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86" r:id="rId2"/>
    <p:sldId id="328" r:id="rId3"/>
    <p:sldId id="290" r:id="rId4"/>
    <p:sldId id="291" r:id="rId5"/>
    <p:sldId id="333" r:id="rId6"/>
    <p:sldId id="331" r:id="rId7"/>
    <p:sldId id="332" r:id="rId8"/>
    <p:sldId id="292" r:id="rId9"/>
    <p:sldId id="294" r:id="rId10"/>
    <p:sldId id="305" r:id="rId11"/>
    <p:sldId id="296" r:id="rId12"/>
    <p:sldId id="307" r:id="rId13"/>
    <p:sldId id="315" r:id="rId14"/>
    <p:sldId id="326" r:id="rId15"/>
    <p:sldId id="327" r:id="rId16"/>
    <p:sldId id="313" r:id="rId17"/>
    <p:sldId id="309" r:id="rId18"/>
    <p:sldId id="314" r:id="rId19"/>
    <p:sldId id="311" r:id="rId20"/>
    <p:sldId id="312" r:id="rId21"/>
    <p:sldId id="329" r:id="rId22"/>
    <p:sldId id="330" r:id="rId23"/>
    <p:sldId id="31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CB3B2-7BAD-491C-B0BB-613F09DCE5F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7935-5A58-4915-A650-48A3C499C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5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61F0E-7D04-41C5-BA91-612C95BDFDC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6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FEF1-3BEA-4769-87B8-06C183A47EC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66AE5-873A-43EE-960C-124C27979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8.jpeg"/><Relationship Id="rId7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8.jpeg"/><Relationship Id="rId7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8.jpeg"/><Relationship Id="rId7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AA2915C09356D928D5F6E7B1707C26C6A8CB971F01A0E73E65F7A3EE27A6F5432291AC7E52DD88537I4M" TargetMode="External"/><Relationship Id="rId13" Type="http://schemas.openxmlformats.org/officeDocument/2006/relationships/hyperlink" Target="consultantplus://offline/ref=3AA2915C09356D928D5F6E7B1707C26C6A8CB971F01A0E73E65F7A3EE27A6F5432291AC7E624DE8637IAM" TargetMode="External"/><Relationship Id="rId3" Type="http://schemas.openxmlformats.org/officeDocument/2006/relationships/hyperlink" Target="consultantplus://offline/ref=3AA2915C09356D928D5F6E7B1707C26C6A8CB971F01A0E73E65F7A3EE27A6F5432291AC7E624DD8037I6M" TargetMode="External"/><Relationship Id="rId7" Type="http://schemas.openxmlformats.org/officeDocument/2006/relationships/hyperlink" Target="consultantplus://offline/ref=3AA2915C09356D928D5F6E7B1707C26C6A8CB971F01A0E73E65F7A3EE27A6F5432291AC7E52DD88537I6M" TargetMode="External"/><Relationship Id="rId12" Type="http://schemas.openxmlformats.org/officeDocument/2006/relationships/hyperlink" Target="consultantplus://offline/ref=3AA2915C09356D928D5F6E7B1707C26C6A8CB971F01A0E73E65F7A3EE27A6F5432291AC7E52DD88037I2M" TargetMode="External"/><Relationship Id="rId2" Type="http://schemas.openxmlformats.org/officeDocument/2006/relationships/hyperlink" Target="consultantplus://offline/ref=3AA2915C09356D928D5F6E7B1707C26C6A8CB971F01A0E73E65F7A3EE27A6F5432291AC7E624DD8337IA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3AA2915C09356D928D5F6E7B1707C26C6A8CB971F01A0E73E65F7A3EE27A6F5432291AC7E521DF8A37I6M" TargetMode="External"/><Relationship Id="rId11" Type="http://schemas.openxmlformats.org/officeDocument/2006/relationships/hyperlink" Target="consultantplus://offline/ref=3AA2915C09356D928D5F6E7B1707C26C6A8CB971F01A0E73E65F7A3EE27A6F5432291AC7E52DD88737I4M" TargetMode="External"/><Relationship Id="rId5" Type="http://schemas.openxmlformats.org/officeDocument/2006/relationships/hyperlink" Target="consultantplus://offline/ref=3AA2915C09356D928D5F6E7B1707C26C6A8CB971F01A0E73E65F7A3EE27A6F5432291AC7E521DA8B37IAM" TargetMode="External"/><Relationship Id="rId10" Type="http://schemas.openxmlformats.org/officeDocument/2006/relationships/hyperlink" Target="consultantplus://offline/ref=3AA2915C09356D928D5F6E7B1707C26C6A8CB971F01A0E73E65F7A3EE27A6F5432291AC7E52DD88737I0M" TargetMode="External"/><Relationship Id="rId4" Type="http://schemas.openxmlformats.org/officeDocument/2006/relationships/hyperlink" Target="consultantplus://offline/ref=3AA2915C09356D928D5F6E7B1707C26C6A8CB971F01A0E73E65F7A3EE27A6F5432291AC7E525DD8A37I0M" TargetMode="External"/><Relationship Id="rId9" Type="http://schemas.openxmlformats.org/officeDocument/2006/relationships/hyperlink" Target="consultantplus://offline/ref=3AA2915C09356D928D5F6E7B1707C26C6A8CB971F01A0E73E65F7A3EE27A6F5432291AC7E52DD88637I4M" TargetMode="External"/><Relationship Id="rId14" Type="http://schemas.openxmlformats.org/officeDocument/2006/relationships/hyperlink" Target="consultantplus://offline/ref=3AA2915C09356D928D5F6E7B1707C26C6A8CB971F01A0E73E65F7A3EE27A6F5432291AC7E624D38237IA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2174914/#block_11111" TargetMode="External"/><Relationship Id="rId2" Type="http://schemas.openxmlformats.org/officeDocument/2006/relationships/hyperlink" Target="http://base.garant.ru/12129508/#block_100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se.garant.ru/12174914/#block_12222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jpeg"/><Relationship Id="rId7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5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8.jpeg"/><Relationship Id="rId7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8.jpeg"/><Relationship Id="rId7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20.png"/><Relationship Id="rId5" Type="http://schemas.openxmlformats.org/officeDocument/2006/relationships/image" Target="../media/image12.jpeg"/><Relationship Id="rId10" Type="http://schemas.openxmlformats.org/officeDocument/2006/relationships/image" Target="../media/image19.png"/><Relationship Id="rId4" Type="http://schemas.openxmlformats.org/officeDocument/2006/relationships/image" Target="../media/image11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9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9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700808"/>
            <a:ext cx="9144000" cy="2375892"/>
          </a:xfrm>
        </p:spPr>
        <p:txBody>
          <a:bodyPr>
            <a:normAutofit/>
          </a:bodyPr>
          <a:lstStyle/>
          <a:p>
            <a:r>
              <a:rPr lang="ru-RU" sz="2800" dirty="0"/>
              <a:t>Практические вопросы реализации новых механизмов регулирования обращения с отходами</a:t>
            </a:r>
            <a:endParaRPr lang="ru-RU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85184"/>
            <a:ext cx="9144001" cy="1656929"/>
          </a:xfrm>
        </p:spPr>
        <p:txBody>
          <a:bodyPr>
            <a:normAutofit/>
          </a:bodyPr>
          <a:lstStyle/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ru-RU" altLang="ru-RU" sz="2000" b="1" i="1" dirty="0">
                <a:solidFill>
                  <a:schemeClr val="tx2"/>
                </a:solidFill>
              </a:rPr>
              <a:t>Начальник отдела </a:t>
            </a:r>
            <a:r>
              <a:rPr lang="ru-RU" altLang="ru-RU" sz="2000" b="1" i="1" dirty="0" smtClean="0">
                <a:solidFill>
                  <a:schemeClr val="tx2"/>
                </a:solidFill>
              </a:rPr>
              <a:t>государственного регулирования обращения с отходами, охраны почв и ликвидации накопленного экологического ущерба </a:t>
            </a:r>
            <a:endParaRPr lang="ru-RU" altLang="ru-RU" sz="2000" b="1" i="1" dirty="0">
              <a:solidFill>
                <a:schemeClr val="tx2"/>
              </a:solidFill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ru-RU" altLang="ru-RU" sz="2000" b="1" i="1" dirty="0" smtClean="0">
                <a:solidFill>
                  <a:schemeClr val="tx2"/>
                </a:solidFill>
              </a:rPr>
              <a:t>Минприроды России, </a:t>
            </a:r>
            <a:r>
              <a:rPr lang="ru-RU" altLang="ru-RU" sz="2000" b="1" i="1" dirty="0">
                <a:solidFill>
                  <a:schemeClr val="tx2"/>
                </a:solidFill>
              </a:rPr>
              <a:t>к.б.н.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ru-RU" altLang="ru-RU" sz="2000" b="1" i="1" dirty="0">
                <a:solidFill>
                  <a:schemeClr val="tx2"/>
                </a:solidFill>
              </a:rPr>
              <a:t>Горленко А.С</a:t>
            </a:r>
            <a:r>
              <a:rPr lang="ru-RU" altLang="ru-RU" sz="2000" b="1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chemeClr val="tx2"/>
                </a:solidFill>
              </a:rPr>
              <a:t>Тел.: </a:t>
            </a:r>
            <a:r>
              <a:rPr lang="ru-RU" altLang="ru-RU" sz="2000" b="1" dirty="0" smtClean="0">
                <a:solidFill>
                  <a:schemeClr val="tx2"/>
                </a:solidFill>
              </a:rPr>
              <a:t>8 (499) 254-59-83,</a:t>
            </a:r>
            <a:endParaRPr lang="ru-RU" altLang="ru-RU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en-US" altLang="ru-RU" sz="2000" b="1" dirty="0">
                <a:solidFill>
                  <a:schemeClr val="tx2"/>
                </a:solidFill>
              </a:rPr>
              <a:t>E-mail</a:t>
            </a:r>
            <a:r>
              <a:rPr lang="ru-RU" altLang="ru-RU" sz="2000" b="1" dirty="0">
                <a:solidFill>
                  <a:schemeClr val="tx2"/>
                </a:solidFill>
              </a:rPr>
              <a:t> </a:t>
            </a:r>
            <a:r>
              <a:rPr lang="en-US" altLang="ru-RU" sz="2000" b="1" dirty="0" smtClean="0">
                <a:solidFill>
                  <a:schemeClr val="tx2"/>
                </a:solidFill>
              </a:rPr>
              <a:t>gas@mnr.gov.ru</a:t>
            </a:r>
            <a:endParaRPr lang="ru-RU" alt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ша\Desktop\для презентации\ФЗ об ГЭЭ\7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2016622" cy="1184002"/>
          </a:xfrm>
          <a:prstGeom prst="ellipse">
            <a:avLst/>
          </a:prstGeom>
          <a:noFill/>
        </p:spPr>
      </p:pic>
      <p:pic>
        <p:nvPicPr>
          <p:cNvPr id="1027" name="Picture 3" descr="C:\Users\Мариша\Desktop\45610531-532b-429f-bce5-994af599bd43.jpg"/>
          <p:cNvPicPr>
            <a:picLocks noChangeAspect="1" noChangeArrowheads="1"/>
          </p:cNvPicPr>
          <p:nvPr/>
        </p:nvPicPr>
        <p:blipFill>
          <a:blip r:embed="rId3" cstate="print"/>
          <a:srcRect l="8291" t="7054" b="13586"/>
          <a:stretch>
            <a:fillRect/>
          </a:stretch>
        </p:blipFill>
        <p:spPr bwMode="auto">
          <a:xfrm>
            <a:off x="801378" y="1541030"/>
            <a:ext cx="2018793" cy="12219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8" name="Picture 4" descr="C:\Users\Мариша\Desktop\kak-proishodit-pererabotka-musora-vo-vtorsyr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6136" y="3024378"/>
            <a:ext cx="1508580" cy="10658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Мариша\Desktop\fotogalereya_548ff2c9a867c.jpg"/>
          <p:cNvPicPr>
            <a:picLocks noChangeAspect="1" noChangeArrowheads="1"/>
          </p:cNvPicPr>
          <p:nvPr/>
        </p:nvPicPr>
        <p:blipFill>
          <a:blip r:embed="rId5" cstate="print"/>
          <a:srcRect t="13769"/>
          <a:stretch>
            <a:fillRect/>
          </a:stretch>
        </p:blipFill>
        <p:spPr bwMode="auto">
          <a:xfrm>
            <a:off x="3466628" y="1541030"/>
            <a:ext cx="1995829" cy="11608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Объект 2"/>
          <p:cNvSpPr txBox="1">
            <a:spLocks/>
          </p:cNvSpPr>
          <p:nvPr/>
        </p:nvSpPr>
        <p:spPr>
          <a:xfrm rot="2316186">
            <a:off x="4702693" y="2565428"/>
            <a:ext cx="1305606" cy="1337844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400"/>
              </a:lnSpc>
              <a:buFont typeface="Arial" charset="0"/>
              <a:buNone/>
            </a:pPr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Выделение полезных фракций</a:t>
            </a:r>
            <a:endParaRPr lang="ru-RU" alt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30" name="Picture 6" descr="C:\Users\Мариша\Desktop\Организовать-раздельный-сбор-отходов-станет-проще.jpg"/>
          <p:cNvPicPr>
            <a:picLocks noChangeAspect="1" noChangeArrowheads="1"/>
          </p:cNvPicPr>
          <p:nvPr/>
        </p:nvPicPr>
        <p:blipFill>
          <a:blip r:embed="rId6" cstate="print"/>
          <a:srcRect l="8621" t="7759" r="5172"/>
          <a:stretch>
            <a:fillRect/>
          </a:stretch>
        </p:blipFill>
        <p:spPr bwMode="auto">
          <a:xfrm>
            <a:off x="6516216" y="1541030"/>
            <a:ext cx="2016224" cy="1160856"/>
          </a:xfrm>
          <a:prstGeom prst="ellipse">
            <a:avLst/>
          </a:prstGeom>
          <a:noFill/>
        </p:spPr>
      </p:pic>
      <p:cxnSp>
        <p:nvCxnSpPr>
          <p:cNvPr id="42" name="Прямая со стрелкой 41"/>
          <p:cNvCxnSpPr>
            <a:stCxn id="1029" idx="4"/>
          </p:cNvCxnSpPr>
          <p:nvPr/>
        </p:nvCxnSpPr>
        <p:spPr>
          <a:xfrm flipH="1">
            <a:off x="3628998" y="2701886"/>
            <a:ext cx="835545" cy="495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27" idx="4"/>
          </p:cNvCxnSpPr>
          <p:nvPr/>
        </p:nvCxnSpPr>
        <p:spPr>
          <a:xfrm>
            <a:off x="1810775" y="2762984"/>
            <a:ext cx="528977" cy="33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29" idx="5"/>
            <a:endCxn id="1028" idx="1"/>
          </p:cNvCxnSpPr>
          <p:nvPr/>
        </p:nvCxnSpPr>
        <p:spPr>
          <a:xfrm>
            <a:off x="5170174" y="2531883"/>
            <a:ext cx="846889" cy="648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030" idx="4"/>
            <a:endCxn id="1028" idx="7"/>
          </p:cNvCxnSpPr>
          <p:nvPr/>
        </p:nvCxnSpPr>
        <p:spPr>
          <a:xfrm flipH="1">
            <a:off x="7083789" y="2701886"/>
            <a:ext cx="440539" cy="478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9" name="Объект 2"/>
          <p:cNvSpPr txBox="1">
            <a:spLocks/>
          </p:cNvSpPr>
          <p:nvPr/>
        </p:nvSpPr>
        <p:spPr>
          <a:xfrm>
            <a:off x="899592" y="71414"/>
            <a:ext cx="7848872" cy="477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Регулирование обращения  отходов потребления</a:t>
            </a:r>
            <a:endParaRPr lang="ru-RU" alt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0" name="Picture 11" descr="C:\Users\Мариша\Desktop\worker-640x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6123" y="5526879"/>
            <a:ext cx="2047878" cy="13311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" name="Объект 2"/>
          <p:cNvSpPr>
            <a:spLocks noGrp="1"/>
          </p:cNvSpPr>
          <p:nvPr>
            <p:ph sz="quarter" idx="4294967295"/>
          </p:nvPr>
        </p:nvSpPr>
        <p:spPr>
          <a:xfrm>
            <a:off x="5796136" y="5085184"/>
            <a:ext cx="1875696" cy="9288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Производитель товаров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6" descr="C:\Users\Мариша\Desktop\original.jpg"/>
          <p:cNvPicPr>
            <a:picLocks noChangeAspect="1" noChangeArrowheads="1"/>
          </p:cNvPicPr>
          <p:nvPr/>
        </p:nvPicPr>
        <p:blipFill>
          <a:blip r:embed="rId8" cstate="print"/>
          <a:srcRect l="12500" t="15038" r="15624"/>
          <a:stretch>
            <a:fillRect/>
          </a:stretch>
        </p:blipFill>
        <p:spPr bwMode="auto">
          <a:xfrm>
            <a:off x="-1" y="5555721"/>
            <a:ext cx="1944215" cy="12735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3" name="Picture 13" descr="C:\Users\Мариша\Desktop\192098605296037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5560930"/>
            <a:ext cx="1944216" cy="1297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8" name="Объект 2"/>
          <p:cNvSpPr>
            <a:spLocks noGrp="1"/>
          </p:cNvSpPr>
          <p:nvPr>
            <p:ph sz="quarter" idx="4294967295"/>
          </p:nvPr>
        </p:nvSpPr>
        <p:spPr>
          <a:xfrm>
            <a:off x="1619672" y="5039230"/>
            <a:ext cx="1678112" cy="809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Образователь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отходов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Объект 2"/>
          <p:cNvSpPr txBox="1">
            <a:spLocks/>
          </p:cNvSpPr>
          <p:nvPr/>
        </p:nvSpPr>
        <p:spPr>
          <a:xfrm>
            <a:off x="1010733" y="908720"/>
            <a:ext cx="171451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Складирование  в контейнер 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" name="Объект 2"/>
          <p:cNvSpPr txBox="1">
            <a:spLocks/>
          </p:cNvSpPr>
          <p:nvPr/>
        </p:nvSpPr>
        <p:spPr>
          <a:xfrm>
            <a:off x="3725377" y="908720"/>
            <a:ext cx="164307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Сортировка мусора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0" name="Объект 2"/>
          <p:cNvSpPr txBox="1">
            <a:spLocks/>
          </p:cNvSpPr>
          <p:nvPr/>
        </p:nvSpPr>
        <p:spPr>
          <a:xfrm>
            <a:off x="6011393" y="908720"/>
            <a:ext cx="2714676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Раздельное накопление использованных товаров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ша\Desktop\для презентации\ФЗ об ГЭЭ\7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2016622" cy="1184002"/>
          </a:xfrm>
          <a:prstGeom prst="ellipse">
            <a:avLst/>
          </a:prstGeom>
          <a:noFill/>
        </p:spPr>
      </p:pic>
      <p:pic>
        <p:nvPicPr>
          <p:cNvPr id="1027" name="Picture 3" descr="C:\Users\Мариша\Desktop\45610531-532b-429f-bce5-994af599bd43.jpg"/>
          <p:cNvPicPr>
            <a:picLocks noChangeAspect="1" noChangeArrowheads="1"/>
          </p:cNvPicPr>
          <p:nvPr/>
        </p:nvPicPr>
        <p:blipFill>
          <a:blip r:embed="rId3" cstate="print"/>
          <a:srcRect l="8291" t="7054" b="13586"/>
          <a:stretch>
            <a:fillRect/>
          </a:stretch>
        </p:blipFill>
        <p:spPr bwMode="auto">
          <a:xfrm>
            <a:off x="801378" y="1541030"/>
            <a:ext cx="2018793" cy="12219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8" name="Picture 4" descr="C:\Users\Мариша\Desktop\kak-proishodit-pererabotka-musora-vo-vtorsyr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6136" y="3024378"/>
            <a:ext cx="1508580" cy="10658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Мариша\Desktop\fotogalereya_548ff2c9a867c.jpg"/>
          <p:cNvPicPr>
            <a:picLocks noChangeAspect="1" noChangeArrowheads="1"/>
          </p:cNvPicPr>
          <p:nvPr/>
        </p:nvPicPr>
        <p:blipFill>
          <a:blip r:embed="rId5" cstate="print"/>
          <a:srcRect t="13769"/>
          <a:stretch>
            <a:fillRect/>
          </a:stretch>
        </p:blipFill>
        <p:spPr bwMode="auto">
          <a:xfrm>
            <a:off x="3466628" y="1541030"/>
            <a:ext cx="1995829" cy="11608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Объект 2"/>
          <p:cNvSpPr txBox="1">
            <a:spLocks/>
          </p:cNvSpPr>
          <p:nvPr/>
        </p:nvSpPr>
        <p:spPr>
          <a:xfrm rot="2316186">
            <a:off x="4702693" y="2565428"/>
            <a:ext cx="1305606" cy="1337844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400"/>
              </a:lnSpc>
              <a:buFont typeface="Arial" charset="0"/>
              <a:buNone/>
            </a:pPr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Выделение полезных фракций</a:t>
            </a:r>
            <a:endParaRPr lang="ru-RU" alt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30" name="Picture 6" descr="C:\Users\Мариша\Desktop\Организовать-раздельный-сбор-отходов-станет-проще.jpg"/>
          <p:cNvPicPr>
            <a:picLocks noChangeAspect="1" noChangeArrowheads="1"/>
          </p:cNvPicPr>
          <p:nvPr/>
        </p:nvPicPr>
        <p:blipFill>
          <a:blip r:embed="rId6" cstate="print"/>
          <a:srcRect l="8621" t="7759" r="5172"/>
          <a:stretch>
            <a:fillRect/>
          </a:stretch>
        </p:blipFill>
        <p:spPr bwMode="auto">
          <a:xfrm>
            <a:off x="6516216" y="1541030"/>
            <a:ext cx="2016224" cy="1160856"/>
          </a:xfrm>
          <a:prstGeom prst="ellipse">
            <a:avLst/>
          </a:prstGeom>
          <a:noFill/>
        </p:spPr>
      </p:pic>
      <p:cxnSp>
        <p:nvCxnSpPr>
          <p:cNvPr id="42" name="Прямая со стрелкой 41"/>
          <p:cNvCxnSpPr>
            <a:stCxn id="1029" idx="4"/>
          </p:cNvCxnSpPr>
          <p:nvPr/>
        </p:nvCxnSpPr>
        <p:spPr>
          <a:xfrm flipH="1">
            <a:off x="3628998" y="2701886"/>
            <a:ext cx="835545" cy="495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27" idx="4"/>
          </p:cNvCxnSpPr>
          <p:nvPr/>
        </p:nvCxnSpPr>
        <p:spPr>
          <a:xfrm>
            <a:off x="1810775" y="2762984"/>
            <a:ext cx="528977" cy="33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29" idx="5"/>
            <a:endCxn id="1028" idx="1"/>
          </p:cNvCxnSpPr>
          <p:nvPr/>
        </p:nvCxnSpPr>
        <p:spPr>
          <a:xfrm>
            <a:off x="5170174" y="2531883"/>
            <a:ext cx="846889" cy="648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030" idx="4"/>
            <a:endCxn id="1028" idx="7"/>
          </p:cNvCxnSpPr>
          <p:nvPr/>
        </p:nvCxnSpPr>
        <p:spPr>
          <a:xfrm flipH="1">
            <a:off x="7083789" y="2701886"/>
            <a:ext cx="440539" cy="478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Объект 2"/>
          <p:cNvSpPr txBox="1">
            <a:spLocks/>
          </p:cNvSpPr>
          <p:nvPr/>
        </p:nvSpPr>
        <p:spPr>
          <a:xfrm>
            <a:off x="5593618" y="4293096"/>
            <a:ext cx="3550382" cy="1250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Ответственность за утилизацию отходов от потребления товаров</a:t>
            </a:r>
            <a:endParaRPr lang="ru-RU" alt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9" name="Объект 2"/>
          <p:cNvSpPr txBox="1">
            <a:spLocks/>
          </p:cNvSpPr>
          <p:nvPr/>
        </p:nvSpPr>
        <p:spPr>
          <a:xfrm>
            <a:off x="1295128" y="0"/>
            <a:ext cx="7848872" cy="477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Регулирование обращения  отходов потребления</a:t>
            </a:r>
            <a:endParaRPr lang="ru-RU" alt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0" name="Picture 11" descr="C:\Users\Мариша\Desktop\worker-640x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40" y="5929306"/>
            <a:ext cx="1428760" cy="928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" name="Объект 2"/>
          <p:cNvSpPr>
            <a:spLocks noGrp="1"/>
          </p:cNvSpPr>
          <p:nvPr>
            <p:ph sz="quarter" idx="4294967295"/>
          </p:nvPr>
        </p:nvSpPr>
        <p:spPr>
          <a:xfrm>
            <a:off x="6156176" y="6209929"/>
            <a:ext cx="1584176" cy="6480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Производитель товаров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6" descr="C:\Users\Мариша\Desktop\original.jpg"/>
          <p:cNvPicPr>
            <a:picLocks noChangeAspect="1" noChangeArrowheads="1"/>
          </p:cNvPicPr>
          <p:nvPr/>
        </p:nvPicPr>
        <p:blipFill>
          <a:blip r:embed="rId8" cstate="print"/>
          <a:srcRect l="12500" t="15038" r="15624"/>
          <a:stretch>
            <a:fillRect/>
          </a:stretch>
        </p:blipFill>
        <p:spPr bwMode="auto">
          <a:xfrm>
            <a:off x="0" y="5893379"/>
            <a:ext cx="1428760" cy="935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3" name="Picture 13" descr="C:\Users\Мариша\Desktop\192098605296037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1202" y="5904813"/>
            <a:ext cx="1428760" cy="9531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8" name="Объект 2"/>
          <p:cNvSpPr>
            <a:spLocks noGrp="1"/>
          </p:cNvSpPr>
          <p:nvPr>
            <p:ph sz="quarter" idx="4294967295"/>
          </p:nvPr>
        </p:nvSpPr>
        <p:spPr>
          <a:xfrm>
            <a:off x="1475656" y="6249684"/>
            <a:ext cx="1664810" cy="608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Образователь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отходов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Прямая со стрелкой 78"/>
          <p:cNvCxnSpPr>
            <a:stCxn id="54" idx="2"/>
          </p:cNvCxnSpPr>
          <p:nvPr/>
        </p:nvCxnSpPr>
        <p:spPr>
          <a:xfrm>
            <a:off x="7368809" y="5543248"/>
            <a:ext cx="0" cy="550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8" name="Объект 2"/>
          <p:cNvSpPr txBox="1">
            <a:spLocks/>
          </p:cNvSpPr>
          <p:nvPr/>
        </p:nvSpPr>
        <p:spPr>
          <a:xfrm>
            <a:off x="1547664" y="908720"/>
            <a:ext cx="171451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Складирование  в контейнер 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" name="Объект 2"/>
          <p:cNvSpPr txBox="1">
            <a:spLocks/>
          </p:cNvSpPr>
          <p:nvPr/>
        </p:nvSpPr>
        <p:spPr>
          <a:xfrm>
            <a:off x="3725377" y="908720"/>
            <a:ext cx="164307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Сортировка мусора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0" name="Объект 2"/>
          <p:cNvSpPr txBox="1">
            <a:spLocks/>
          </p:cNvSpPr>
          <p:nvPr/>
        </p:nvSpPr>
        <p:spPr>
          <a:xfrm>
            <a:off x="6011393" y="908720"/>
            <a:ext cx="2714676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Раздельное накопление использованных товаров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4" name="Picture 3" descr="C:\Users\Мариша\Desktop\10011978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331640" cy="188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ша\Desktop\для презентации\ФЗ об ГЭЭ\7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2016622" cy="1184002"/>
          </a:xfrm>
          <a:prstGeom prst="ellipse">
            <a:avLst/>
          </a:prstGeom>
          <a:noFill/>
        </p:spPr>
      </p:pic>
      <p:pic>
        <p:nvPicPr>
          <p:cNvPr id="1027" name="Picture 3" descr="C:\Users\Мариша\Desktop\45610531-532b-429f-bce5-994af599bd43.jpg"/>
          <p:cNvPicPr>
            <a:picLocks noChangeAspect="1" noChangeArrowheads="1"/>
          </p:cNvPicPr>
          <p:nvPr/>
        </p:nvPicPr>
        <p:blipFill>
          <a:blip r:embed="rId3" cstate="print"/>
          <a:srcRect l="8291" t="7054" b="13586"/>
          <a:stretch>
            <a:fillRect/>
          </a:stretch>
        </p:blipFill>
        <p:spPr bwMode="auto">
          <a:xfrm>
            <a:off x="801378" y="1541030"/>
            <a:ext cx="2018793" cy="12219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8" name="Picture 4" descr="C:\Users\Мариша\Desktop\kak-proishodit-pererabotka-musora-vo-vtorsyr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6136" y="3024378"/>
            <a:ext cx="1508580" cy="10658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Мариша\Desktop\fotogalereya_548ff2c9a867c.jpg"/>
          <p:cNvPicPr>
            <a:picLocks noChangeAspect="1" noChangeArrowheads="1"/>
          </p:cNvPicPr>
          <p:nvPr/>
        </p:nvPicPr>
        <p:blipFill>
          <a:blip r:embed="rId5" cstate="print"/>
          <a:srcRect t="13769"/>
          <a:stretch>
            <a:fillRect/>
          </a:stretch>
        </p:blipFill>
        <p:spPr bwMode="auto">
          <a:xfrm>
            <a:off x="3466628" y="1541030"/>
            <a:ext cx="1995829" cy="11608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Объект 2"/>
          <p:cNvSpPr txBox="1">
            <a:spLocks/>
          </p:cNvSpPr>
          <p:nvPr/>
        </p:nvSpPr>
        <p:spPr>
          <a:xfrm rot="2316186">
            <a:off x="4702693" y="2565428"/>
            <a:ext cx="1305606" cy="1337844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400"/>
              </a:lnSpc>
              <a:buFont typeface="Arial" charset="0"/>
              <a:buNone/>
            </a:pPr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Выделение полезных фракций</a:t>
            </a:r>
            <a:endParaRPr lang="ru-RU" alt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30" name="Picture 6" descr="C:\Users\Мариша\Desktop\Организовать-раздельный-сбор-отходов-станет-проще.jpg"/>
          <p:cNvPicPr>
            <a:picLocks noChangeAspect="1" noChangeArrowheads="1"/>
          </p:cNvPicPr>
          <p:nvPr/>
        </p:nvPicPr>
        <p:blipFill>
          <a:blip r:embed="rId6" cstate="print"/>
          <a:srcRect l="8621" t="7759" r="5172"/>
          <a:stretch>
            <a:fillRect/>
          </a:stretch>
        </p:blipFill>
        <p:spPr bwMode="auto">
          <a:xfrm>
            <a:off x="6516216" y="1541030"/>
            <a:ext cx="2016224" cy="1160856"/>
          </a:xfrm>
          <a:prstGeom prst="ellipse">
            <a:avLst/>
          </a:prstGeom>
          <a:noFill/>
        </p:spPr>
      </p:pic>
      <p:cxnSp>
        <p:nvCxnSpPr>
          <p:cNvPr id="42" name="Прямая со стрелкой 41"/>
          <p:cNvCxnSpPr>
            <a:stCxn id="1029" idx="4"/>
          </p:cNvCxnSpPr>
          <p:nvPr/>
        </p:nvCxnSpPr>
        <p:spPr>
          <a:xfrm flipH="1">
            <a:off x="3628998" y="2701886"/>
            <a:ext cx="835545" cy="495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27" idx="4"/>
          </p:cNvCxnSpPr>
          <p:nvPr/>
        </p:nvCxnSpPr>
        <p:spPr>
          <a:xfrm>
            <a:off x="1810775" y="2762984"/>
            <a:ext cx="528977" cy="33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29" idx="5"/>
            <a:endCxn id="1028" idx="1"/>
          </p:cNvCxnSpPr>
          <p:nvPr/>
        </p:nvCxnSpPr>
        <p:spPr>
          <a:xfrm>
            <a:off x="5170174" y="2531883"/>
            <a:ext cx="846889" cy="648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030" idx="4"/>
            <a:endCxn id="1028" idx="7"/>
          </p:cNvCxnSpPr>
          <p:nvPr/>
        </p:nvCxnSpPr>
        <p:spPr>
          <a:xfrm flipH="1">
            <a:off x="7083789" y="2701886"/>
            <a:ext cx="440539" cy="478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Объект 2"/>
          <p:cNvSpPr txBox="1">
            <a:spLocks/>
          </p:cNvSpPr>
          <p:nvPr/>
        </p:nvSpPr>
        <p:spPr>
          <a:xfrm>
            <a:off x="5940152" y="4149080"/>
            <a:ext cx="3203848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Ответственность за утилизацию отходов от потребления товаров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9" name="Объект 2"/>
          <p:cNvSpPr txBox="1">
            <a:spLocks/>
          </p:cNvSpPr>
          <p:nvPr/>
        </p:nvSpPr>
        <p:spPr>
          <a:xfrm>
            <a:off x="1295128" y="0"/>
            <a:ext cx="7848872" cy="477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Регулирование обращения  отходов потребления</a:t>
            </a:r>
            <a:endParaRPr lang="ru-RU" alt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0" name="Picture 11" descr="C:\Users\Мариша\Desktop\worker-640x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40" y="5929306"/>
            <a:ext cx="1428760" cy="928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" name="Объект 2"/>
          <p:cNvSpPr>
            <a:spLocks noGrp="1"/>
          </p:cNvSpPr>
          <p:nvPr>
            <p:ph sz="quarter" idx="4294967295"/>
          </p:nvPr>
        </p:nvSpPr>
        <p:spPr>
          <a:xfrm>
            <a:off x="6156176" y="6209929"/>
            <a:ext cx="1584176" cy="6480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Производитель товаров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6" descr="C:\Users\Мариша\Desktop\original.jpg"/>
          <p:cNvPicPr>
            <a:picLocks noChangeAspect="1" noChangeArrowheads="1"/>
          </p:cNvPicPr>
          <p:nvPr/>
        </p:nvPicPr>
        <p:blipFill>
          <a:blip r:embed="rId8" cstate="print"/>
          <a:srcRect l="12500" t="15038" r="15624"/>
          <a:stretch>
            <a:fillRect/>
          </a:stretch>
        </p:blipFill>
        <p:spPr bwMode="auto">
          <a:xfrm>
            <a:off x="0" y="5893379"/>
            <a:ext cx="1428760" cy="935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3" name="Picture 13" descr="C:\Users\Мариша\Desktop\192098605296037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1202" y="5904813"/>
            <a:ext cx="1428760" cy="9531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8" name="Объект 2"/>
          <p:cNvSpPr>
            <a:spLocks noGrp="1"/>
          </p:cNvSpPr>
          <p:nvPr>
            <p:ph sz="quarter" idx="4294967295"/>
          </p:nvPr>
        </p:nvSpPr>
        <p:spPr>
          <a:xfrm>
            <a:off x="1475656" y="6249684"/>
            <a:ext cx="1664810" cy="608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Образователь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отходов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Прямая со стрелкой 78"/>
          <p:cNvCxnSpPr>
            <a:stCxn id="54" idx="2"/>
          </p:cNvCxnSpPr>
          <p:nvPr/>
        </p:nvCxnSpPr>
        <p:spPr>
          <a:xfrm>
            <a:off x="7542076" y="530120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8" name="Объект 2"/>
          <p:cNvSpPr txBox="1">
            <a:spLocks/>
          </p:cNvSpPr>
          <p:nvPr/>
        </p:nvSpPr>
        <p:spPr>
          <a:xfrm>
            <a:off x="1547664" y="908720"/>
            <a:ext cx="171451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Складирование  в контейнер 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" name="Объект 2"/>
          <p:cNvSpPr txBox="1">
            <a:spLocks/>
          </p:cNvSpPr>
          <p:nvPr/>
        </p:nvSpPr>
        <p:spPr>
          <a:xfrm>
            <a:off x="3725377" y="908720"/>
            <a:ext cx="164307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Сортировка мусора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0" name="Объект 2"/>
          <p:cNvSpPr txBox="1">
            <a:spLocks/>
          </p:cNvSpPr>
          <p:nvPr/>
        </p:nvSpPr>
        <p:spPr>
          <a:xfrm>
            <a:off x="6011393" y="908720"/>
            <a:ext cx="2714676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Раздельное накопление использованных товаров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4" name="Picture 3" descr="C:\Users\Мариша\Desktop\10011978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331640" cy="188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251520" y="4293096"/>
            <a:ext cx="3215108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Запрет захоронения отходов с полезными компонентами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5" name="Прямая со стрелкой 34"/>
          <p:cNvCxnSpPr>
            <a:stCxn id="33" idx="2"/>
          </p:cNvCxnSpPr>
          <p:nvPr/>
        </p:nvCxnSpPr>
        <p:spPr>
          <a:xfrm flipH="1">
            <a:off x="714380" y="5301208"/>
            <a:ext cx="1144694" cy="736187"/>
          </a:xfrm>
          <a:prstGeom prst="straightConnector1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3" idx="2"/>
          </p:cNvCxnSpPr>
          <p:nvPr/>
        </p:nvCxnSpPr>
        <p:spPr>
          <a:xfrm>
            <a:off x="1859074" y="5301208"/>
            <a:ext cx="2026508" cy="747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Исходная редакция проекта акта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259959"/>
              </p:ext>
            </p:extLst>
          </p:nvPr>
        </p:nvGraphicFramePr>
        <p:xfrm>
          <a:off x="611560" y="1628801"/>
          <a:ext cx="7776864" cy="5229202"/>
        </p:xfrm>
        <a:graphic>
          <a:graphicData uri="http://schemas.openxmlformats.org/drawingml/2006/table">
            <a:tbl>
              <a:tblPr/>
              <a:tblGrid>
                <a:gridCol w="511718"/>
                <a:gridCol w="5073625"/>
                <a:gridCol w="2191521"/>
              </a:tblGrid>
              <a:tr h="716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Наименование группы видов отходов, 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включающих виды отходов, захоронение которых запрещается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Сроки и условия применения запрета на захоронение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Лом и отходы черных металлов 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 01.01.2017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Лом и отходы, содержащие цветные металлы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 01.01.2017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Отходы оборудования и прочей продукции, содержащих ртуть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 01.01.2017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Отходы бумаги и картона 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 01.01.2018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Отходы шин, покрышек, камер автомобильных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 01.01.2018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Отходы продукции из термопластов (в части упаковки)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 01.01.2018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Отходы стекла и изделий из стекла (в части упаковки)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 01.01.2018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Оборудование компьютерное, электронное, оптическое, утратившее потребительские свойства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 01.01.2020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Оборудование электрическое, утратившее потребительские свойства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 01.01.2020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6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Отходы несортированные, включающие виды, указанные в пунктах 1 - 9 настоящего перечня 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с 01.01.2024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554" marR="26554" marT="58246" marB="582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6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14337" y="1931368"/>
            <a:ext cx="87296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Утвердить прилагаемый Перечень видов отходов, в состав которых входят полезные компоненты, захоронение которых запрещается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397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Настоящее постановление вступает в силу с 1 января 2018 г., за исключением положений, для которых установлены иные сроки вступления в силу.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Пункты 67 – 108 Перечня, утвержденного настоящим постановлением, вступают в силу с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января 2019 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Пункты 109 – 181 Перечня, утвержденного настоящим постановлением,  вступают в силу с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января 2021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Проектируемая редакция проекта акта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92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503837"/>
              </p:ext>
            </p:extLst>
          </p:nvPr>
        </p:nvGraphicFramePr>
        <p:xfrm>
          <a:off x="3523" y="32524"/>
          <a:ext cx="6527635" cy="2378233"/>
        </p:xfrm>
        <a:graphic>
          <a:graphicData uri="http://schemas.openxmlformats.org/drawingml/2006/table">
            <a:tbl>
              <a:tblPr/>
              <a:tblGrid>
                <a:gridCol w="404714"/>
                <a:gridCol w="1224584"/>
                <a:gridCol w="4898337"/>
              </a:tblGrid>
              <a:tr h="675045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4 61 010 01 20 5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лом и отходы, содержащие незагрязненные черные металлы в виде изделий, кусков, несортированные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97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4 61 010 02 20 5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скрап черных металлов незагрязненный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97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4 61 100 01 51 5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лом и отходы чугунных изделий незагрязненные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97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4 61 100 02 21 5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лом и отходы чугунные в кусковой форме незагрязненные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97"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4 61 100 03 29 5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скрап чугунный незагрязненный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460990"/>
              </p:ext>
            </p:extLst>
          </p:nvPr>
        </p:nvGraphicFramePr>
        <p:xfrm>
          <a:off x="1187624" y="2420888"/>
          <a:ext cx="6141872" cy="2324418"/>
        </p:xfrm>
        <a:graphic>
          <a:graphicData uri="http://schemas.openxmlformats.org/drawingml/2006/table">
            <a:tbl>
              <a:tblPr/>
              <a:tblGrid>
                <a:gridCol w="380796"/>
                <a:gridCol w="1152215"/>
                <a:gridCol w="4608861"/>
              </a:tblGrid>
              <a:tr h="41925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4 05 122 02 60 5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отходы бумаги и картона от канцелярской деятельности и делопроизводства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5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4 05 122 03 60 5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отходы газет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5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4 05 122 11 60 5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отходы бумажных этикеток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5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4 05 123 11 60 5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печатная продукция с черно-белой печатью, утратившая потребительские свойства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5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4 05 130 01 20 5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бумажные втулки (без покрытия и пропитки), утратившие потребительские свойства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003988"/>
              </p:ext>
            </p:extLst>
          </p:nvPr>
        </p:nvGraphicFramePr>
        <p:xfrm>
          <a:off x="2267744" y="4725144"/>
          <a:ext cx="6420478" cy="3077368"/>
        </p:xfrm>
        <a:graphic>
          <a:graphicData uri="http://schemas.openxmlformats.org/drawingml/2006/table">
            <a:tbl>
              <a:tblPr/>
              <a:tblGrid>
                <a:gridCol w="398069"/>
                <a:gridCol w="1204482"/>
                <a:gridCol w="4817927"/>
              </a:tblGrid>
              <a:tr h="46730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9 21 110 01 50 4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шины пневматические автомобильные отработанные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848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9 21 112 11 52 4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шины резиновые сплошные или полупневматические отработанные с металлическим кордом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0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9 21 120 01 50 4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камеры пневматических шин автомобильных отработанные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0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9 21 130 01 50 4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покрышки пневматических шин с тканевым кордом отработанные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0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9 21 130 02 50 4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покрышки пневматических шин с металлическим кордом отработанные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0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4 34 110 02 29 5</a:t>
                      </a:r>
                      <a:endParaRPr lang="ru-RU" sz="100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отходы пленки полиэтилена и изделий из нее незагрязненные</a:t>
                      </a:r>
                      <a:endParaRPr lang="ru-RU" sz="1000" dirty="0">
                        <a:latin typeface="Arial"/>
                        <a:ea typeface="Times New Roman"/>
                      </a:endParaRPr>
                    </a:p>
                  </a:txBody>
                  <a:tcPr marL="29528" marR="29528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91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6632"/>
          <a:ext cx="13105456" cy="6756007"/>
        </p:xfrm>
        <a:graphic>
          <a:graphicData uri="http://schemas.openxmlformats.org/drawingml/2006/table">
            <a:tbl>
              <a:tblPr/>
              <a:tblGrid>
                <a:gridCol w="6814563"/>
                <a:gridCol w="759307"/>
                <a:gridCol w="814554"/>
                <a:gridCol w="720080"/>
                <a:gridCol w="2614055"/>
                <a:gridCol w="1382897"/>
              </a:tblGrid>
              <a:tr h="2816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группы товаров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Нормативы утилизации, 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2016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2017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2018 г.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2019 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Группа N 1 "Изделия текстильные готовые (кроме одежды)":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Мешки, пакеты, изделия упаковочные прочие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 "Тара деревянная"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Группа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 "Бумага и картон гофрированные и тара бумажная и картонная",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 т.ч.: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- Мешки и сумки бумажные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- Прочие товары группы № 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Группа N 11 "Изделия хозяйственные и санитарно-гигиенические и туалетные принадлежности"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Группа N 13 "Изделия из бумаги и картона прочие"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Группа N 17 "Изделия пластмассовые упаковочные", в том числе: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- Бутыли, бутылки, флаконы и аналогичные изделия из пластмасс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- Мешки и сумки, коробки, ящики, корзины и прочие изделия упаковочные пластмассовые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Группа N 21 "Стекло полое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": 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Кроме 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бутылок-сувениров и фигурных </a:t>
                      </a:r>
                      <a:r>
                        <a:rPr lang="ru-RU" sz="1400" i="1" dirty="0" smtClean="0">
                          <a:latin typeface="Times New Roman"/>
                          <a:ea typeface="Calibri"/>
                          <a:cs typeface="Times New Roman"/>
                        </a:rPr>
                        <a:t>стеклянных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Группа N 22 "Бочки и аналогичные емкости из черных металлов"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Группа N 23 "Тара металлическая легкая", в том числе: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Банки консервные из черных металлов (менее 50 л)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- Бочки, барабаны, банки, ящики и аналогичные емкости алюминиевые не более 300 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00" marR="399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00" marR="39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36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72571"/>
          <a:ext cx="9108504" cy="6502320"/>
        </p:xfrm>
        <a:graphic>
          <a:graphicData uri="http://schemas.openxmlformats.org/drawingml/2006/table">
            <a:tbl>
              <a:tblPr/>
              <a:tblGrid>
                <a:gridCol w="3347864"/>
                <a:gridCol w="1080120"/>
                <a:gridCol w="1080120"/>
                <a:gridCol w="3571219"/>
                <a:gridCol w="29181"/>
              </a:tblGrid>
              <a:tr h="38947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Calibri"/>
                        </a:rPr>
                        <a:t>Перечень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готовых товаров, включая упаковку, подлежащих утилизации после утраты ими потребительских свойств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Calibri"/>
                        </a:rPr>
                        <a:t>(Проект распоряжения Правительства Российской Федерации</a:t>
                      </a:r>
                      <a:br>
                        <a:rPr lang="ru-RU" sz="1200" b="0" dirty="0">
                          <a:latin typeface="Times New Roman"/>
                          <a:ea typeface="Times New Roman"/>
                          <a:cs typeface="Calibri"/>
                        </a:rPr>
                      </a:br>
                      <a:r>
                        <a:rPr lang="ru-RU" sz="1200" b="0" dirty="0">
                          <a:latin typeface="Times New Roman"/>
                          <a:ea typeface="Times New Roman"/>
                          <a:cs typeface="Calibri"/>
                        </a:rPr>
                        <a:t>от 24 сентября 2015 г. № 1886-р)</a:t>
                      </a:r>
                      <a:endParaRPr lang="ru-RU" sz="12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Перечень видов отходов, в состав которых входят полезные компоненты, захоронение которых запрещается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(Проект постановления Правительства Об утверждении Перечня видов отходов, в состав которых входят полезные компоненты, захоронение которых запрещается)</a:t>
                      </a: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Код товаров 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ОК 034-2014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(КПЕС 2008)</a:t>
                      </a: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Код вида отхода</a:t>
                      </a: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Лампы ртутные высокого давления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27.40.15.111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4 71 101 01 52 1</a:t>
                      </a: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Лампы ртутные, ртутно-кварцевые, люминесцентные, утратившие потребительские свойства</a:t>
                      </a: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Лампы люминесцентные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27.40.15.114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Упаковка печатная из бумаги и картона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17.29.19.140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4 05 189 11 60 5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упаковка из бумаги и/или картона в смеси незагрязненная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Шины и покрышки пневматические для легковых автомобилей новые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22.11.11.000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9 21 110 01 50 4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шины пневматические автомобильные отработанные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Бутылки стеклянные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23.13.11.110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4 51 102 00 20 5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тара стеклянная незагрязненная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Устройства запоминающие внутренние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26.20.21.110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4 81 131 11 52 4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диски магнитные жесткие компьютерные, утратившие потребительские свойства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Устройства запоминающие внешние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26.20.21.120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Принтеры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26.20.16.120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4 81 202 01 52 4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принтеры, сканеры, многофункциональные устройства (МФУ), утратившие потребительские свойства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Сканеры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26.20.16.150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Манипуляторы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Эта группировка включает: мыши, джойстики, трекболы и аналогичные устройства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26.20.16.170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4 81 204 01 52 4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клавиатура, манипулятор "мышь" с соединительными проводами, утратившие потребительские свойства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Компьютеры портативные массой не более , такие как ноутбуки, планшетные компьютеры, карманные компьютеры, в том числе совмещающие функции мобильного телефонного аппарата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26.20.11.110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4 81 206 11 52 4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компьютеры портативные (ноутбуки), утратившие потребительские свойства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Аккумуляторы свинцовые для запуска поршневых двигателей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27.20.21.000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4 82 211 11 53 2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аккумуляторы стационарные свинцово-кислотные, утратившие потребительские свойства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Печи микроволновые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27.51.27.000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4 82 527 11 52 4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печь микроволновая, утратившая потребительские свойства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81" marR="3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99792" y="0"/>
            <a:ext cx="2315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Таблица соответствия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95536" y="508000"/>
            <a:ext cx="8102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200" dirty="0">
              <a:latin typeface="Arial" charset="0"/>
            </a:endParaRPr>
          </a:p>
          <a:p>
            <a:endParaRPr lang="ru-RU" altLang="ru-RU" sz="12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altLang="ru-RU" sz="1200" b="1" dirty="0"/>
          </a:p>
        </p:txBody>
      </p:sp>
      <p:graphicFrame>
        <p:nvGraphicFramePr>
          <p:cNvPr id="10043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63131"/>
              </p:ext>
            </p:extLst>
          </p:nvPr>
        </p:nvGraphicFramePr>
        <p:xfrm>
          <a:off x="1403648" y="1146056"/>
          <a:ext cx="6850063" cy="1706880"/>
        </p:xfrm>
        <a:graphic>
          <a:graphicData uri="http://schemas.openxmlformats.org/drawingml/2006/table">
            <a:tbl>
              <a:tblPr/>
              <a:tblGrid>
                <a:gridCol w="363538"/>
                <a:gridCol w="1438275"/>
                <a:gridCol w="1079500"/>
                <a:gridCol w="946781"/>
                <a:gridCol w="1152128"/>
                <a:gridCol w="1869841"/>
              </a:tblGrid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№ п/п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Наименование вида отхода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 опасного отхода по ФККО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Класс опасности для окружающей природной среды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Виды работ, выполняемых в составе лицензируемого вида деятельности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Место осуществления деятельности (включая филиалы и обособленные подразделения)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681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шины пневматические автомобильные отработанные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9 21 110 01 50 4</a:t>
                      </a: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tabLst>
                          <a:tab pos="1533525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tabLst>
                          <a:tab pos="1533525" algn="l"/>
                        </a:tabLst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tabLst>
                          <a:tab pos="1533525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tabLst>
                          <a:tab pos="1533525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tabLst>
                          <a:tab pos="1533525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tabLst>
                          <a:tab pos="1533525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tabLst>
                          <a:tab pos="1533525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tabLst>
                          <a:tab pos="1533525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tabLst>
                          <a:tab pos="1533525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33525" algn="l"/>
                        </a:tabLst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размещение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2000">
                          <a:solidFill>
                            <a:srgbClr val="404040"/>
                          </a:solidFill>
                          <a:latin typeface="Trebuchet MS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>
                          <a:solidFill>
                            <a:srgbClr val="404040"/>
                          </a:solidFill>
                          <a:latin typeface="Trebuchet MS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600">
                          <a:solidFill>
                            <a:srgbClr val="404040"/>
                          </a:solidFill>
                          <a:latin typeface="Trebuchet MS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400">
                          <a:solidFill>
                            <a:srgbClr val="404040"/>
                          </a:solidFill>
                          <a:latin typeface="Trebuchet MS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560B00"/>
                        </a:buClr>
                        <a:buSzPct val="130000"/>
                        <a:buFont typeface="Georgia" charset="0"/>
                        <a:buChar char="*"/>
                        <a:defRPr sz="1200">
                          <a:solidFill>
                            <a:srgbClr val="404040"/>
                          </a:solidFill>
                          <a:latin typeface="Trebuchet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Полигон размещения (РФ, Краснодарский край, г. Краснодар, ул. Мира 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322076"/>
              </p:ext>
            </p:extLst>
          </p:nvPr>
        </p:nvGraphicFramePr>
        <p:xfrm>
          <a:off x="301225" y="3501008"/>
          <a:ext cx="8568952" cy="3461049"/>
        </p:xfrm>
        <a:graphic>
          <a:graphicData uri="http://schemas.openxmlformats.org/drawingml/2006/table">
            <a:tbl>
              <a:tblPr/>
              <a:tblGrid>
                <a:gridCol w="457761"/>
                <a:gridCol w="803088"/>
                <a:gridCol w="393515"/>
                <a:gridCol w="513976"/>
                <a:gridCol w="513976"/>
                <a:gridCol w="513976"/>
                <a:gridCol w="457761"/>
                <a:gridCol w="457761"/>
                <a:gridCol w="337297"/>
                <a:gridCol w="224865"/>
                <a:gridCol w="224865"/>
                <a:gridCol w="224865"/>
                <a:gridCol w="281080"/>
                <a:gridCol w="337297"/>
                <a:gridCol w="513976"/>
                <a:gridCol w="513976"/>
                <a:gridCol w="337297"/>
                <a:gridCol w="224865"/>
                <a:gridCol w="224865"/>
                <a:gridCol w="224865"/>
                <a:gridCol w="224865"/>
                <a:gridCol w="281080"/>
                <a:gridCol w="281080"/>
              </a:tblGrid>
              <a:tr h="150913">
                <a:tc rowSpan="5">
                  <a:txBody>
                    <a:bodyPr/>
                    <a:lstStyle/>
                    <a:p>
                      <a:pPr indent="0" algn="ctr"/>
                      <a:r>
                        <a:rPr lang="en-US" sz="1000" dirty="0">
                          <a:effectLst/>
                        </a:rPr>
                        <a:t>N </a:t>
                      </a:r>
                      <a:r>
                        <a:rPr lang="ru-RU" sz="1000" dirty="0">
                          <a:effectLst/>
                        </a:rPr>
                        <a:t>п/п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Наименование вида отходов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Код по </a:t>
                      </a:r>
                      <a:r>
                        <a:rPr lang="ru-RU" sz="1000" u="none" strike="noStrike" dirty="0">
                          <a:solidFill>
                            <a:srgbClr val="3272C0"/>
                          </a:solidFill>
                          <a:effectLst/>
                          <a:hlinkClick r:id="rId2"/>
                        </a:rPr>
                        <a:t>ФККО</a:t>
                      </a:r>
                      <a:r>
                        <a:rPr lang="ru-RU" sz="1000" u="none" strike="noStrike" dirty="0">
                          <a:solidFill>
                            <a:srgbClr val="3272C0"/>
                          </a:solidFill>
                          <a:effectLst/>
                          <a:hlinkClick r:id="rId3"/>
                        </a:rPr>
                        <a:t>*</a:t>
                      </a:r>
                      <a:endParaRPr lang="ru-RU" sz="1000" dirty="0">
                        <a:effectLst/>
                      </a:endParaRP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Норматив образования отходов, осредненный за год, тонн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Лимиты на размещение отходов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отходы, передаваемые на размещение другим индивидуальным предпринимателям или юридическим лицам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отходы, размещаемые на эксплуатируемых (собственных) объектах размещения отходов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наименование объекта размещения отходов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индивидуальный предприниматель или юридическое лицо, эксплуатирующее объект размещения отходов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Номер </a:t>
                      </a:r>
                    </a:p>
                    <a:p>
                      <a:pPr indent="0" algn="ctr"/>
                      <a:r>
                        <a:rPr lang="ru-RU" sz="1000" dirty="0">
                          <a:effectLst/>
                        </a:rPr>
                        <a:t>объекта размещения</a:t>
                      </a:r>
                    </a:p>
                    <a:p>
                      <a:pPr indent="0" algn="ctr"/>
                      <a:r>
                        <a:rPr lang="ru-RU" sz="1000" dirty="0">
                          <a:effectLst/>
                        </a:rPr>
                        <a:t>отходов в ГРОРО</a:t>
                      </a:r>
                      <a:r>
                        <a:rPr lang="ru-RU" sz="1000" u="none" strike="noStrike" dirty="0">
                          <a:solidFill>
                            <a:srgbClr val="3272C0"/>
                          </a:solidFill>
                          <a:effectLst/>
                          <a:hlinkClick r:id="rId4"/>
                        </a:rPr>
                        <a:t>**</a:t>
                      </a:r>
                      <a:endParaRPr lang="ru-RU" sz="1000" dirty="0">
                        <a:effectLst/>
                      </a:endParaRP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лимиты на размещение отходов, тонн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наименование объекта размещения отходов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Номер</a:t>
                      </a:r>
                    </a:p>
                    <a:p>
                      <a:pPr indent="0" algn="ctr"/>
                      <a:r>
                        <a:rPr lang="ru-RU" sz="1000">
                          <a:effectLst/>
                        </a:rPr>
                        <a:t>объекта</a:t>
                      </a:r>
                    </a:p>
                    <a:p>
                      <a:pPr indent="0" algn="ctr"/>
                      <a:r>
                        <a:rPr lang="ru-RU" sz="1000">
                          <a:effectLst/>
                        </a:rPr>
                        <a:t>размещения</a:t>
                      </a:r>
                    </a:p>
                    <a:p>
                      <a:pPr indent="0" algn="ctr"/>
                      <a:r>
                        <a:rPr lang="ru-RU" sz="1000">
                          <a:effectLst/>
                        </a:rPr>
                        <a:t>отходов в ГРОРО</a:t>
                      </a:r>
                      <a:r>
                        <a:rPr lang="ru-RU" sz="1000" u="none" strike="noStrike">
                          <a:solidFill>
                            <a:srgbClr val="3272C0"/>
                          </a:solidFill>
                          <a:effectLst/>
                          <a:hlinkClick r:id="rId4"/>
                        </a:rPr>
                        <a:t>**</a:t>
                      </a:r>
                      <a:endParaRPr lang="ru-RU" sz="1000">
                        <a:effectLst/>
                      </a:endParaRP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лимиты на размещение отходов, тонн: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всего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в том числе по годам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всего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в том числе по годам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8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/>
                      </a:r>
                      <a:br>
                        <a:rPr lang="ru-RU" sz="1000">
                          <a:effectLst/>
                        </a:rPr>
                      </a:br>
                      <a:endParaRPr lang="ru-RU" sz="1000">
                        <a:effectLst/>
                      </a:endParaRP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00" dirty="0">
                          <a:effectLst/>
                        </a:rPr>
                        <a:t>20__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2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3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4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5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6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7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8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9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10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11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12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13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14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15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16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17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18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19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20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21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>
                          <a:effectLst/>
                        </a:rPr>
                        <a:t>22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 dirty="0">
                          <a:effectLst/>
                        </a:rPr>
                        <a:t>2</a:t>
                      </a:r>
                    </a:p>
                  </a:txBody>
                  <a:tcPr marL="37405" marR="37405" marT="18702" marB="1870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285293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ДОКУМЕНТ</a:t>
            </a:r>
          </a:p>
          <a:p>
            <a:pPr algn="ctr"/>
            <a:r>
              <a:rPr lang="ru-RU" b="1" dirty="0" smtClean="0"/>
              <a:t>об </a:t>
            </a:r>
            <a:r>
              <a:rPr lang="ru-RU" b="1" dirty="0"/>
              <a:t>утверждении нормативов образования отходов и лимитов на их </a:t>
            </a:r>
            <a:r>
              <a:rPr lang="ru-RU" b="1" dirty="0" smtClean="0"/>
              <a:t>размещение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8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Arial" charset="0"/>
              </a:rPr>
              <a:t>лицензию на </a:t>
            </a:r>
            <a:r>
              <a:rPr lang="ru-RU" altLang="ru-RU" dirty="0" smtClean="0">
                <a:latin typeface="Arial" charset="0"/>
              </a:rPr>
              <a:t>по </a:t>
            </a:r>
            <a:r>
              <a:rPr lang="ru-RU" altLang="ru-RU" dirty="0">
                <a:latin typeface="Arial" charset="0"/>
              </a:rPr>
              <a:t>сбору, транспортированию, обработке, утилизации, обезвреживанию, размещению отходов I-IV классов опасности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115888"/>
            <a:ext cx="9036496" cy="392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Georgia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Содержание разрешительных документов (до вступления в силу нормы о запрете)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0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15888"/>
            <a:ext cx="5832475" cy="360362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0" indent="0">
              <a:buFont typeface="Georgia" charset="0"/>
              <a:buNone/>
            </a:pPr>
            <a:r>
              <a:rPr lang="ru-RU" altLang="ru-RU" sz="1800" dirty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Осуществление </a:t>
            </a:r>
            <a:r>
              <a:rPr lang="ru-RU" altLang="ru-RU" sz="1800" dirty="0" smtClean="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видов обращения с отходами</a:t>
            </a:r>
            <a:endParaRPr lang="ru-RU" altLang="ru-RU" sz="1800" dirty="0"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3902" y="660600"/>
            <a:ext cx="2195850" cy="519516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500" b="1">
                <a:latin typeface="Times New Roman" charset="0"/>
                <a:ea typeface="Times New Roman" charset="0"/>
                <a:cs typeface="Times New Roman" charset="0"/>
              </a:rPr>
              <a:t>Предприятие - образователь отходов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5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8439" name="Группа 10"/>
          <p:cNvGrpSpPr>
            <a:grpSpLocks/>
          </p:cNvGrpSpPr>
          <p:nvPr/>
        </p:nvGrpSpPr>
        <p:grpSpPr bwMode="auto">
          <a:xfrm>
            <a:off x="39688" y="3014663"/>
            <a:ext cx="1585912" cy="1955800"/>
            <a:chOff x="92906" y="3518985"/>
            <a:chExt cx="1501507" cy="1955880"/>
          </a:xfrm>
        </p:grpSpPr>
        <p:sp>
          <p:nvSpPr>
            <p:cNvPr id="7" name="Объект 2"/>
            <p:cNvSpPr txBox="1">
              <a:spLocks/>
            </p:cNvSpPr>
            <p:nvPr/>
          </p:nvSpPr>
          <p:spPr>
            <a:xfrm>
              <a:off x="114454" y="3744313"/>
              <a:ext cx="852530" cy="288032"/>
            </a:xfrm>
            <a:prstGeom prst="rect">
              <a:avLst/>
            </a:prstGeom>
            <a:noFill/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normAutofit/>
            </a:bodyPr>
            <a:lstStyle>
              <a:lvl1pPr>
                <a:defRPr sz="1600">
                  <a:solidFill>
                    <a:schemeClr val="tx1"/>
                  </a:solidFill>
                  <a:latin typeface="Verdana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altLang="ru-RU" sz="1500" b="1">
                  <a:latin typeface="Times New Roman" charset="0"/>
                  <a:ea typeface="Times New Roman" charset="0"/>
                  <a:cs typeface="Times New Roman" charset="0"/>
                </a:rPr>
                <a:t>Отход 1</a:t>
              </a:r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121732" y="4417188"/>
              <a:ext cx="866187" cy="288032"/>
            </a:xfrm>
            <a:prstGeom prst="rect">
              <a:avLst/>
            </a:prstGeom>
            <a:noFill/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normAutofit/>
            </a:bodyPr>
            <a:lstStyle>
              <a:lvl1pPr>
                <a:defRPr sz="1600">
                  <a:solidFill>
                    <a:schemeClr val="tx1"/>
                  </a:solidFill>
                  <a:latin typeface="Verdana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altLang="ru-RU" sz="1500" b="1">
                  <a:latin typeface="Times New Roman" charset="0"/>
                  <a:ea typeface="Times New Roman" charset="0"/>
                  <a:cs typeface="Times New Roman" charset="0"/>
                </a:rPr>
                <a:t>Отход 2</a:t>
              </a:r>
            </a:p>
          </p:txBody>
        </p:sp>
        <p:sp>
          <p:nvSpPr>
            <p:cNvPr id="9" name="Объект 2"/>
            <p:cNvSpPr txBox="1">
              <a:spLocks/>
            </p:cNvSpPr>
            <p:nvPr/>
          </p:nvSpPr>
          <p:spPr>
            <a:xfrm>
              <a:off x="92906" y="5064826"/>
              <a:ext cx="895013" cy="288032"/>
            </a:xfrm>
            <a:prstGeom prst="rect">
              <a:avLst/>
            </a:prstGeom>
            <a:noFill/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normAutofit/>
            </a:bodyPr>
            <a:lstStyle>
              <a:lvl1pPr>
                <a:defRPr sz="1600">
                  <a:solidFill>
                    <a:schemeClr val="tx1"/>
                  </a:solidFill>
                  <a:latin typeface="Verdana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altLang="ru-RU" sz="1500" b="1">
                  <a:latin typeface="Times New Roman" charset="0"/>
                  <a:ea typeface="Times New Roman" charset="0"/>
                  <a:cs typeface="Times New Roman" charset="0"/>
                </a:rPr>
                <a:t>Отход 3</a:t>
              </a:r>
            </a:p>
          </p:txBody>
        </p:sp>
        <p:pic>
          <p:nvPicPr>
            <p:cNvPr id="1026" name="Picture 2" descr="C:\Users\Марианна\Desktop\1374697661_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8" r="4841"/>
            <a:stretch/>
          </p:blipFill>
          <p:spPr bwMode="auto">
            <a:xfrm>
              <a:off x="805756" y="3518985"/>
              <a:ext cx="742950" cy="764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Марианна\Desktop\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7" t="10244" r="8610" b="7016"/>
            <a:stretch/>
          </p:blipFill>
          <p:spPr bwMode="auto">
            <a:xfrm>
              <a:off x="868243" y="4178917"/>
              <a:ext cx="725828" cy="7327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Марианна\Desktop\foodWasteEX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" t="5262" r="7607" b="6025"/>
            <a:stretch/>
          </p:blipFill>
          <p:spPr bwMode="auto">
            <a:xfrm>
              <a:off x="805756" y="4838840"/>
              <a:ext cx="788657" cy="6360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440" name="Группа 9"/>
          <p:cNvGrpSpPr>
            <a:grpSpLocks/>
          </p:cNvGrpSpPr>
          <p:nvPr/>
        </p:nvGrpSpPr>
        <p:grpSpPr bwMode="auto">
          <a:xfrm>
            <a:off x="188913" y="1179513"/>
            <a:ext cx="2151062" cy="1835150"/>
            <a:chOff x="2658963" y="2722105"/>
            <a:chExt cx="2939892" cy="2713376"/>
          </a:xfrm>
        </p:grpSpPr>
        <p:pic>
          <p:nvPicPr>
            <p:cNvPr id="18483" name="Picture 2" descr="C:\Users\1\Desktop\картинки завод\img-slider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963" y="3530843"/>
              <a:ext cx="2520619" cy="190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4" name="Picture 6" descr="C:\Users\1\Desktop\презентация ФГ и др\wmo-climate-change-greenhouse-gas-record-high-537x40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" t="7893" r="13174" b="17200"/>
            <a:stretch>
              <a:fillRect/>
            </a:stretch>
          </p:blipFill>
          <p:spPr bwMode="auto">
            <a:xfrm>
              <a:off x="3484241" y="2722105"/>
              <a:ext cx="2114614" cy="142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5" name="Picture 2" descr="C:\Users\1\Desktop\презентация ФГ и др\image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4" r="25478" b="40956"/>
            <a:stretch>
              <a:fillRect/>
            </a:stretch>
          </p:blipFill>
          <p:spPr bwMode="auto">
            <a:xfrm>
              <a:off x="4950826" y="5010772"/>
              <a:ext cx="497411" cy="41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4" name="Picture 6" descr="C:\Users\Марианна\Desktop\1_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851150"/>
            <a:ext cx="22748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Объект 2"/>
          <p:cNvSpPr txBox="1">
            <a:spLocks/>
          </p:cNvSpPr>
          <p:nvPr/>
        </p:nvSpPr>
        <p:spPr>
          <a:xfrm>
            <a:off x="6530514" y="724492"/>
            <a:ext cx="2526613" cy="519516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500" b="1" dirty="0">
                <a:latin typeface="Times New Roman" charset="0"/>
                <a:ea typeface="Times New Roman" charset="0"/>
                <a:cs typeface="Times New Roman" charset="0"/>
              </a:rPr>
              <a:t>Предприятие – предоставляющее </a:t>
            </a:r>
            <a:r>
              <a:rPr lang="ru-RU" altLang="ru-RU" sz="1500" b="1" dirty="0" smtClean="0">
                <a:latin typeface="Times New Roman" charset="0"/>
                <a:ea typeface="Times New Roman" charset="0"/>
                <a:cs typeface="Times New Roman" charset="0"/>
              </a:rPr>
              <a:t>услуги по приему на захоронение</a:t>
            </a:r>
            <a:endParaRPr lang="ru-RU" altLang="ru-RU" sz="15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5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9" name="Стрелка вправо 1038"/>
          <p:cNvSpPr/>
          <p:nvPr/>
        </p:nvSpPr>
        <p:spPr>
          <a:xfrm>
            <a:off x="3533775" y="3359248"/>
            <a:ext cx="5556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/>
            <a:endParaRPr lang="ru-RU" altLang="ru-RU">
              <a:solidFill>
                <a:srgbClr val="FFFFFF"/>
              </a:solidFill>
              <a:latin typeface="Trebuchet MS" charset="0"/>
            </a:endParaRPr>
          </a:p>
        </p:txBody>
      </p:sp>
      <p:sp>
        <p:nvSpPr>
          <p:cNvPr id="63" name="Объект 2"/>
          <p:cNvSpPr txBox="1">
            <a:spLocks/>
          </p:cNvSpPr>
          <p:nvPr/>
        </p:nvSpPr>
        <p:spPr>
          <a:xfrm>
            <a:off x="6938160" y="3464860"/>
            <a:ext cx="900533" cy="288032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500" b="1" dirty="0">
                <a:latin typeface="Times New Roman" charset="0"/>
                <a:ea typeface="Times New Roman" charset="0"/>
                <a:cs typeface="Times New Roman" charset="0"/>
              </a:rPr>
              <a:t>Отход 1</a:t>
            </a:r>
          </a:p>
        </p:txBody>
      </p:sp>
      <p:sp>
        <p:nvSpPr>
          <p:cNvPr id="64" name="Объект 2"/>
          <p:cNvSpPr txBox="1">
            <a:spLocks/>
          </p:cNvSpPr>
          <p:nvPr/>
        </p:nvSpPr>
        <p:spPr>
          <a:xfrm>
            <a:off x="6878861" y="3766175"/>
            <a:ext cx="914959" cy="288032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500" b="1" dirty="0">
                <a:latin typeface="Times New Roman" charset="0"/>
                <a:ea typeface="Times New Roman" charset="0"/>
                <a:cs typeface="Times New Roman" charset="0"/>
              </a:rPr>
              <a:t>Отход 2</a:t>
            </a:r>
          </a:p>
        </p:txBody>
      </p:sp>
      <p:sp>
        <p:nvSpPr>
          <p:cNvPr id="65" name="Объект 2"/>
          <p:cNvSpPr txBox="1">
            <a:spLocks/>
          </p:cNvSpPr>
          <p:nvPr/>
        </p:nvSpPr>
        <p:spPr>
          <a:xfrm>
            <a:off x="6878861" y="4054207"/>
            <a:ext cx="945408" cy="288032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500" b="1" dirty="0">
                <a:latin typeface="Times New Roman" charset="0"/>
                <a:ea typeface="Times New Roman" charset="0"/>
                <a:cs typeface="Times New Roman" charset="0"/>
              </a:rPr>
              <a:t>Отход 3</a:t>
            </a:r>
          </a:p>
        </p:txBody>
      </p:sp>
      <p:sp>
        <p:nvSpPr>
          <p:cNvPr id="88" name="Стрелка вправо 87"/>
          <p:cNvSpPr/>
          <p:nvPr/>
        </p:nvSpPr>
        <p:spPr>
          <a:xfrm>
            <a:off x="6161088" y="3344960"/>
            <a:ext cx="554037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/>
            <a:endParaRPr lang="ru-RU" altLang="ru-RU">
              <a:solidFill>
                <a:srgbClr val="FFFFFF"/>
              </a:solidFill>
              <a:latin typeface="Trebuchet MS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687296" y="984250"/>
            <a:ext cx="0" cy="357619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496029" y="939322"/>
            <a:ext cx="0" cy="357619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бъект 2"/>
          <p:cNvSpPr txBox="1">
            <a:spLocks/>
          </p:cNvSpPr>
          <p:nvPr/>
        </p:nvSpPr>
        <p:spPr>
          <a:xfrm>
            <a:off x="3853999" y="724492"/>
            <a:ext cx="2526613" cy="519516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1500" b="1" dirty="0">
                <a:latin typeface="Times New Roman" charset="0"/>
                <a:ea typeface="Times New Roman" charset="0"/>
                <a:cs typeface="Times New Roman" charset="0"/>
              </a:rPr>
              <a:t>Предприятие – предоставляющее </a:t>
            </a:r>
            <a:r>
              <a:rPr lang="ru-RU" altLang="ru-RU" sz="1500" b="1" dirty="0" smtClean="0">
                <a:latin typeface="Times New Roman" charset="0"/>
                <a:ea typeface="Times New Roman" charset="0"/>
                <a:cs typeface="Times New Roman" charset="0"/>
              </a:rPr>
              <a:t>услуги по транспортированию</a:t>
            </a:r>
            <a:endParaRPr lang="ru-RU" altLang="ru-RU" sz="15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5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3" name="Picture 20" descr="C:\Users\Марианна\Desktop\6-14-63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685"/>
            <a:ext cx="2339752" cy="17821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29772" y="4560441"/>
            <a:ext cx="6827356" cy="13888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Статья 16. ФЗ 89.  Требования к транспортированию отходов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 Транспортирование отходов должно осуществляться при следующих условиях: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наличие паспорта отходов;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наличие документации для транспортирования и передачи отходов с указанием количества транспортируемых отходов, цели и места назначения их транспортирования.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8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" y="4195618"/>
            <a:ext cx="9173400" cy="2600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0" y="2267803"/>
            <a:ext cx="9173400" cy="1989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0" y="597714"/>
            <a:ext cx="9173400" cy="1670088"/>
          </a:xfrm>
          <a:prstGeom prst="rect">
            <a:avLst/>
          </a:prstGeom>
          <a:solidFill>
            <a:srgbClr val="F9FBF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8" name="Рисунок 10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42" y="2891580"/>
            <a:ext cx="1113964" cy="1013885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Мариша\Desktop\добыч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8204" y="1174253"/>
            <a:ext cx="1053118" cy="1001702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Picture 8" descr="C:\Users\Мариша\Desktop\pokupka-kraski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83" y="5985678"/>
            <a:ext cx="912281" cy="8109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Мариша\Desktop\нефть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54" y="1276014"/>
            <a:ext cx="1065692" cy="1001702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Users\Мариша\Desktop\Без назван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00" y="4592273"/>
            <a:ext cx="948401" cy="9001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Мариша\Desktop\завод.jpg"/>
          <p:cNvPicPr>
            <a:picLocks noChangeAspect="1" noChangeArrowheads="1"/>
          </p:cNvPicPr>
          <p:nvPr/>
        </p:nvPicPr>
        <p:blipFill>
          <a:blip r:embed="rId8" cstate="print"/>
          <a:srcRect t="24192"/>
          <a:stretch>
            <a:fillRect/>
          </a:stretch>
        </p:blipFill>
        <p:spPr bwMode="auto">
          <a:xfrm>
            <a:off x="20555" y="3152209"/>
            <a:ext cx="980795" cy="925598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Мариша\Desktop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4276" y="3174842"/>
            <a:ext cx="1085031" cy="989154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5" descr="C:\Users\Мариша\Desktop\силуэт.jpg"/>
          <p:cNvPicPr>
            <a:picLocks noChangeAspect="1" noChangeArrowheads="1"/>
          </p:cNvPicPr>
          <p:nvPr/>
        </p:nvPicPr>
        <p:blipFill>
          <a:blip r:embed="rId10" cstate="print"/>
          <a:srcRect r="4761"/>
          <a:stretch>
            <a:fillRect/>
          </a:stretch>
        </p:blipFill>
        <p:spPr bwMode="auto">
          <a:xfrm>
            <a:off x="2605078" y="5412351"/>
            <a:ext cx="1068962" cy="104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6" name="Picture 9" descr="C:\Users\Мариша\Desktop\одежда мусор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8034" y="5114791"/>
            <a:ext cx="1099670" cy="10254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27404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17226" y="628741"/>
            <a:ext cx="1647050" cy="7771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Добыча природных ресурсов</a:t>
            </a:r>
          </a:p>
        </p:txBody>
      </p:sp>
      <p:sp>
        <p:nvSpPr>
          <p:cNvPr id="17442" name="Заголовок 1"/>
          <p:cNvSpPr txBox="1">
            <a:spLocks/>
          </p:cNvSpPr>
          <p:nvPr/>
        </p:nvSpPr>
        <p:spPr bwMode="auto">
          <a:xfrm>
            <a:off x="75784" y="57441"/>
            <a:ext cx="8819144" cy="428604"/>
          </a:xfrm>
          <a:prstGeom prst="rect">
            <a:avLst/>
          </a:prstGeom>
          <a:solidFill>
            <a:schemeClr val="bg1"/>
          </a:solidFill>
          <a:ln w="2857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Блок-схема направлений государственного регулирования в области обращения с отходами</a:t>
            </a:r>
            <a:endParaRPr lang="ru-RU" alt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6660232" y="733877"/>
            <a:ext cx="1625560" cy="754932"/>
          </a:xfrm>
          <a:prstGeom prst="rect">
            <a:avLst/>
          </a:prstGeom>
          <a:solidFill>
            <a:srgbClr val="FAB79C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>
                <a:latin typeface="Times New Roman" charset="0"/>
                <a:ea typeface="Times New Roman" charset="0"/>
                <a:cs typeface="Times New Roman" charset="0"/>
              </a:rPr>
              <a:t>Отходы добычи</a:t>
            </a: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3374177" y="640934"/>
            <a:ext cx="1375913" cy="7422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>
                <a:latin typeface="Times New Roman" charset="0"/>
                <a:ea typeface="Times New Roman" charset="0"/>
                <a:cs typeface="Times New Roman" charset="0"/>
              </a:rPr>
              <a:t>Природное сырье</a:t>
            </a:r>
          </a:p>
        </p:txBody>
      </p:sp>
      <p:sp>
        <p:nvSpPr>
          <p:cNvPr id="43" name="Объект 2"/>
          <p:cNvSpPr>
            <a:spLocks noGrp="1"/>
          </p:cNvSpPr>
          <p:nvPr>
            <p:ph sz="quarter" idx="4294967295"/>
          </p:nvPr>
        </p:nvSpPr>
        <p:spPr>
          <a:xfrm>
            <a:off x="817226" y="2456578"/>
            <a:ext cx="1647050" cy="7624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Переработка сырья</a:t>
            </a: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3452522" y="2451091"/>
            <a:ext cx="1338608" cy="809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>
                <a:latin typeface="Times New Roman" charset="0"/>
                <a:ea typeface="Times New Roman" charset="0"/>
                <a:cs typeface="Times New Roman" charset="0"/>
              </a:rPr>
              <a:t>Промышленная продукция </a:t>
            </a:r>
          </a:p>
        </p:txBody>
      </p:sp>
      <p:sp>
        <p:nvSpPr>
          <p:cNvPr id="45" name="Объект 2"/>
          <p:cNvSpPr>
            <a:spLocks noGrp="1"/>
          </p:cNvSpPr>
          <p:nvPr>
            <p:ph sz="quarter" idx="4294967295"/>
          </p:nvPr>
        </p:nvSpPr>
        <p:spPr>
          <a:xfrm>
            <a:off x="782728" y="4187336"/>
            <a:ext cx="1647050" cy="669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Производство товаров</a:t>
            </a: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3551372" y="4696201"/>
            <a:ext cx="1350150" cy="748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>
                <a:latin typeface="Times New Roman" charset="0"/>
                <a:ea typeface="Times New Roman" charset="0"/>
                <a:cs typeface="Times New Roman" charset="0"/>
              </a:rPr>
              <a:t>Товары потребления</a:t>
            </a:r>
          </a:p>
        </p:txBody>
      </p:sp>
      <p:sp>
        <p:nvSpPr>
          <p:cNvPr id="48" name="Объект 2"/>
          <p:cNvSpPr>
            <a:spLocks noGrp="1"/>
          </p:cNvSpPr>
          <p:nvPr>
            <p:ph sz="quarter" idx="4294967295"/>
          </p:nvPr>
        </p:nvSpPr>
        <p:spPr>
          <a:xfrm>
            <a:off x="868940" y="5522712"/>
            <a:ext cx="1647050" cy="5765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Потребление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бъект 2"/>
          <p:cNvSpPr txBox="1">
            <a:spLocks/>
          </p:cNvSpPr>
          <p:nvPr/>
        </p:nvSpPr>
        <p:spPr>
          <a:xfrm>
            <a:off x="6818478" y="2538544"/>
            <a:ext cx="1415391" cy="809188"/>
          </a:xfrm>
          <a:prstGeom prst="rect">
            <a:avLst/>
          </a:prstGeom>
          <a:solidFill>
            <a:srgbClr val="FAB79C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>
                <a:latin typeface="Times New Roman" charset="0"/>
                <a:ea typeface="Times New Roman" charset="0"/>
                <a:cs typeface="Times New Roman" charset="0"/>
              </a:rPr>
              <a:t>Отходы производства</a:t>
            </a:r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6818478" y="4783654"/>
            <a:ext cx="1490972" cy="748768"/>
          </a:xfrm>
          <a:prstGeom prst="rect">
            <a:avLst/>
          </a:prstGeom>
          <a:solidFill>
            <a:srgbClr val="FAB79C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>
                <a:latin typeface="Times New Roman" charset="0"/>
                <a:ea typeface="Times New Roman" charset="0"/>
                <a:cs typeface="Times New Roman" charset="0"/>
              </a:rPr>
              <a:t>Отходы потребления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4737458" y="920344"/>
            <a:ext cx="589159" cy="154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905075" y="5067693"/>
            <a:ext cx="559317" cy="28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42" idx="1"/>
          </p:cNvCxnSpPr>
          <p:nvPr/>
        </p:nvCxnSpPr>
        <p:spPr>
          <a:xfrm>
            <a:off x="2464275" y="980649"/>
            <a:ext cx="909902" cy="314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44" idx="1"/>
          </p:cNvCxnSpPr>
          <p:nvPr/>
        </p:nvCxnSpPr>
        <p:spPr>
          <a:xfrm>
            <a:off x="2464276" y="2855685"/>
            <a:ext cx="98824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46" idx="1"/>
          </p:cNvCxnSpPr>
          <p:nvPr/>
        </p:nvCxnSpPr>
        <p:spPr>
          <a:xfrm>
            <a:off x="2464275" y="4480451"/>
            <a:ext cx="1087097" cy="59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>
            <a:stCxn id="48" idx="3"/>
            <a:endCxn id="46" idx="1"/>
          </p:cNvCxnSpPr>
          <p:nvPr/>
        </p:nvCxnSpPr>
        <p:spPr>
          <a:xfrm flipV="1">
            <a:off x="2515990" y="5070585"/>
            <a:ext cx="1035382" cy="740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>
            <a:off x="4791131" y="2764185"/>
            <a:ext cx="673262" cy="28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1858465" y="1405933"/>
            <a:ext cx="0" cy="10506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>
            <a:off x="1864983" y="3219077"/>
            <a:ext cx="11324" cy="9370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>
            <a:off x="1384454" y="4774606"/>
            <a:ext cx="7515" cy="7900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848828" y="1569008"/>
            <a:ext cx="237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</a:t>
            </a:r>
            <a:r>
              <a:rPr lang="ru-RU" b="1" i="1" dirty="0" smtClean="0"/>
              <a:t>овместно с законодательством о недрах</a:t>
            </a:r>
            <a:endParaRPr lang="ru-RU" b="1" i="1" dirty="0"/>
          </a:p>
        </p:txBody>
      </p:sp>
      <p:sp>
        <p:nvSpPr>
          <p:cNvPr id="186" name="TextBox 185"/>
          <p:cNvSpPr txBox="1"/>
          <p:nvPr/>
        </p:nvSpPr>
        <p:spPr>
          <a:xfrm>
            <a:off x="6156175" y="5986519"/>
            <a:ext cx="3093007" cy="94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</a:t>
            </a:r>
            <a:r>
              <a:rPr lang="ru-RU" b="1" i="1" dirty="0" smtClean="0"/>
              <a:t>овместно с Минстроем России, </a:t>
            </a:r>
            <a:r>
              <a:rPr lang="ru-RU" b="1" i="1" dirty="0" err="1" smtClean="0"/>
              <a:t>Минпромторгом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Россиии</a:t>
            </a:r>
            <a:endParaRPr lang="ru-RU" b="1" i="1" dirty="0"/>
          </a:p>
        </p:txBody>
      </p:sp>
      <p:pic>
        <p:nvPicPr>
          <p:cNvPr id="49" name="Picture 4" descr="C:\Users\Мариша\Desktop\отвал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5450" y="977596"/>
            <a:ext cx="1083659" cy="10031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85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6822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Данные учета в области обращения с отходами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128080"/>
            <a:ext cx="11361595" cy="65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у</a:t>
            </a:r>
            <a:r>
              <a:rPr lang="ru-RU" sz="105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______________________________________________</a:t>
            </a:r>
            <a:r>
              <a:rPr lang="ru-RU" sz="105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за</a:t>
            </a:r>
            <a:r>
              <a:rPr lang="ru-RU" sz="105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____________</a:t>
            </a:r>
            <a:r>
              <a:rPr lang="ru-RU" sz="105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20______г. </a:t>
            </a:r>
            <a:endParaRPr lang="ru-RU" sz="105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05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индивидуальный предприниматель Ф.И.О., </a:t>
            </a:r>
            <a:r>
              <a:rPr lang="ru-RU" sz="105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(</a:t>
            </a:r>
            <a:r>
              <a:rPr lang="ru-RU" sz="105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квартал, год)</a:t>
            </a:r>
            <a:endParaRPr lang="ru-RU" sz="105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наименование </a:t>
            </a:r>
            <a:r>
              <a:rPr lang="ru-RU" sz="105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юридического лица</a:t>
            </a:r>
            <a:r>
              <a:rPr lang="ru-RU" sz="105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ru-RU" sz="105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105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05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105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ru-RU" sz="105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32093"/>
              </p:ext>
            </p:extLst>
          </p:nvPr>
        </p:nvGraphicFramePr>
        <p:xfrm>
          <a:off x="107498" y="1556792"/>
          <a:ext cx="9036502" cy="4870700"/>
        </p:xfrm>
        <a:graphic>
          <a:graphicData uri="http://schemas.openxmlformats.org/drawingml/2006/table">
            <a:tbl>
              <a:tblPr/>
              <a:tblGrid>
                <a:gridCol w="360040"/>
                <a:gridCol w="720080"/>
                <a:gridCol w="432048"/>
                <a:gridCol w="470271"/>
                <a:gridCol w="321817"/>
                <a:gridCol w="360040"/>
                <a:gridCol w="648072"/>
                <a:gridCol w="288032"/>
                <a:gridCol w="288032"/>
                <a:gridCol w="514807"/>
                <a:gridCol w="514807"/>
                <a:gridCol w="514807"/>
                <a:gridCol w="514807"/>
                <a:gridCol w="514807"/>
                <a:gridCol w="514807"/>
                <a:gridCol w="514807"/>
                <a:gridCol w="514807"/>
                <a:gridCol w="514807"/>
                <a:gridCol w="514807"/>
              </a:tblGrid>
              <a:tr h="682659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№</a:t>
                      </a:r>
                    </a:p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строки</a:t>
                      </a: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 smtClean="0">
                          <a:effectLst/>
                        </a:rPr>
                        <a:t>Наименование </a:t>
                      </a:r>
                      <a:r>
                        <a:rPr lang="ru-RU" sz="1100" dirty="0">
                          <a:effectLst/>
                        </a:rPr>
                        <a:t>видов отходов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Код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ФККО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Наличие отходов на начало квартала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Образование отходов</a:t>
                      </a:r>
                    </a:p>
                  </a:txBody>
                  <a:tcPr marL="36000" marR="36000" marT="28800" marB="2880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Прием отходов от других индивидуальных предпринимателей и юридических лиц</a:t>
                      </a:r>
                    </a:p>
                  </a:txBody>
                  <a:tcPr marL="36000" marR="36000" marT="28800" marB="2880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Использование отходов</a:t>
                      </a:r>
                    </a:p>
                  </a:txBody>
                  <a:tcPr marL="36000" marR="36000" marT="28800" marB="2880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Обезвреживание отходов</a:t>
                      </a:r>
                    </a:p>
                  </a:txBody>
                  <a:tcPr marL="36000" marR="36000" marT="28800" marB="2880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Передача отходов другим индивидуальным предпринимателям и юридическим лицам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Размещение отходов на эксплуатируемых объектах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Наличие отходов на конец квартала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хранение</a:t>
                      </a:r>
                    </a:p>
                  </a:txBody>
                  <a:tcPr marL="36000" marR="36000" marT="28800" marB="2880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накопление</a:t>
                      </a:r>
                    </a:p>
                  </a:txBody>
                  <a:tcPr marL="36000" marR="36000" marT="28800" marB="2880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для использования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для обезвреживания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для размещения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всего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из них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хранение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накопление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хранение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захоронение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хранение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захоронение</a:t>
                      </a:r>
                    </a:p>
                  </a:txBody>
                  <a:tcPr marL="36000" marR="36000" marT="28800" marB="28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762"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А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Б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В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1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2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3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4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5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6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7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8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9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10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11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12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13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>
                          <a:effectLst/>
                        </a:rPr>
                        <a:t>14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15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>16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22"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900" dirty="0">
                          <a:effectLst/>
                        </a:rPr>
                        <a:t>010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80000"/>
                        </a:lnSpc>
                      </a:pPr>
                      <a:r>
                        <a:rPr lang="ru-RU" sz="900" dirty="0">
                          <a:effectLst/>
                        </a:rPr>
                        <a:t>Всего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07">
                <a:tc>
                  <a:txBody>
                    <a:bodyPr/>
                    <a:lstStyle/>
                    <a:p>
                      <a:pPr indent="0" algn="ctr">
                        <a:lnSpc>
                          <a:spcPct val="80000"/>
                        </a:lnSpc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80000"/>
                        </a:lnSpc>
                      </a:pPr>
                      <a:r>
                        <a:rPr lang="ru-RU" sz="900" dirty="0">
                          <a:effectLst/>
                        </a:rPr>
                        <a:t>Всего по I классу опасности</a:t>
                      </a: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dirty="0">
                        <a:effectLst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22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07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 II классу опасности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22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07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 III классу опасности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22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07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 IV классу опасности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22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07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 V классу опасности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44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8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28800" marB="288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7504" y="115888"/>
            <a:ext cx="9036496" cy="392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Georgia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Содержание отчетных документов документов (до вступления в силу нормы о запрете)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19227"/>
              </p:ext>
            </p:extLst>
          </p:nvPr>
        </p:nvGraphicFramePr>
        <p:xfrm>
          <a:off x="107506" y="4829592"/>
          <a:ext cx="9036492" cy="23042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7633"/>
                <a:gridCol w="316272"/>
                <a:gridCol w="316272"/>
                <a:gridCol w="395342"/>
                <a:gridCol w="316272"/>
                <a:gridCol w="316272"/>
                <a:gridCol w="316272"/>
                <a:gridCol w="316272"/>
                <a:gridCol w="395342"/>
                <a:gridCol w="3320866"/>
                <a:gridCol w="1502296"/>
                <a:gridCol w="1197381"/>
              </a:tblGrid>
              <a:tr h="37891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18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Код по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ФККО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опасности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отходов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индивидуального предпринимателя, наименование юридического лица, которому передаются отходы, его место нахождения (жительства)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file" tooltip="Ссылка на текущий документ"/>
                        </a:rPr>
                        <a:t>&lt;2&gt;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 на передачу отходов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file" tooltip="Ссылка на текущий документ"/>
                        </a:rPr>
                        <a:t>&lt;2&gt;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действия договора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 action="ppaction://hlinkfile" tooltip="Ссылка на текущий документ"/>
                        </a:rPr>
                        <a:t>&lt;2&gt;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обез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6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44" marR="34552" marT="34552" marB="5684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4438670"/>
            <a:ext cx="90364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Предлагаемая ежегодная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передача отходов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другим хозяйствующим субъектам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0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ша\Desktop\для презентации\ФЗ об ГЭЭ\7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2016622" cy="1184002"/>
          </a:xfrm>
          <a:prstGeom prst="ellipse">
            <a:avLst/>
          </a:prstGeom>
          <a:noFill/>
        </p:spPr>
      </p:pic>
      <p:pic>
        <p:nvPicPr>
          <p:cNvPr id="1027" name="Picture 3" descr="C:\Users\Мариша\Desktop\45610531-532b-429f-bce5-994af599bd43.jpg"/>
          <p:cNvPicPr>
            <a:picLocks noChangeAspect="1" noChangeArrowheads="1"/>
          </p:cNvPicPr>
          <p:nvPr/>
        </p:nvPicPr>
        <p:blipFill>
          <a:blip r:embed="rId3" cstate="print"/>
          <a:srcRect l="8291" t="7054" b="13586"/>
          <a:stretch>
            <a:fillRect/>
          </a:stretch>
        </p:blipFill>
        <p:spPr bwMode="auto">
          <a:xfrm>
            <a:off x="801378" y="1541030"/>
            <a:ext cx="2018793" cy="12219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8" name="Picture 4" descr="C:\Users\Мариша\Desktop\kak-proishodit-pererabotka-musora-vo-vtorsyr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6136" y="3024378"/>
            <a:ext cx="1508580" cy="10658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Мариша\Desktop\fotogalereya_548ff2c9a867c.jpg"/>
          <p:cNvPicPr>
            <a:picLocks noChangeAspect="1" noChangeArrowheads="1"/>
          </p:cNvPicPr>
          <p:nvPr/>
        </p:nvPicPr>
        <p:blipFill>
          <a:blip r:embed="rId5" cstate="print"/>
          <a:srcRect t="13769"/>
          <a:stretch>
            <a:fillRect/>
          </a:stretch>
        </p:blipFill>
        <p:spPr bwMode="auto">
          <a:xfrm>
            <a:off x="3466628" y="1541030"/>
            <a:ext cx="1995829" cy="11608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Объект 2"/>
          <p:cNvSpPr txBox="1">
            <a:spLocks/>
          </p:cNvSpPr>
          <p:nvPr/>
        </p:nvSpPr>
        <p:spPr>
          <a:xfrm rot="2316186">
            <a:off x="4702693" y="2565428"/>
            <a:ext cx="1305606" cy="1337844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400"/>
              </a:lnSpc>
              <a:buFont typeface="Arial" charset="0"/>
              <a:buNone/>
            </a:pPr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Выделение полезных фракций</a:t>
            </a:r>
            <a:endParaRPr lang="ru-RU" alt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30" name="Picture 6" descr="C:\Users\Мариша\Desktop\Организовать-раздельный-сбор-отходов-станет-проще.jpg"/>
          <p:cNvPicPr>
            <a:picLocks noChangeAspect="1" noChangeArrowheads="1"/>
          </p:cNvPicPr>
          <p:nvPr/>
        </p:nvPicPr>
        <p:blipFill>
          <a:blip r:embed="rId6" cstate="print"/>
          <a:srcRect l="8621" t="7759" r="5172"/>
          <a:stretch>
            <a:fillRect/>
          </a:stretch>
        </p:blipFill>
        <p:spPr bwMode="auto">
          <a:xfrm>
            <a:off x="6516216" y="1541030"/>
            <a:ext cx="2016224" cy="1160856"/>
          </a:xfrm>
          <a:prstGeom prst="ellipse">
            <a:avLst/>
          </a:prstGeom>
          <a:noFill/>
        </p:spPr>
      </p:pic>
      <p:cxnSp>
        <p:nvCxnSpPr>
          <p:cNvPr id="42" name="Прямая со стрелкой 41"/>
          <p:cNvCxnSpPr>
            <a:stCxn id="1029" idx="4"/>
          </p:cNvCxnSpPr>
          <p:nvPr/>
        </p:nvCxnSpPr>
        <p:spPr>
          <a:xfrm flipH="1">
            <a:off x="3628998" y="2701886"/>
            <a:ext cx="835545" cy="495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27" idx="4"/>
          </p:cNvCxnSpPr>
          <p:nvPr/>
        </p:nvCxnSpPr>
        <p:spPr>
          <a:xfrm>
            <a:off x="1810775" y="2762984"/>
            <a:ext cx="528977" cy="33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29" idx="5"/>
            <a:endCxn id="1028" idx="1"/>
          </p:cNvCxnSpPr>
          <p:nvPr/>
        </p:nvCxnSpPr>
        <p:spPr>
          <a:xfrm>
            <a:off x="5170174" y="2531883"/>
            <a:ext cx="846889" cy="648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030" idx="4"/>
            <a:endCxn id="1028" idx="7"/>
          </p:cNvCxnSpPr>
          <p:nvPr/>
        </p:nvCxnSpPr>
        <p:spPr>
          <a:xfrm flipH="1">
            <a:off x="7083789" y="2701886"/>
            <a:ext cx="440539" cy="478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Объект 2"/>
          <p:cNvSpPr txBox="1">
            <a:spLocks/>
          </p:cNvSpPr>
          <p:nvPr/>
        </p:nvSpPr>
        <p:spPr>
          <a:xfrm>
            <a:off x="7415810" y="4149080"/>
            <a:ext cx="172819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Ответственность за утилизацию отходов от потребления товаров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6" name="Объект 2"/>
          <p:cNvSpPr txBox="1">
            <a:spLocks/>
          </p:cNvSpPr>
          <p:nvPr/>
        </p:nvSpPr>
        <p:spPr>
          <a:xfrm>
            <a:off x="3923928" y="3573016"/>
            <a:ext cx="1656184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dirty="0" smtClean="0">
                <a:latin typeface="Times New Roman" charset="0"/>
                <a:ea typeface="Times New Roman" charset="0"/>
                <a:cs typeface="Times New Roman" charset="0"/>
              </a:rPr>
              <a:t>Осуществление мероприятий</a:t>
            </a:r>
            <a:endParaRPr lang="ru-RU" alt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9" name="Объект 2"/>
          <p:cNvSpPr txBox="1">
            <a:spLocks/>
          </p:cNvSpPr>
          <p:nvPr/>
        </p:nvSpPr>
        <p:spPr>
          <a:xfrm>
            <a:off x="1295128" y="0"/>
            <a:ext cx="7848872" cy="477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Регулирование обращения  отходов потребления</a:t>
            </a:r>
            <a:endParaRPr lang="ru-RU" alt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0" name="Picture 11" descr="C:\Users\Мариша\Desktop\worker-640x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40" y="5929306"/>
            <a:ext cx="1428760" cy="928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" name="Объект 2"/>
          <p:cNvSpPr>
            <a:spLocks noGrp="1"/>
          </p:cNvSpPr>
          <p:nvPr>
            <p:ph sz="quarter" idx="4294967295"/>
          </p:nvPr>
        </p:nvSpPr>
        <p:spPr>
          <a:xfrm>
            <a:off x="6156176" y="6209929"/>
            <a:ext cx="1584176" cy="6480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Производитель товаров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6" descr="C:\Users\Мариша\Desktop\original.jpg"/>
          <p:cNvPicPr>
            <a:picLocks noChangeAspect="1" noChangeArrowheads="1"/>
          </p:cNvPicPr>
          <p:nvPr/>
        </p:nvPicPr>
        <p:blipFill>
          <a:blip r:embed="rId8" cstate="print"/>
          <a:srcRect l="12500" t="15038" r="15624"/>
          <a:stretch>
            <a:fillRect/>
          </a:stretch>
        </p:blipFill>
        <p:spPr bwMode="auto">
          <a:xfrm>
            <a:off x="0" y="5893379"/>
            <a:ext cx="1428760" cy="935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3" name="Picture 13" descr="C:\Users\Мариша\Desktop\192098605296037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1202" y="5904813"/>
            <a:ext cx="1428760" cy="9531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8" name="Объект 2"/>
          <p:cNvSpPr>
            <a:spLocks noGrp="1"/>
          </p:cNvSpPr>
          <p:nvPr>
            <p:ph sz="quarter" idx="4294967295"/>
          </p:nvPr>
        </p:nvSpPr>
        <p:spPr>
          <a:xfrm>
            <a:off x="1475656" y="6249684"/>
            <a:ext cx="1664810" cy="608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Образователь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отходов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Прямая со стрелкой 78"/>
          <p:cNvCxnSpPr>
            <a:stCxn id="54" idx="2"/>
            <a:endCxn id="70" idx="0"/>
          </p:cNvCxnSpPr>
          <p:nvPr/>
        </p:nvCxnSpPr>
        <p:spPr>
          <a:xfrm>
            <a:off x="8279905" y="5157192"/>
            <a:ext cx="149715" cy="772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8" name="Объект 2"/>
          <p:cNvSpPr txBox="1">
            <a:spLocks/>
          </p:cNvSpPr>
          <p:nvPr/>
        </p:nvSpPr>
        <p:spPr>
          <a:xfrm>
            <a:off x="1547664" y="908720"/>
            <a:ext cx="171451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Складирование  в контейнер 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" name="Объект 2"/>
          <p:cNvSpPr txBox="1">
            <a:spLocks/>
          </p:cNvSpPr>
          <p:nvPr/>
        </p:nvSpPr>
        <p:spPr>
          <a:xfrm>
            <a:off x="3725377" y="908720"/>
            <a:ext cx="164307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Сортировка мусора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0" name="Объект 2"/>
          <p:cNvSpPr txBox="1">
            <a:spLocks/>
          </p:cNvSpPr>
          <p:nvPr/>
        </p:nvSpPr>
        <p:spPr>
          <a:xfrm>
            <a:off x="6011393" y="908720"/>
            <a:ext cx="2714676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Раздельное накопление использованных товаров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1" name="Объект 2"/>
          <p:cNvSpPr txBox="1">
            <a:spLocks/>
          </p:cNvSpPr>
          <p:nvPr/>
        </p:nvSpPr>
        <p:spPr>
          <a:xfrm>
            <a:off x="3419872" y="4293096"/>
            <a:ext cx="187220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оператор</a:t>
            </a:r>
            <a:endParaRPr lang="ru-RU" alt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" name="Объект 2"/>
          <p:cNvSpPr>
            <a:spLocks noGrp="1"/>
          </p:cNvSpPr>
          <p:nvPr>
            <p:ph sz="quarter" idx="4294967295"/>
          </p:nvPr>
        </p:nvSpPr>
        <p:spPr>
          <a:xfrm>
            <a:off x="2092770" y="5245951"/>
            <a:ext cx="1932613" cy="620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 fontScale="85000" lnSpcReduction="1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Оператор по размещению отходов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Объект 2"/>
          <p:cNvSpPr>
            <a:spLocks noGrp="1"/>
          </p:cNvSpPr>
          <p:nvPr>
            <p:ph sz="quarter" idx="4294967295"/>
          </p:nvPr>
        </p:nvSpPr>
        <p:spPr>
          <a:xfrm>
            <a:off x="4181002" y="5250466"/>
            <a:ext cx="1860605" cy="590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 fontScale="85000" lnSpcReduction="1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Оператор по утилизации отходов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Shape 169"/>
          <p:cNvCxnSpPr>
            <a:stCxn id="101" idx="2"/>
            <a:endCxn id="103" idx="0"/>
          </p:cNvCxnSpPr>
          <p:nvPr/>
        </p:nvCxnSpPr>
        <p:spPr>
          <a:xfrm rot="16200000" flipH="1">
            <a:off x="4542987" y="4682148"/>
            <a:ext cx="381306" cy="755329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hape 169"/>
          <p:cNvCxnSpPr>
            <a:stCxn id="101" idx="2"/>
            <a:endCxn id="102" idx="0"/>
          </p:cNvCxnSpPr>
          <p:nvPr/>
        </p:nvCxnSpPr>
        <p:spPr>
          <a:xfrm rot="5400000">
            <a:off x="3519132" y="4409106"/>
            <a:ext cx="376791" cy="1296899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Users\Мариша\Desktop\10011978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331640" cy="188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Объект 2"/>
          <p:cNvSpPr>
            <a:spLocks noGrp="1"/>
          </p:cNvSpPr>
          <p:nvPr>
            <p:ph sz="quarter" idx="4294967295"/>
          </p:nvPr>
        </p:nvSpPr>
        <p:spPr>
          <a:xfrm>
            <a:off x="6156176" y="5229200"/>
            <a:ext cx="1860605" cy="590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 fontScale="85000" lnSpcReduction="1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Оператор по утилизации отходов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4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ша\Desktop\для презентации\ФЗ об ГЭЭ\7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2016622" cy="1184002"/>
          </a:xfrm>
          <a:prstGeom prst="ellipse">
            <a:avLst/>
          </a:prstGeom>
          <a:noFill/>
        </p:spPr>
      </p:pic>
      <p:pic>
        <p:nvPicPr>
          <p:cNvPr id="1027" name="Picture 3" descr="C:\Users\Мариша\Desktop\45610531-532b-429f-bce5-994af599bd43.jpg"/>
          <p:cNvPicPr>
            <a:picLocks noChangeAspect="1" noChangeArrowheads="1"/>
          </p:cNvPicPr>
          <p:nvPr/>
        </p:nvPicPr>
        <p:blipFill>
          <a:blip r:embed="rId3" cstate="print"/>
          <a:srcRect l="8291" t="7054" b="13586"/>
          <a:stretch>
            <a:fillRect/>
          </a:stretch>
        </p:blipFill>
        <p:spPr bwMode="auto">
          <a:xfrm>
            <a:off x="801378" y="1541030"/>
            <a:ext cx="2018793" cy="12219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8" name="Picture 4" descr="C:\Users\Мариша\Desktop\kak-proishodit-pererabotka-musora-vo-vtorsyr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6136" y="3024378"/>
            <a:ext cx="1508580" cy="10658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Мариша\Desktop\fotogalereya_548ff2c9a867c.jpg"/>
          <p:cNvPicPr>
            <a:picLocks noChangeAspect="1" noChangeArrowheads="1"/>
          </p:cNvPicPr>
          <p:nvPr/>
        </p:nvPicPr>
        <p:blipFill>
          <a:blip r:embed="rId5" cstate="print"/>
          <a:srcRect t="13769"/>
          <a:stretch>
            <a:fillRect/>
          </a:stretch>
        </p:blipFill>
        <p:spPr bwMode="auto">
          <a:xfrm>
            <a:off x="3466628" y="1541030"/>
            <a:ext cx="1995829" cy="11608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Объект 2"/>
          <p:cNvSpPr txBox="1">
            <a:spLocks/>
          </p:cNvSpPr>
          <p:nvPr/>
        </p:nvSpPr>
        <p:spPr>
          <a:xfrm rot="2316186">
            <a:off x="4702693" y="2565428"/>
            <a:ext cx="1305606" cy="1337844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400"/>
              </a:lnSpc>
              <a:buFont typeface="Arial" charset="0"/>
              <a:buNone/>
            </a:pPr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Выделение полезных фракций</a:t>
            </a:r>
            <a:endParaRPr lang="ru-RU" alt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30" name="Picture 6" descr="C:\Users\Мариша\Desktop\Организовать-раздельный-сбор-отходов-станет-проще.jpg"/>
          <p:cNvPicPr>
            <a:picLocks noChangeAspect="1" noChangeArrowheads="1"/>
          </p:cNvPicPr>
          <p:nvPr/>
        </p:nvPicPr>
        <p:blipFill>
          <a:blip r:embed="rId6" cstate="print"/>
          <a:srcRect l="8621" t="7759" r="5172"/>
          <a:stretch>
            <a:fillRect/>
          </a:stretch>
        </p:blipFill>
        <p:spPr bwMode="auto">
          <a:xfrm>
            <a:off x="6516216" y="1541030"/>
            <a:ext cx="2016224" cy="1160856"/>
          </a:xfrm>
          <a:prstGeom prst="ellipse">
            <a:avLst/>
          </a:prstGeom>
          <a:noFill/>
        </p:spPr>
      </p:pic>
      <p:cxnSp>
        <p:nvCxnSpPr>
          <p:cNvPr id="42" name="Прямая со стрелкой 41"/>
          <p:cNvCxnSpPr>
            <a:stCxn id="1029" idx="4"/>
          </p:cNvCxnSpPr>
          <p:nvPr/>
        </p:nvCxnSpPr>
        <p:spPr>
          <a:xfrm flipH="1">
            <a:off x="3628998" y="2701886"/>
            <a:ext cx="835545" cy="495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27" idx="4"/>
          </p:cNvCxnSpPr>
          <p:nvPr/>
        </p:nvCxnSpPr>
        <p:spPr>
          <a:xfrm>
            <a:off x="1810775" y="2762984"/>
            <a:ext cx="528977" cy="33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29" idx="5"/>
            <a:endCxn id="1028" idx="1"/>
          </p:cNvCxnSpPr>
          <p:nvPr/>
        </p:nvCxnSpPr>
        <p:spPr>
          <a:xfrm>
            <a:off x="5170174" y="2531883"/>
            <a:ext cx="846889" cy="648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030" idx="4"/>
            <a:endCxn id="1028" idx="7"/>
          </p:cNvCxnSpPr>
          <p:nvPr/>
        </p:nvCxnSpPr>
        <p:spPr>
          <a:xfrm flipH="1">
            <a:off x="7083789" y="2701886"/>
            <a:ext cx="440539" cy="478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Объект 2"/>
          <p:cNvSpPr txBox="1">
            <a:spLocks/>
          </p:cNvSpPr>
          <p:nvPr/>
        </p:nvSpPr>
        <p:spPr>
          <a:xfrm>
            <a:off x="7415810" y="4149080"/>
            <a:ext cx="172819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Ответственность за утилизацию отходов от потребления товаров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6" name="Объект 2"/>
          <p:cNvSpPr txBox="1">
            <a:spLocks/>
          </p:cNvSpPr>
          <p:nvPr/>
        </p:nvSpPr>
        <p:spPr>
          <a:xfrm>
            <a:off x="3923928" y="3573016"/>
            <a:ext cx="180020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dirty="0">
                <a:latin typeface="Times New Roman" charset="0"/>
                <a:ea typeface="Times New Roman" charset="0"/>
                <a:cs typeface="Times New Roman" charset="0"/>
              </a:rPr>
              <a:t>Разработка территориальных схем</a:t>
            </a:r>
          </a:p>
        </p:txBody>
      </p:sp>
      <p:sp>
        <p:nvSpPr>
          <p:cNvPr id="59" name="Объект 2"/>
          <p:cNvSpPr txBox="1">
            <a:spLocks/>
          </p:cNvSpPr>
          <p:nvPr/>
        </p:nvSpPr>
        <p:spPr>
          <a:xfrm>
            <a:off x="1295128" y="0"/>
            <a:ext cx="7848872" cy="477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Регулирование обращения  отходов потребления</a:t>
            </a:r>
            <a:endParaRPr lang="ru-RU" alt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0" name="Picture 11" descr="C:\Users\Мариша\Desktop\worker-640x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40" y="5929306"/>
            <a:ext cx="1428760" cy="928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" name="Объект 2"/>
          <p:cNvSpPr>
            <a:spLocks noGrp="1"/>
          </p:cNvSpPr>
          <p:nvPr>
            <p:ph sz="quarter" idx="4294967295"/>
          </p:nvPr>
        </p:nvSpPr>
        <p:spPr>
          <a:xfrm>
            <a:off x="6156176" y="6209929"/>
            <a:ext cx="1584176" cy="6480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Производитель товаров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6" descr="C:\Users\Мариша\Desktop\original.jpg"/>
          <p:cNvPicPr>
            <a:picLocks noChangeAspect="1" noChangeArrowheads="1"/>
          </p:cNvPicPr>
          <p:nvPr/>
        </p:nvPicPr>
        <p:blipFill>
          <a:blip r:embed="rId8" cstate="print"/>
          <a:srcRect l="12500" t="15038" r="15624"/>
          <a:stretch>
            <a:fillRect/>
          </a:stretch>
        </p:blipFill>
        <p:spPr bwMode="auto">
          <a:xfrm>
            <a:off x="0" y="5893379"/>
            <a:ext cx="1428760" cy="935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3" name="Picture 13" descr="C:\Users\Мариша\Desktop\192098605296037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1202" y="5904813"/>
            <a:ext cx="1428760" cy="9531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8" name="Объект 2"/>
          <p:cNvSpPr>
            <a:spLocks noGrp="1"/>
          </p:cNvSpPr>
          <p:nvPr>
            <p:ph sz="quarter" idx="4294967295"/>
          </p:nvPr>
        </p:nvSpPr>
        <p:spPr>
          <a:xfrm>
            <a:off x="1475656" y="6249684"/>
            <a:ext cx="1664810" cy="608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Образователь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отходов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Прямая со стрелкой 78"/>
          <p:cNvCxnSpPr>
            <a:stCxn id="54" idx="2"/>
            <a:endCxn id="70" idx="0"/>
          </p:cNvCxnSpPr>
          <p:nvPr/>
        </p:nvCxnSpPr>
        <p:spPr>
          <a:xfrm>
            <a:off x="8279905" y="5157192"/>
            <a:ext cx="149715" cy="772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8" name="Объект 2"/>
          <p:cNvSpPr txBox="1">
            <a:spLocks/>
          </p:cNvSpPr>
          <p:nvPr/>
        </p:nvSpPr>
        <p:spPr>
          <a:xfrm>
            <a:off x="1547664" y="908720"/>
            <a:ext cx="171451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Складирование  в контейнер 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" name="Объект 2"/>
          <p:cNvSpPr txBox="1">
            <a:spLocks/>
          </p:cNvSpPr>
          <p:nvPr/>
        </p:nvSpPr>
        <p:spPr>
          <a:xfrm>
            <a:off x="3725377" y="908720"/>
            <a:ext cx="164307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Сортировка мусора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0" name="Объект 2"/>
          <p:cNvSpPr txBox="1">
            <a:spLocks/>
          </p:cNvSpPr>
          <p:nvPr/>
        </p:nvSpPr>
        <p:spPr>
          <a:xfrm>
            <a:off x="6011393" y="908720"/>
            <a:ext cx="2714676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Раздельное накопление использованных товаров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1" name="Объект 2"/>
          <p:cNvSpPr txBox="1">
            <a:spLocks/>
          </p:cNvSpPr>
          <p:nvPr/>
        </p:nvSpPr>
        <p:spPr>
          <a:xfrm>
            <a:off x="3419872" y="4293096"/>
            <a:ext cx="187220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оператор</a:t>
            </a:r>
            <a:endParaRPr lang="ru-RU" alt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" name="Объект 2"/>
          <p:cNvSpPr>
            <a:spLocks noGrp="1"/>
          </p:cNvSpPr>
          <p:nvPr>
            <p:ph sz="quarter" idx="4294967295"/>
          </p:nvPr>
        </p:nvSpPr>
        <p:spPr>
          <a:xfrm>
            <a:off x="2092770" y="5245951"/>
            <a:ext cx="1932613" cy="620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 fontScale="85000" lnSpcReduction="1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Оператор по размещению отходов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Объект 2"/>
          <p:cNvSpPr>
            <a:spLocks noGrp="1"/>
          </p:cNvSpPr>
          <p:nvPr>
            <p:ph sz="quarter" idx="4294967295"/>
          </p:nvPr>
        </p:nvSpPr>
        <p:spPr>
          <a:xfrm>
            <a:off x="4181002" y="5250466"/>
            <a:ext cx="1860605" cy="5906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 fontScale="85000" lnSpcReduction="1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Оператор по утилизации отходов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Shape 169"/>
          <p:cNvCxnSpPr>
            <a:stCxn id="101" idx="2"/>
            <a:endCxn id="103" idx="0"/>
          </p:cNvCxnSpPr>
          <p:nvPr/>
        </p:nvCxnSpPr>
        <p:spPr>
          <a:xfrm rot="16200000" flipH="1">
            <a:off x="4542987" y="4682148"/>
            <a:ext cx="381306" cy="755329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hape 169"/>
          <p:cNvCxnSpPr>
            <a:stCxn id="101" idx="2"/>
            <a:endCxn id="102" idx="0"/>
          </p:cNvCxnSpPr>
          <p:nvPr/>
        </p:nvCxnSpPr>
        <p:spPr>
          <a:xfrm rot="5400000">
            <a:off x="3519132" y="4409106"/>
            <a:ext cx="376791" cy="1296899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Users\Мариша\Desktop\10011978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331640" cy="188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Объект 2"/>
          <p:cNvSpPr>
            <a:spLocks noGrp="1"/>
          </p:cNvSpPr>
          <p:nvPr>
            <p:ph sz="quarter" idx="4294967295"/>
          </p:nvPr>
        </p:nvSpPr>
        <p:spPr>
          <a:xfrm>
            <a:off x="6156176" y="5229200"/>
            <a:ext cx="1860605" cy="590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 fontScale="85000" lnSpcReduction="1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Оператор по утилизации отходов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251520" y="4149080"/>
            <a:ext cx="172819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Запрет захоронения отходов с полезными компонентами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5" name="Прямая со стрелкой 34"/>
          <p:cNvCxnSpPr>
            <a:stCxn id="33" idx="2"/>
          </p:cNvCxnSpPr>
          <p:nvPr/>
        </p:nvCxnSpPr>
        <p:spPr>
          <a:xfrm flipH="1">
            <a:off x="714380" y="4941168"/>
            <a:ext cx="401236" cy="952211"/>
          </a:xfrm>
          <a:prstGeom prst="straightConnector1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3" idx="2"/>
          </p:cNvCxnSpPr>
          <p:nvPr/>
        </p:nvCxnSpPr>
        <p:spPr>
          <a:xfrm>
            <a:off x="1115616" y="4941168"/>
            <a:ext cx="2769966" cy="963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hape 169"/>
          <p:cNvCxnSpPr>
            <a:stCxn id="101" idx="2"/>
            <a:endCxn id="46" idx="0"/>
          </p:cNvCxnSpPr>
          <p:nvPr/>
        </p:nvCxnSpPr>
        <p:spPr>
          <a:xfrm rot="16200000" flipH="1">
            <a:off x="5541207" y="3683928"/>
            <a:ext cx="360040" cy="2730503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1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"/>
          <p:cNvSpPr>
            <a:spLocks noChangeShapeType="1"/>
          </p:cNvSpPr>
          <p:nvPr/>
        </p:nvSpPr>
        <p:spPr bwMode="auto">
          <a:xfrm>
            <a:off x="0" y="5805488"/>
            <a:ext cx="9144000" cy="0"/>
          </a:xfrm>
          <a:prstGeom prst="line">
            <a:avLst/>
          </a:pr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/>
          <a:lstStyle/>
          <a:p>
            <a:endParaRPr lang="ru-RU"/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0" y="1193800"/>
            <a:ext cx="9142413" cy="3175"/>
          </a:xfrm>
          <a:prstGeom prst="line">
            <a:avLst/>
          </a:prstGeom>
          <a:noFill/>
          <a:ln w="889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/>
          <a:lstStyle/>
          <a:p>
            <a:endParaRPr lang="ru-RU"/>
          </a:p>
        </p:txBody>
      </p:sp>
      <p:pic>
        <p:nvPicPr>
          <p:cNvPr id="35844" name="Picture 6" descr="tr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5845" name="Picture 7" descr="tr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5846" name="Picture 8" descr="tr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5847" name="AutoShape 1"/>
          <p:cNvSpPr>
            <a:spLocks/>
          </p:cNvSpPr>
          <p:nvPr/>
        </p:nvSpPr>
        <p:spPr bwMode="auto">
          <a:xfrm>
            <a:off x="468313" y="1844675"/>
            <a:ext cx="8424862" cy="31686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788" tIns="50788" rIns="50788" bIns="5078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/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/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/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/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5485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 rtlCol="0">
            <a:normAutofit fontScale="90000"/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442" name="Заголовок 1"/>
          <p:cNvSpPr txBox="1">
            <a:spLocks/>
          </p:cNvSpPr>
          <p:nvPr/>
        </p:nvSpPr>
        <p:spPr bwMode="auto">
          <a:xfrm>
            <a:off x="0" y="0"/>
            <a:ext cx="9144000" cy="786482"/>
          </a:xfrm>
          <a:prstGeom prst="rect">
            <a:avLst/>
          </a:prstGeom>
          <a:solidFill>
            <a:schemeClr val="bg1"/>
          </a:solidFill>
          <a:ln w="2857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Государственное регулирование обращения с отходами, содержащими полезные компоненты</a:t>
            </a:r>
            <a:endParaRPr lang="ru-RU" alt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Объект 2"/>
          <p:cNvSpPr>
            <a:spLocks noGrp="1"/>
          </p:cNvSpPr>
          <p:nvPr>
            <p:ph sz="quarter" idx="4294967295"/>
          </p:nvPr>
        </p:nvSpPr>
        <p:spPr>
          <a:xfrm>
            <a:off x="3517758" y="2060848"/>
            <a:ext cx="1944216" cy="6626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Производитель товаров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3695138" y="3028456"/>
            <a:ext cx="1585316" cy="47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Товары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8" name="Объект 2"/>
          <p:cNvSpPr>
            <a:spLocks noGrp="1"/>
          </p:cNvSpPr>
          <p:nvPr>
            <p:ph sz="quarter" idx="4294967295"/>
          </p:nvPr>
        </p:nvSpPr>
        <p:spPr>
          <a:xfrm>
            <a:off x="3509132" y="3900804"/>
            <a:ext cx="1944216" cy="608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 lnSpcReduction="1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Образователь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отходов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 стрелкой 63"/>
          <p:cNvCxnSpPr>
            <a:stCxn id="46" idx="2"/>
            <a:endCxn id="48" idx="0"/>
          </p:cNvCxnSpPr>
          <p:nvPr/>
        </p:nvCxnSpPr>
        <p:spPr>
          <a:xfrm flipH="1">
            <a:off x="4481240" y="3501008"/>
            <a:ext cx="6556" cy="399796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Объект 2"/>
          <p:cNvSpPr txBox="1">
            <a:spLocks/>
          </p:cNvSpPr>
          <p:nvPr/>
        </p:nvSpPr>
        <p:spPr>
          <a:xfrm>
            <a:off x="11735782" y="1988840"/>
            <a:ext cx="205172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Сфера действия Стратегии Минпромторга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0" name="Прямая со стрелкой 89"/>
          <p:cNvCxnSpPr>
            <a:stCxn id="48" idx="2"/>
            <a:endCxn id="51" idx="0"/>
          </p:cNvCxnSpPr>
          <p:nvPr/>
        </p:nvCxnSpPr>
        <p:spPr>
          <a:xfrm flipH="1">
            <a:off x="4479342" y="4509120"/>
            <a:ext cx="1898" cy="437299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6" name="Правая фигурная скобка 155"/>
          <p:cNvSpPr/>
          <p:nvPr/>
        </p:nvSpPr>
        <p:spPr>
          <a:xfrm>
            <a:off x="11375742" y="1988840"/>
            <a:ext cx="288032" cy="2664296"/>
          </a:xfrm>
          <a:prstGeom prst="rightBrace">
            <a:avLst>
              <a:gd name="adj1" fmla="val 26303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2" name="Соединительная линия уступом 161"/>
          <p:cNvCxnSpPr>
            <a:stCxn id="156" idx="1"/>
          </p:cNvCxnSpPr>
          <p:nvPr/>
        </p:nvCxnSpPr>
        <p:spPr>
          <a:xfrm rot="10800000" flipV="1">
            <a:off x="11148116" y="3320987"/>
            <a:ext cx="515659" cy="1664669"/>
          </a:xfrm>
          <a:prstGeom prst="bentConnector3">
            <a:avLst>
              <a:gd name="adj1" fmla="val -161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Объект 2"/>
          <p:cNvSpPr txBox="1">
            <a:spLocks/>
          </p:cNvSpPr>
          <p:nvPr/>
        </p:nvSpPr>
        <p:spPr>
          <a:xfrm>
            <a:off x="11664344" y="2996952"/>
            <a:ext cx="2051720" cy="36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Направление доработки Стратегии Минпромторга</a:t>
            </a:r>
          </a:p>
          <a:p>
            <a:pPr>
              <a:spcBef>
                <a:spcPct val="20000"/>
              </a:spcBef>
            </a:pPr>
            <a:r>
              <a:rPr lang="ru-RU" altLang="ru-RU" sz="1000" dirty="0" smtClean="0">
                <a:latin typeface="Times New Roman" charset="0"/>
                <a:ea typeface="Times New Roman" charset="0"/>
                <a:cs typeface="Times New Roman" charset="0"/>
              </a:rPr>
              <a:t>Обоснование групп отходов, в отношении которых направлено действие Стратегии; </a:t>
            </a:r>
          </a:p>
          <a:p>
            <a:pPr>
              <a:spcBef>
                <a:spcPct val="20000"/>
              </a:spcBef>
            </a:pPr>
            <a:endParaRPr lang="ru-RU" altLang="ru-RU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1000" dirty="0" smtClean="0">
                <a:latin typeface="Times New Roman" charset="0"/>
                <a:ea typeface="Times New Roman" charset="0"/>
                <a:cs typeface="Times New Roman" charset="0"/>
              </a:rPr>
              <a:t>Проведение полного анализ а потенциала  переработки отходов в Российской Федерации; </a:t>
            </a:r>
          </a:p>
          <a:p>
            <a:pPr>
              <a:spcBef>
                <a:spcPct val="20000"/>
              </a:spcBef>
            </a:pPr>
            <a:endParaRPr lang="ru-RU" altLang="ru-RU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1000" dirty="0" smtClean="0">
                <a:latin typeface="Times New Roman" charset="0"/>
                <a:ea typeface="Times New Roman" charset="0"/>
                <a:cs typeface="Times New Roman" charset="0"/>
              </a:rPr>
              <a:t>Определение продукции, для которой планируется обеспечение конкурентоспособности;</a:t>
            </a:r>
          </a:p>
          <a:p>
            <a:pPr>
              <a:spcBef>
                <a:spcPct val="20000"/>
              </a:spcBef>
            </a:pPr>
            <a:endParaRPr lang="ru-RU" altLang="ru-RU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1000" dirty="0" smtClean="0">
                <a:latin typeface="Times New Roman" charset="0"/>
                <a:ea typeface="Times New Roman" charset="0"/>
                <a:cs typeface="Times New Roman" charset="0"/>
              </a:rPr>
              <a:t>Реализация мероприятий Обосновать величины целевых показателей, заложенных в Стратегии;</a:t>
            </a:r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3712733" y="4946419"/>
            <a:ext cx="1533217" cy="6428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Отходы потребления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0" name="Объект 2"/>
          <p:cNvSpPr txBox="1">
            <a:spLocks/>
          </p:cNvSpPr>
          <p:nvPr/>
        </p:nvSpPr>
        <p:spPr>
          <a:xfrm>
            <a:off x="1331640" y="836712"/>
            <a:ext cx="1932246" cy="5954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i="1" dirty="0" smtClean="0">
                <a:latin typeface="Times New Roman" charset="0"/>
                <a:ea typeface="Times New Roman" charset="0"/>
                <a:cs typeface="Times New Roman" charset="0"/>
              </a:rPr>
              <a:t>Бытовое потребление</a:t>
            </a:r>
            <a:endParaRPr lang="ru-RU" altLang="ru-RU" sz="1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2" name="Picture 2" descr="C:\Users\Мариша\Desktop\origina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1882689" cy="8281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4" name="Picture 8" descr="C:\Users\Мариша\Desktop\3643170-empty-plastic-water-bottles-on-white.jpg"/>
          <p:cNvPicPr>
            <a:picLocks noChangeAspect="1" noChangeArrowheads="1"/>
          </p:cNvPicPr>
          <p:nvPr/>
        </p:nvPicPr>
        <p:blipFill>
          <a:blip r:embed="rId3" cstate="print"/>
          <a:srcRect l="14063" t="8906" r="6249" b="4139"/>
          <a:stretch>
            <a:fillRect/>
          </a:stretch>
        </p:blipFill>
        <p:spPr bwMode="auto">
          <a:xfrm>
            <a:off x="1619672" y="4941168"/>
            <a:ext cx="1288164" cy="19701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5" name="Picture 9" descr="C:\Users\Мариша\Desktop\1430734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84784"/>
            <a:ext cx="1840234" cy="12279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81" name="Прямая со стрелкой 80"/>
          <p:cNvCxnSpPr>
            <a:stCxn id="45" idx="2"/>
            <a:endCxn id="46" idx="0"/>
          </p:cNvCxnSpPr>
          <p:nvPr/>
        </p:nvCxnSpPr>
        <p:spPr>
          <a:xfrm flipH="1">
            <a:off x="4487796" y="2723545"/>
            <a:ext cx="2070" cy="304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Объект 2"/>
          <p:cNvSpPr txBox="1">
            <a:spLocks/>
          </p:cNvSpPr>
          <p:nvPr/>
        </p:nvSpPr>
        <p:spPr>
          <a:xfrm>
            <a:off x="5868144" y="836712"/>
            <a:ext cx="1923709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i="1" dirty="0" smtClean="0">
                <a:latin typeface="Times New Roman" charset="0"/>
                <a:ea typeface="Times New Roman" charset="0"/>
                <a:cs typeface="Times New Roman" charset="0"/>
              </a:rPr>
              <a:t>Промышленное потребление</a:t>
            </a:r>
            <a:endParaRPr lang="ru-RU" altLang="ru-RU" sz="1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3" name="Picture 10" descr="C:\Users\Мариша\Desktop\0409c99faaf7fd65d5e74c26b1d.jpg"/>
          <p:cNvPicPr>
            <a:picLocks noChangeAspect="1" noChangeArrowheads="1"/>
          </p:cNvPicPr>
          <p:nvPr/>
        </p:nvPicPr>
        <p:blipFill>
          <a:blip r:embed="rId5" cstate="print"/>
          <a:srcRect l="10156" t="11337" r="3125"/>
          <a:stretch>
            <a:fillRect/>
          </a:stretch>
        </p:blipFill>
        <p:spPr bwMode="auto">
          <a:xfrm>
            <a:off x="6012160" y="5517232"/>
            <a:ext cx="1763525" cy="11629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4" name="Picture 11" descr="C:\Users\Мариша\Desktop\worker-640x3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84784"/>
            <a:ext cx="1763525" cy="11462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5" name="Picture 12" descr="C:\Users\Мариша\Desktop\5656346.oft3y278sq.jpg"/>
          <p:cNvPicPr>
            <a:picLocks noChangeAspect="1" noChangeArrowheads="1"/>
          </p:cNvPicPr>
          <p:nvPr/>
        </p:nvPicPr>
        <p:blipFill>
          <a:blip r:embed="rId7" cstate="print"/>
          <a:srcRect l="4175" b="5138"/>
          <a:stretch>
            <a:fillRect/>
          </a:stretch>
        </p:blipFill>
        <p:spPr bwMode="auto">
          <a:xfrm>
            <a:off x="5940152" y="2708920"/>
            <a:ext cx="1763525" cy="11591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9" name="Picture 13" descr="C:\Users\Мариша\Desktop\192098605296037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933056"/>
            <a:ext cx="1763525" cy="11765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3" name="Picture 6" descr="C:\Users\Мариша\Desktop\original.jpg"/>
          <p:cNvPicPr>
            <a:picLocks noChangeAspect="1" noChangeArrowheads="1"/>
          </p:cNvPicPr>
          <p:nvPr/>
        </p:nvPicPr>
        <p:blipFill>
          <a:blip r:embed="rId9" cstate="print"/>
          <a:srcRect l="12500" t="15038" r="15624"/>
          <a:stretch>
            <a:fillRect/>
          </a:stretch>
        </p:blipFill>
        <p:spPr bwMode="auto">
          <a:xfrm>
            <a:off x="1331640" y="3789040"/>
            <a:ext cx="1840234" cy="12054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645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C:\Users\Мариша\Desktop\original.jpg"/>
          <p:cNvPicPr>
            <a:picLocks noChangeAspect="1" noChangeArrowheads="1"/>
          </p:cNvPicPr>
          <p:nvPr/>
        </p:nvPicPr>
        <p:blipFill>
          <a:blip r:embed="rId2" cstate="print"/>
          <a:srcRect l="12500" t="15038" r="15624"/>
          <a:stretch>
            <a:fillRect/>
          </a:stretch>
        </p:blipFill>
        <p:spPr bwMode="auto">
          <a:xfrm>
            <a:off x="3844365" y="3540492"/>
            <a:ext cx="1428760" cy="935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5" name="Picture 9" descr="C:\Users\Мариша\Desktop\1430734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4365" y="1754542"/>
            <a:ext cx="1428760" cy="9534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 rtlCol="0">
            <a:normAutofit fontScale="90000"/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442" name="Заголовок 1"/>
          <p:cNvSpPr txBox="1">
            <a:spLocks/>
          </p:cNvSpPr>
          <p:nvPr/>
        </p:nvSpPr>
        <p:spPr bwMode="auto">
          <a:xfrm>
            <a:off x="0" y="0"/>
            <a:ext cx="9144000" cy="786482"/>
          </a:xfrm>
          <a:prstGeom prst="rect">
            <a:avLst/>
          </a:prstGeom>
          <a:solidFill>
            <a:schemeClr val="bg1"/>
          </a:solidFill>
          <a:ln w="28575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Государственное регулирование обращения с отходами, содержащими полезные компоненты</a:t>
            </a:r>
            <a:endParaRPr lang="ru-RU" alt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6" name="Объект 2"/>
          <p:cNvSpPr txBox="1">
            <a:spLocks/>
          </p:cNvSpPr>
          <p:nvPr/>
        </p:nvSpPr>
        <p:spPr>
          <a:xfrm>
            <a:off x="11735782" y="1988840"/>
            <a:ext cx="205172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Сфера действия Стратегии Минпромторга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6" name="Правая фигурная скобка 155"/>
          <p:cNvSpPr/>
          <p:nvPr/>
        </p:nvSpPr>
        <p:spPr>
          <a:xfrm>
            <a:off x="11375742" y="1988840"/>
            <a:ext cx="288032" cy="2664296"/>
          </a:xfrm>
          <a:prstGeom prst="rightBrace">
            <a:avLst>
              <a:gd name="adj1" fmla="val 26303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бъект 2"/>
          <p:cNvSpPr txBox="1">
            <a:spLocks/>
          </p:cNvSpPr>
          <p:nvPr/>
        </p:nvSpPr>
        <p:spPr>
          <a:xfrm>
            <a:off x="11664344" y="2996952"/>
            <a:ext cx="2051720" cy="36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Направление доработки Стратегии Минпромторга</a:t>
            </a:r>
          </a:p>
          <a:p>
            <a:pPr>
              <a:spcBef>
                <a:spcPct val="20000"/>
              </a:spcBef>
            </a:pPr>
            <a:r>
              <a:rPr lang="ru-RU" altLang="ru-RU" sz="1000" dirty="0" smtClean="0">
                <a:latin typeface="Times New Roman" charset="0"/>
                <a:ea typeface="Times New Roman" charset="0"/>
                <a:cs typeface="Times New Roman" charset="0"/>
              </a:rPr>
              <a:t>Обоснование групп отходов, в отношении которых направлено действие Стратегии; </a:t>
            </a:r>
          </a:p>
          <a:p>
            <a:pPr>
              <a:spcBef>
                <a:spcPct val="20000"/>
              </a:spcBef>
            </a:pPr>
            <a:endParaRPr lang="ru-RU" altLang="ru-RU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1000" dirty="0" smtClean="0">
                <a:latin typeface="Times New Roman" charset="0"/>
                <a:ea typeface="Times New Roman" charset="0"/>
                <a:cs typeface="Times New Roman" charset="0"/>
              </a:rPr>
              <a:t>Проведение полного анализ а потенциала  переработки отходов в Российской Федерации; </a:t>
            </a:r>
          </a:p>
          <a:p>
            <a:pPr>
              <a:spcBef>
                <a:spcPct val="20000"/>
              </a:spcBef>
            </a:pPr>
            <a:endParaRPr lang="ru-RU" altLang="ru-RU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1000" dirty="0" smtClean="0">
                <a:latin typeface="Times New Roman" charset="0"/>
                <a:ea typeface="Times New Roman" charset="0"/>
                <a:cs typeface="Times New Roman" charset="0"/>
              </a:rPr>
              <a:t>Определение продукции, для которой планируется обеспечение конкурентоспособности;</a:t>
            </a:r>
          </a:p>
          <a:p>
            <a:pPr>
              <a:spcBef>
                <a:spcPct val="20000"/>
              </a:spcBef>
            </a:pPr>
            <a:endParaRPr lang="ru-RU" altLang="ru-RU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ru-RU" altLang="ru-RU" sz="1000" dirty="0" smtClean="0">
                <a:latin typeface="Times New Roman" charset="0"/>
                <a:ea typeface="Times New Roman" charset="0"/>
                <a:cs typeface="Times New Roman" charset="0"/>
              </a:rPr>
              <a:t>Реализация мероприятий Обосновать величины целевых показателей, заложенных в Стратегии;</a:t>
            </a:r>
          </a:p>
        </p:txBody>
      </p:sp>
      <p:sp>
        <p:nvSpPr>
          <p:cNvPr id="70" name="Объект 2"/>
          <p:cNvSpPr txBox="1">
            <a:spLocks/>
          </p:cNvSpPr>
          <p:nvPr/>
        </p:nvSpPr>
        <p:spPr>
          <a:xfrm>
            <a:off x="3763059" y="949914"/>
            <a:ext cx="1500198" cy="57492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i="1" dirty="0" smtClean="0">
                <a:latin typeface="Times New Roman" charset="0"/>
                <a:ea typeface="Times New Roman" charset="0"/>
                <a:cs typeface="Times New Roman" charset="0"/>
              </a:rPr>
              <a:t>Бытовое потребление</a:t>
            </a:r>
            <a:endParaRPr lang="ru-RU" altLang="ru-RU" sz="1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2" name="Picture 2" descr="C:\Users\Мариша\Desktop\original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4365" y="2826113"/>
            <a:ext cx="1461722" cy="6429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4" name="Picture 8" descr="C:\Users\Мариша\Desktop\3643170-empty-plastic-water-bottles-on-white.jpg"/>
          <p:cNvPicPr>
            <a:picLocks noChangeAspect="1" noChangeArrowheads="1"/>
          </p:cNvPicPr>
          <p:nvPr/>
        </p:nvPicPr>
        <p:blipFill>
          <a:blip r:embed="rId5" cstate="print"/>
          <a:srcRect l="14063" t="8906" r="6249" b="4139"/>
          <a:stretch>
            <a:fillRect/>
          </a:stretch>
        </p:blipFill>
        <p:spPr bwMode="auto">
          <a:xfrm>
            <a:off x="4201555" y="4540624"/>
            <a:ext cx="869796" cy="13302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2" name="Объект 2"/>
          <p:cNvSpPr txBox="1">
            <a:spLocks/>
          </p:cNvSpPr>
          <p:nvPr/>
        </p:nvSpPr>
        <p:spPr>
          <a:xfrm>
            <a:off x="7015567" y="908720"/>
            <a:ext cx="1500198" cy="5715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800" i="1" dirty="0" smtClean="0">
                <a:latin typeface="Times New Roman" charset="0"/>
                <a:ea typeface="Times New Roman" charset="0"/>
                <a:cs typeface="Times New Roman" charset="0"/>
              </a:rPr>
              <a:t>Промышленное потребление</a:t>
            </a:r>
            <a:endParaRPr lang="ru-RU" altLang="ru-RU" sz="1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3" name="Picture 10" descr="C:\Users\Мариша\Desktop\0409c99faaf7fd65d5e74c26b1d.jpg"/>
          <p:cNvPicPr>
            <a:picLocks noChangeAspect="1" noChangeArrowheads="1"/>
          </p:cNvPicPr>
          <p:nvPr/>
        </p:nvPicPr>
        <p:blipFill>
          <a:blip r:embed="rId6" cstate="print"/>
          <a:srcRect l="10156" t="11337" r="3125"/>
          <a:stretch>
            <a:fillRect/>
          </a:stretch>
        </p:blipFill>
        <p:spPr bwMode="auto">
          <a:xfrm>
            <a:off x="7015567" y="4509120"/>
            <a:ext cx="1428760" cy="9421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4" name="Picture 11" descr="C:\Users\Мариша\Desktop\worker-640x3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5567" y="1694538"/>
            <a:ext cx="1428760" cy="928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5" name="Picture 12" descr="C:\Users\Мариша\Desktop\5656346.oft3y278sq.jpg"/>
          <p:cNvPicPr>
            <a:picLocks noChangeAspect="1" noChangeArrowheads="1"/>
          </p:cNvPicPr>
          <p:nvPr/>
        </p:nvPicPr>
        <p:blipFill>
          <a:blip r:embed="rId8" cstate="print"/>
          <a:srcRect l="4175" b="5138"/>
          <a:stretch>
            <a:fillRect/>
          </a:stretch>
        </p:blipFill>
        <p:spPr bwMode="auto">
          <a:xfrm>
            <a:off x="7015567" y="2623232"/>
            <a:ext cx="1428760" cy="9390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9" name="Picture 13" descr="C:\Users\Мариша\Desktop\192098605296037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5567" y="3551926"/>
            <a:ext cx="1428760" cy="9531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8" name="Объект 2"/>
          <p:cNvSpPr>
            <a:spLocks noGrp="1"/>
          </p:cNvSpPr>
          <p:nvPr>
            <p:ph sz="quarter" idx="4294967295"/>
          </p:nvPr>
        </p:nvSpPr>
        <p:spPr>
          <a:xfrm>
            <a:off x="5359383" y="1916833"/>
            <a:ext cx="1584176" cy="6480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Производитель товаров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бъект 2"/>
          <p:cNvSpPr txBox="1">
            <a:spLocks/>
          </p:cNvSpPr>
          <p:nvPr/>
        </p:nvSpPr>
        <p:spPr>
          <a:xfrm>
            <a:off x="5536763" y="2884440"/>
            <a:ext cx="1262780" cy="47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dirty="0" smtClean="0">
                <a:latin typeface="Times New Roman" charset="0"/>
                <a:ea typeface="Times New Roman" charset="0"/>
                <a:cs typeface="Times New Roman" charset="0"/>
              </a:rPr>
              <a:t>Товары</a:t>
            </a:r>
            <a:endParaRPr lang="ru-RU" alt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0" name="Объект 2"/>
          <p:cNvSpPr>
            <a:spLocks noGrp="1"/>
          </p:cNvSpPr>
          <p:nvPr>
            <p:ph sz="quarter" idx="4294967295"/>
          </p:nvPr>
        </p:nvSpPr>
        <p:spPr>
          <a:xfrm>
            <a:off x="5350757" y="3756788"/>
            <a:ext cx="1664810" cy="608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Образователь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отходов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>
            <a:stCxn id="59" idx="2"/>
            <a:endCxn id="60" idx="0"/>
          </p:cNvCxnSpPr>
          <p:nvPr/>
        </p:nvCxnSpPr>
        <p:spPr>
          <a:xfrm>
            <a:off x="6168153" y="3356992"/>
            <a:ext cx="15009" cy="399796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63" idx="0"/>
          </p:cNvCxnSpPr>
          <p:nvPr/>
        </p:nvCxnSpPr>
        <p:spPr>
          <a:xfrm>
            <a:off x="6183162" y="4365104"/>
            <a:ext cx="14838" cy="288032"/>
          </a:xfrm>
          <a:prstGeom prst="straightConnector1">
            <a:avLst/>
          </a:prstGeom>
          <a:ln w="254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Объект 2"/>
          <p:cNvSpPr txBox="1">
            <a:spLocks/>
          </p:cNvSpPr>
          <p:nvPr/>
        </p:nvSpPr>
        <p:spPr>
          <a:xfrm>
            <a:off x="5575407" y="4653136"/>
            <a:ext cx="1245185" cy="5708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dirty="0" smtClean="0">
                <a:latin typeface="Times New Roman" charset="0"/>
                <a:ea typeface="Times New Roman" charset="0"/>
                <a:cs typeface="Times New Roman" charset="0"/>
              </a:rPr>
              <a:t>Отходы потребления</a:t>
            </a:r>
            <a:endParaRPr lang="ru-RU" alt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5" name="Прямая со стрелкой 64"/>
          <p:cNvCxnSpPr>
            <a:stCxn id="58" idx="2"/>
            <a:endCxn id="59" idx="0"/>
          </p:cNvCxnSpPr>
          <p:nvPr/>
        </p:nvCxnSpPr>
        <p:spPr>
          <a:xfrm>
            <a:off x="6151471" y="2564904"/>
            <a:ext cx="16682" cy="319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9"/>
          <p:cNvGrpSpPr>
            <a:grpSpLocks/>
          </p:cNvGrpSpPr>
          <p:nvPr/>
        </p:nvGrpSpPr>
        <p:grpSpPr bwMode="auto">
          <a:xfrm>
            <a:off x="188913" y="1179513"/>
            <a:ext cx="2151062" cy="1835150"/>
            <a:chOff x="2658963" y="2722105"/>
            <a:chExt cx="2939892" cy="2713376"/>
          </a:xfrm>
        </p:grpSpPr>
        <p:pic>
          <p:nvPicPr>
            <p:cNvPr id="48" name="Picture 2" descr="C:\Users\1\Desktop\картинки завод\img-slider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963" y="3530843"/>
              <a:ext cx="2520619" cy="190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6" descr="C:\Users\1\Desktop\презентация ФГ и др\wmo-climate-change-greenhouse-gas-record-high-537x40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" t="7893" r="13174" b="17200"/>
            <a:stretch>
              <a:fillRect/>
            </a:stretch>
          </p:blipFill>
          <p:spPr bwMode="auto">
            <a:xfrm>
              <a:off x="3484241" y="2722105"/>
              <a:ext cx="2114614" cy="142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C:\Users\1\Desktop\презентация ФГ и др\images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4" r="25478" b="40956"/>
            <a:stretch>
              <a:fillRect/>
            </a:stretch>
          </p:blipFill>
          <p:spPr bwMode="auto">
            <a:xfrm>
              <a:off x="4950826" y="5010772"/>
              <a:ext cx="497411" cy="41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Группа 10"/>
          <p:cNvGrpSpPr>
            <a:grpSpLocks/>
          </p:cNvGrpSpPr>
          <p:nvPr/>
        </p:nvGrpSpPr>
        <p:grpSpPr bwMode="auto">
          <a:xfrm>
            <a:off x="62447" y="3014664"/>
            <a:ext cx="1514877" cy="764109"/>
            <a:chOff x="114454" y="3518985"/>
            <a:chExt cx="1434252" cy="764140"/>
          </a:xfrm>
        </p:grpSpPr>
        <p:sp>
          <p:nvSpPr>
            <p:cNvPr id="52" name="Объект 2"/>
            <p:cNvSpPr txBox="1">
              <a:spLocks/>
            </p:cNvSpPr>
            <p:nvPr/>
          </p:nvSpPr>
          <p:spPr>
            <a:xfrm>
              <a:off x="114454" y="3744313"/>
              <a:ext cx="852530" cy="288032"/>
            </a:xfrm>
            <a:prstGeom prst="rect">
              <a:avLst/>
            </a:prstGeom>
            <a:noFill/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normAutofit/>
            </a:bodyPr>
            <a:lstStyle>
              <a:lvl1pPr>
                <a:defRPr sz="1600">
                  <a:solidFill>
                    <a:schemeClr val="tx1"/>
                  </a:solidFill>
                  <a:latin typeface="Verdana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altLang="ru-RU" sz="1500" b="1">
                  <a:latin typeface="Times New Roman" charset="0"/>
                  <a:ea typeface="Times New Roman" charset="0"/>
                  <a:cs typeface="Times New Roman" charset="0"/>
                </a:rPr>
                <a:t>Отход 1</a:t>
              </a:r>
            </a:p>
          </p:txBody>
        </p:sp>
        <p:pic>
          <p:nvPicPr>
            <p:cNvPr id="53" name="Picture 2" descr="C:\Users\Марианна\Desktop\1374697661_1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8" r="4841"/>
            <a:stretch/>
          </p:blipFill>
          <p:spPr bwMode="auto">
            <a:xfrm>
              <a:off x="805756" y="3518985"/>
              <a:ext cx="742950" cy="764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Объект 2"/>
          <p:cNvSpPr>
            <a:spLocks noGrp="1"/>
          </p:cNvSpPr>
          <p:nvPr>
            <p:ph sz="quarter" idx="4294967295"/>
          </p:nvPr>
        </p:nvSpPr>
        <p:spPr>
          <a:xfrm>
            <a:off x="1861988" y="1769190"/>
            <a:ext cx="1584176" cy="6480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Производитель товаров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бъект 2"/>
          <p:cNvSpPr>
            <a:spLocks noGrp="1"/>
          </p:cNvSpPr>
          <p:nvPr>
            <p:ph sz="quarter" idx="4294967295"/>
          </p:nvPr>
        </p:nvSpPr>
        <p:spPr>
          <a:xfrm>
            <a:off x="1853362" y="3609145"/>
            <a:ext cx="1664810" cy="6083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Образователь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отходов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5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кругленный прямоугольник 65"/>
          <p:cNvSpPr/>
          <p:nvPr/>
        </p:nvSpPr>
        <p:spPr bwMode="auto">
          <a:xfrm>
            <a:off x="5400292" y="5898415"/>
            <a:ext cx="1441804" cy="478673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289-A680-41DC-BE65-9982118B9B05}" type="slidenum">
              <a:rPr lang="ru-RU" altLang="ru-RU" smtClean="0"/>
              <a:pPr/>
              <a:t>5</a:t>
            </a:fld>
            <a:endParaRPr lang="ru-RU" altLang="ru-RU"/>
          </a:p>
        </p:txBody>
      </p:sp>
      <p:grpSp>
        <p:nvGrpSpPr>
          <p:cNvPr id="5" name="Группа 4103"/>
          <p:cNvGrpSpPr>
            <a:grpSpLocks/>
          </p:cNvGrpSpPr>
          <p:nvPr/>
        </p:nvGrpSpPr>
        <p:grpSpPr bwMode="auto">
          <a:xfrm>
            <a:off x="187325" y="1324405"/>
            <a:ext cx="9129909" cy="2543942"/>
            <a:chOff x="179512" y="582149"/>
            <a:chExt cx="9131010" cy="254633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79512" y="1267945"/>
              <a:ext cx="1486138" cy="936920"/>
              <a:chOff x="6835" y="129839"/>
              <a:chExt cx="2042945" cy="122576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6835" y="129839"/>
                <a:ext cx="2042945" cy="1225767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Скругленный прямоугольник 4"/>
              <p:cNvSpPr/>
              <p:nvPr/>
            </p:nvSpPr>
            <p:spPr>
              <a:xfrm>
                <a:off x="42736" y="165740"/>
                <a:ext cx="1971143" cy="11539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/>
                  <a:t> Сырье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2282817" y="1226279"/>
              <a:ext cx="2505975" cy="978586"/>
              <a:chOff x="2855477" y="110619"/>
              <a:chExt cx="2042945" cy="122576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2855477" y="110619"/>
                <a:ext cx="2042945" cy="1225767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Скругленный прямоугольник 4"/>
              <p:cNvSpPr/>
              <p:nvPr/>
            </p:nvSpPr>
            <p:spPr>
              <a:xfrm>
                <a:off x="2855477" y="146519"/>
                <a:ext cx="2007044" cy="11539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/>
                  <a:t>Технологический процесс 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5416010" y="1023459"/>
              <a:ext cx="1368152" cy="577693"/>
              <a:chOff x="5727083" y="129839"/>
              <a:chExt cx="2042945" cy="122576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727083" y="129839"/>
                <a:ext cx="2042945" cy="1225767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Скругленный прямоугольник 4"/>
              <p:cNvSpPr/>
              <p:nvPr/>
            </p:nvSpPr>
            <p:spPr>
              <a:xfrm>
                <a:off x="5762984" y="165740"/>
                <a:ext cx="1971143" cy="11539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 smtClean="0"/>
                  <a:t>целевой Продукт </a:t>
                </a:r>
                <a:endParaRPr lang="ru-RU" sz="2000" b="1" dirty="0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430843" y="1905008"/>
              <a:ext cx="1224136" cy="504055"/>
              <a:chOff x="5733918" y="1440156"/>
              <a:chExt cx="2042945" cy="122576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733918" y="1440156"/>
                <a:ext cx="2042945" cy="1225767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Скругленный прямоугольник 4"/>
              <p:cNvSpPr/>
              <p:nvPr/>
            </p:nvSpPr>
            <p:spPr>
              <a:xfrm>
                <a:off x="5769819" y="1476057"/>
                <a:ext cx="1971143" cy="11539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 smtClean="0"/>
                  <a:t>Отход без цены </a:t>
                </a:r>
                <a:endParaRPr lang="ru-RU" sz="2000" b="1" dirty="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790029" y="1498250"/>
              <a:ext cx="427029" cy="434469"/>
              <a:chOff x="2227029" y="479869"/>
              <a:chExt cx="427029" cy="50665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2" name="Стрелка вправо 21"/>
              <p:cNvSpPr/>
              <p:nvPr/>
            </p:nvSpPr>
            <p:spPr>
              <a:xfrm rot="21576806">
                <a:off x="2227029" y="479869"/>
                <a:ext cx="427029" cy="50665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Стрелка вправо 4"/>
              <p:cNvSpPr/>
              <p:nvPr/>
            </p:nvSpPr>
            <p:spPr>
              <a:xfrm rot="21576806">
                <a:off x="2227030" y="581631"/>
                <a:ext cx="298920" cy="303990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400" b="1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7182903" y="1451359"/>
              <a:ext cx="2127619" cy="1677128"/>
              <a:chOff x="5479724" y="137904"/>
              <a:chExt cx="2762660" cy="355858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522465" y="137904"/>
                <a:ext cx="2630796" cy="3481530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Скругленный прямоугольник 4"/>
              <p:cNvSpPr/>
              <p:nvPr/>
            </p:nvSpPr>
            <p:spPr>
              <a:xfrm>
                <a:off x="5479724" y="234349"/>
                <a:ext cx="2762660" cy="34621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 smtClean="0"/>
                  <a:t>Удаление: обработка, обезвреживание, утилизация, размещение </a:t>
                </a:r>
                <a:endParaRPr lang="ru-RU" sz="2000" b="1" dirty="0"/>
              </a:p>
            </p:txBody>
          </p:sp>
        </p:grpSp>
        <p:grpSp>
          <p:nvGrpSpPr>
            <p:cNvPr id="12" name="Группа 4101"/>
            <p:cNvGrpSpPr>
              <a:grpSpLocks/>
            </p:cNvGrpSpPr>
            <p:nvPr/>
          </p:nvGrpSpPr>
          <p:grpSpPr bwMode="auto">
            <a:xfrm>
              <a:off x="4845737" y="582149"/>
              <a:ext cx="517587" cy="2312524"/>
              <a:chOff x="4989753" y="582149"/>
              <a:chExt cx="517587" cy="2312524"/>
            </a:xfrm>
          </p:grpSpPr>
          <p:cxnSp>
            <p:nvCxnSpPr>
              <p:cNvPr id="16" name="Прямая соединительная линия 15"/>
              <p:cNvCxnSpPr>
                <a:cxnSpLocks noChangeShapeType="1"/>
              </p:cNvCxnSpPr>
              <p:nvPr/>
            </p:nvCxnSpPr>
            <p:spPr bwMode="auto">
              <a:xfrm>
                <a:off x="4989753" y="1732151"/>
                <a:ext cx="23021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Прямая соединительная линия 16"/>
              <p:cNvCxnSpPr>
                <a:cxnSpLocks noChangeShapeType="1"/>
              </p:cNvCxnSpPr>
              <p:nvPr/>
            </p:nvCxnSpPr>
            <p:spPr bwMode="auto">
              <a:xfrm>
                <a:off x="5217620" y="582149"/>
                <a:ext cx="2348" cy="231252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Прямая со стрелкой 17"/>
              <p:cNvCxnSpPr>
                <a:cxnSpLocks noChangeShapeType="1"/>
              </p:cNvCxnSpPr>
              <p:nvPr/>
            </p:nvCxnSpPr>
            <p:spPr bwMode="auto">
              <a:xfrm>
                <a:off x="5219969" y="1242741"/>
                <a:ext cx="287371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Прямая со стрелкой 18"/>
              <p:cNvCxnSpPr>
                <a:cxnSpLocks noChangeShapeType="1"/>
              </p:cNvCxnSpPr>
              <p:nvPr/>
            </p:nvCxnSpPr>
            <p:spPr bwMode="auto">
              <a:xfrm flipV="1">
                <a:off x="5219969" y="2192960"/>
                <a:ext cx="287371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6818414" y="1606221"/>
              <a:ext cx="427848" cy="721747"/>
              <a:chOff x="2162975" y="581631"/>
              <a:chExt cx="427029" cy="89899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4" name="Стрелка вправо 13"/>
              <p:cNvSpPr/>
              <p:nvPr/>
            </p:nvSpPr>
            <p:spPr>
              <a:xfrm rot="21576806">
                <a:off x="2162975" y="973978"/>
                <a:ext cx="427029" cy="50665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Стрелка вправо 4"/>
              <p:cNvSpPr/>
              <p:nvPr/>
            </p:nvSpPr>
            <p:spPr>
              <a:xfrm rot="21576806">
                <a:off x="2227030" y="581631"/>
                <a:ext cx="298920" cy="303990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400" b="1"/>
              </a:p>
            </p:txBody>
          </p:sp>
        </p:grpSp>
      </p:grpSp>
      <p:sp>
        <p:nvSpPr>
          <p:cNvPr id="32" name="Rectangle 59"/>
          <p:cNvSpPr>
            <a:spLocks noChangeArrowheads="1"/>
          </p:cNvSpPr>
          <p:nvPr/>
        </p:nvSpPr>
        <p:spPr bwMode="auto">
          <a:xfrm>
            <a:off x="401638" y="95250"/>
            <a:ext cx="8253412" cy="500063"/>
          </a:xfrm>
          <a:prstGeom prst="rect">
            <a:avLst/>
          </a:prstGeom>
          <a:solidFill>
            <a:schemeClr val="bg1"/>
          </a:solidFill>
          <a:ln w="19050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Общая схема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движения материальных потоков</a:t>
            </a:r>
            <a:endParaRPr lang="ru-RU" altLang="ru-RU" sz="24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3" name="Группа 4103"/>
          <p:cNvGrpSpPr>
            <a:grpSpLocks/>
          </p:cNvGrpSpPr>
          <p:nvPr/>
        </p:nvGrpSpPr>
        <p:grpSpPr bwMode="auto">
          <a:xfrm>
            <a:off x="159435" y="4199494"/>
            <a:ext cx="8746003" cy="1950711"/>
            <a:chOff x="179512" y="1023459"/>
            <a:chExt cx="8747058" cy="1952549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79512" y="1267945"/>
              <a:ext cx="1503384" cy="936920"/>
              <a:chOff x="6835" y="129839"/>
              <a:chExt cx="2066653" cy="122576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6835" y="129839"/>
                <a:ext cx="2042945" cy="1225767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Скругленный прямоугольник 4"/>
              <p:cNvSpPr/>
              <p:nvPr/>
            </p:nvSpPr>
            <p:spPr>
              <a:xfrm>
                <a:off x="102345" y="165740"/>
                <a:ext cx="1971143" cy="11539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/>
                  <a:t> </a:t>
                </a:r>
                <a:r>
                  <a:rPr lang="ru-RU" sz="2000" b="1" dirty="0" smtClean="0"/>
                  <a:t>Товар </a:t>
                </a:r>
                <a:endParaRPr lang="ru-RU" sz="2000" b="1" dirty="0"/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2282817" y="1226279"/>
              <a:ext cx="2505975" cy="978586"/>
              <a:chOff x="2855477" y="110619"/>
              <a:chExt cx="2042945" cy="122576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2855477" y="110619"/>
                <a:ext cx="2042945" cy="1225767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4"/>
              <p:cNvSpPr/>
              <p:nvPr/>
            </p:nvSpPr>
            <p:spPr>
              <a:xfrm>
                <a:off x="2890827" y="146519"/>
                <a:ext cx="2007044" cy="1153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 smtClean="0"/>
                  <a:t>Потребление (использование) товара</a:t>
                </a:r>
                <a:endParaRPr lang="ru-RU" sz="2000" b="1" dirty="0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5416009" y="1023459"/>
              <a:ext cx="1387471" cy="577693"/>
              <a:chOff x="5727083" y="129839"/>
              <a:chExt cx="2071793" cy="122576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5727083" y="129839"/>
                <a:ext cx="2042945" cy="1225767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кругленный прямоугольник 4"/>
              <p:cNvSpPr/>
              <p:nvPr/>
            </p:nvSpPr>
            <p:spPr>
              <a:xfrm>
                <a:off x="5827733" y="165740"/>
                <a:ext cx="1971143" cy="11539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 smtClean="0"/>
                  <a:t>ВМР </a:t>
                </a:r>
                <a:endParaRPr lang="ru-RU" sz="2000" b="1" dirty="0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5430842" y="1905008"/>
              <a:ext cx="1245985" cy="504055"/>
              <a:chOff x="5733918" y="1440156"/>
              <a:chExt cx="2079409" cy="122576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5733918" y="1440156"/>
                <a:ext cx="2042945" cy="1225767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5842185" y="1476057"/>
                <a:ext cx="1971142" cy="11539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/>
                  <a:t>Отход 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1790029" y="1498250"/>
              <a:ext cx="427029" cy="434469"/>
              <a:chOff x="2227029" y="479869"/>
              <a:chExt cx="427029" cy="50665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0" name="Стрелка вправо 49"/>
              <p:cNvSpPr/>
              <p:nvPr/>
            </p:nvSpPr>
            <p:spPr>
              <a:xfrm rot="21576806">
                <a:off x="2227029" y="479869"/>
                <a:ext cx="427029" cy="50665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Стрелка вправо 4"/>
              <p:cNvSpPr/>
              <p:nvPr/>
            </p:nvSpPr>
            <p:spPr>
              <a:xfrm rot="21576806">
                <a:off x="2227030" y="581631"/>
                <a:ext cx="298920" cy="303990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400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7353228" y="2204866"/>
              <a:ext cx="1573342" cy="577693"/>
              <a:chOff x="5700888" y="1736719"/>
              <a:chExt cx="2042945" cy="122576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5700888" y="1736719"/>
                <a:ext cx="2042945" cy="1225767"/>
              </a:xfrm>
              <a:prstGeom prst="roundRect">
                <a:avLst>
                  <a:gd name="adj" fmla="val 10000"/>
                </a:avLst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Скругленный прямоугольник 4"/>
              <p:cNvSpPr/>
              <p:nvPr/>
            </p:nvSpPr>
            <p:spPr>
              <a:xfrm>
                <a:off x="5727083" y="1736719"/>
                <a:ext cx="1971142" cy="11539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/>
                  <a:t>Удаление </a:t>
                </a:r>
              </a:p>
            </p:txBody>
          </p:sp>
        </p:grpSp>
        <p:grpSp>
          <p:nvGrpSpPr>
            <p:cNvPr id="40" name="Группа 4101"/>
            <p:cNvGrpSpPr>
              <a:grpSpLocks/>
            </p:cNvGrpSpPr>
            <p:nvPr/>
          </p:nvGrpSpPr>
          <p:grpSpPr bwMode="auto">
            <a:xfrm>
              <a:off x="4845737" y="1242741"/>
              <a:ext cx="517587" cy="1733267"/>
              <a:chOff x="4989753" y="1242741"/>
              <a:chExt cx="517587" cy="1733267"/>
            </a:xfrm>
          </p:grpSpPr>
          <p:cxnSp>
            <p:nvCxnSpPr>
              <p:cNvPr id="44" name="Прямая соединительная линия 43"/>
              <p:cNvCxnSpPr>
                <a:cxnSpLocks noChangeShapeType="1"/>
              </p:cNvCxnSpPr>
              <p:nvPr/>
            </p:nvCxnSpPr>
            <p:spPr bwMode="auto">
              <a:xfrm>
                <a:off x="4989753" y="1732151"/>
                <a:ext cx="23021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Прямая соединительная линия 44"/>
              <p:cNvCxnSpPr>
                <a:cxnSpLocks noChangeShapeType="1"/>
              </p:cNvCxnSpPr>
              <p:nvPr/>
            </p:nvCxnSpPr>
            <p:spPr bwMode="auto">
              <a:xfrm flipH="1">
                <a:off x="5217620" y="1242741"/>
                <a:ext cx="2348" cy="1733267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Прямая со стрелкой 45"/>
              <p:cNvCxnSpPr>
                <a:cxnSpLocks noChangeShapeType="1"/>
              </p:cNvCxnSpPr>
              <p:nvPr/>
            </p:nvCxnSpPr>
            <p:spPr bwMode="auto">
              <a:xfrm>
                <a:off x="5219969" y="1242741"/>
                <a:ext cx="287371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Прямая со стрелкой 46"/>
              <p:cNvCxnSpPr>
                <a:cxnSpLocks noChangeShapeType="1"/>
              </p:cNvCxnSpPr>
              <p:nvPr/>
            </p:nvCxnSpPr>
            <p:spPr bwMode="auto">
              <a:xfrm flipV="1">
                <a:off x="5219969" y="2192960"/>
                <a:ext cx="287371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1" name="Группа 40"/>
            <p:cNvGrpSpPr/>
            <p:nvPr/>
          </p:nvGrpSpPr>
          <p:grpSpPr>
            <a:xfrm>
              <a:off x="6818414" y="1606221"/>
              <a:ext cx="427848" cy="721747"/>
              <a:chOff x="2162975" y="581631"/>
              <a:chExt cx="427029" cy="89899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2" name="Стрелка вправо 41"/>
              <p:cNvSpPr/>
              <p:nvPr/>
            </p:nvSpPr>
            <p:spPr>
              <a:xfrm rot="21576806">
                <a:off x="2162975" y="973978"/>
                <a:ext cx="427029" cy="506650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Стрелка вправо 4"/>
              <p:cNvSpPr/>
              <p:nvPr/>
            </p:nvSpPr>
            <p:spPr>
              <a:xfrm rot="21576806">
                <a:off x="2227030" y="581631"/>
                <a:ext cx="298920" cy="303990"/>
              </a:xfrm>
              <a:prstGeom prst="rect">
                <a:avLst/>
              </a:prstGeom>
              <a:sp3d z="-182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400"/>
              </a:p>
            </p:txBody>
          </p:sp>
        </p:grpSp>
      </p:grpSp>
      <p:sp>
        <p:nvSpPr>
          <p:cNvPr id="60" name="Скругленный прямоугольник 4"/>
          <p:cNvSpPr/>
          <p:nvPr/>
        </p:nvSpPr>
        <p:spPr bwMode="auto">
          <a:xfrm>
            <a:off x="5429294" y="5877272"/>
            <a:ext cx="1431593" cy="52472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/>
              <a:t>Отход оцененный </a:t>
            </a:r>
            <a:endParaRPr lang="ru-RU" sz="2000" b="1" dirty="0"/>
          </a:p>
        </p:txBody>
      </p:sp>
      <p:sp>
        <p:nvSpPr>
          <p:cNvPr id="61" name="Скругленный прямоугольник 4"/>
          <p:cNvSpPr/>
          <p:nvPr/>
        </p:nvSpPr>
        <p:spPr bwMode="auto">
          <a:xfrm>
            <a:off x="7363267" y="5813635"/>
            <a:ext cx="1517861" cy="54334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/>
              <a:t>продажа </a:t>
            </a:r>
            <a:endParaRPr lang="ru-RU" sz="2000" b="1" dirty="0"/>
          </a:p>
        </p:txBody>
      </p:sp>
      <p:cxnSp>
        <p:nvCxnSpPr>
          <p:cNvPr id="62" name="Прямая со стрелкой 61"/>
          <p:cNvCxnSpPr>
            <a:cxnSpLocks noChangeShapeType="1"/>
          </p:cNvCxnSpPr>
          <p:nvPr/>
        </p:nvCxnSpPr>
        <p:spPr bwMode="auto">
          <a:xfrm flipV="1">
            <a:off x="5052937" y="6150205"/>
            <a:ext cx="287337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Стрелка вправо 62"/>
          <p:cNvSpPr/>
          <p:nvPr/>
        </p:nvSpPr>
        <p:spPr bwMode="auto">
          <a:xfrm rot="21576806">
            <a:off x="6776398" y="5878713"/>
            <a:ext cx="427796" cy="406374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Стрелка вправо 69"/>
          <p:cNvSpPr/>
          <p:nvPr/>
        </p:nvSpPr>
        <p:spPr bwMode="auto">
          <a:xfrm rot="21576806">
            <a:off x="6823079" y="4305194"/>
            <a:ext cx="427796" cy="406374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Скругленный прямоугольник 70"/>
          <p:cNvSpPr/>
          <p:nvPr/>
        </p:nvSpPr>
        <p:spPr bwMode="auto">
          <a:xfrm>
            <a:off x="5395300" y="1035832"/>
            <a:ext cx="1367987" cy="577149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Скругленный прямоугольник 4"/>
          <p:cNvSpPr/>
          <p:nvPr/>
        </p:nvSpPr>
        <p:spPr bwMode="auto">
          <a:xfrm>
            <a:off x="5419340" y="1052736"/>
            <a:ext cx="1319907" cy="54334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/>
              <a:t>побочный Продукт </a:t>
            </a:r>
            <a:endParaRPr lang="ru-RU" sz="2000" b="1" dirty="0"/>
          </a:p>
        </p:txBody>
      </p:sp>
      <p:cxnSp>
        <p:nvCxnSpPr>
          <p:cNvPr id="73" name="Прямая со стрелкой 72"/>
          <p:cNvCxnSpPr>
            <a:cxnSpLocks noChangeShapeType="1"/>
          </p:cNvCxnSpPr>
          <p:nvPr/>
        </p:nvCxnSpPr>
        <p:spPr bwMode="auto">
          <a:xfrm>
            <a:off x="5083420" y="1324406"/>
            <a:ext cx="287337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Соединительная линия уступом 77"/>
          <p:cNvCxnSpPr>
            <a:stCxn id="72" idx="0"/>
            <a:endCxn id="28" idx="0"/>
          </p:cNvCxnSpPr>
          <p:nvPr/>
        </p:nvCxnSpPr>
        <p:spPr>
          <a:xfrm rot="16200000" flipH="1" flipV="1">
            <a:off x="4353657" y="242291"/>
            <a:ext cx="915193" cy="2536081"/>
          </a:xfrm>
          <a:prstGeom prst="bentConnector3">
            <a:avLst>
              <a:gd name="adj1" fmla="val -24978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 bwMode="auto">
          <a:xfrm>
            <a:off x="5438931" y="3395416"/>
            <a:ext cx="1441804" cy="478673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" name="Скругленный прямоугольник 4"/>
          <p:cNvSpPr/>
          <p:nvPr/>
        </p:nvSpPr>
        <p:spPr bwMode="auto">
          <a:xfrm>
            <a:off x="5467933" y="3374273"/>
            <a:ext cx="1431593" cy="52472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/>
              <a:t>Отход оцененный </a:t>
            </a:r>
            <a:endParaRPr lang="ru-RU" sz="2000" b="1" dirty="0"/>
          </a:p>
        </p:txBody>
      </p:sp>
      <p:cxnSp>
        <p:nvCxnSpPr>
          <p:cNvPr id="83" name="Прямая со стрелкой 82"/>
          <p:cNvCxnSpPr>
            <a:cxnSpLocks noChangeShapeType="1"/>
          </p:cNvCxnSpPr>
          <p:nvPr/>
        </p:nvCxnSpPr>
        <p:spPr bwMode="auto">
          <a:xfrm flipV="1">
            <a:off x="5091576" y="3647206"/>
            <a:ext cx="287337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Стрелка вправо 83"/>
          <p:cNvSpPr/>
          <p:nvPr/>
        </p:nvSpPr>
        <p:spPr bwMode="auto">
          <a:xfrm rot="21576806">
            <a:off x="6815037" y="3375714"/>
            <a:ext cx="427796" cy="406374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Скругленный прямоугольник 85"/>
          <p:cNvSpPr/>
          <p:nvPr/>
        </p:nvSpPr>
        <p:spPr bwMode="auto">
          <a:xfrm>
            <a:off x="7384406" y="4266291"/>
            <a:ext cx="1573152" cy="577149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Скругленный прямоугольник 4"/>
          <p:cNvSpPr/>
          <p:nvPr/>
        </p:nvSpPr>
        <p:spPr bwMode="auto">
          <a:xfrm>
            <a:off x="7428914" y="4283195"/>
            <a:ext cx="1517861" cy="54334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/>
              <a:t>продажа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2080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1507319"/>
              </p:ext>
            </p:extLst>
          </p:nvPr>
        </p:nvGraphicFramePr>
        <p:xfrm>
          <a:off x="0" y="476672"/>
          <a:ext cx="9146956" cy="6492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680"/>
                <a:gridCol w="2046513"/>
                <a:gridCol w="2156604"/>
                <a:gridCol w="3252159"/>
              </a:tblGrid>
              <a:tr h="1336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операции по обращению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Содержание процесса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Место осуществления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 осуществления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823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Обработка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Передел (обработка)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Не определено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дальнейшие утилизации, </a:t>
                      </a:r>
                      <a:r>
                        <a:rPr lang="ru-RU" sz="1800" dirty="0" smtClean="0">
                          <a:effectLst/>
                        </a:rPr>
                        <a:t> обезвреживание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89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Обезвреживание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Передел (изменение свойств)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Не определено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Образование менее опасного отхода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1336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Утилизация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Передел (использование для производства)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Не определено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Образование продукта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89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Хранение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Специализированные  объекты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Сохранение отхода для утилизации</a:t>
                      </a:r>
                      <a:r>
                        <a:rPr lang="ru-RU" sz="1800" dirty="0">
                          <a:effectLst/>
                        </a:rPr>
                        <a:t>, обезвреживания, захоронения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1103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Захоронение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Изоляция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Специальные хранилища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Предотвращение попадания загрязняющих веществ в ОС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chemeClr val="bg1"/>
          </a:solidFill>
          <a:ln w="19050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Существенные признаки способов обращения с отходами</a:t>
            </a:r>
            <a:endParaRPr lang="ru-RU" alt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8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25721247"/>
              </p:ext>
            </p:extLst>
          </p:nvPr>
        </p:nvGraphicFramePr>
        <p:xfrm>
          <a:off x="0" y="476672"/>
          <a:ext cx="9146956" cy="6498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590"/>
                <a:gridCol w="2156603"/>
                <a:gridCol w="2156604"/>
                <a:gridCol w="3252159"/>
              </a:tblGrid>
              <a:tr h="518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операции по обращению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Содержание процесса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Место осуществления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 осуществления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871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Накопление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Складирование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местах, обустроенных по требованиям законодательства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дальнейшие утилизации, обезвреживание, размещение, транспортирование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104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Сбор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определено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дальнейших обработки, утилизации, обезвреживания, транспортирования, размещения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518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Транспортирование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Перемещение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Вне границ земельного участка образователя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Перемещение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518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Обработка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Передел (обработка)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Не определено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дальнейшие утилизации,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518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Обезвреживание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Передел (изменение свойств)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Не определено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Образование менее опасного отхода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695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Утилизация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Передел (использование для производства)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Не определено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Образование продукта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518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Хранение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Содержание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Специализированные  объекты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утилизации, обезвреживания, захоронения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  <a:tr h="695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Захоронение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Изоляция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Специальные хранилища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Предотвращение попадания загрязняющих веществ в ОС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27" marR="42627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143999" cy="548680"/>
          </a:xfrm>
          <a:prstGeom prst="rect">
            <a:avLst/>
          </a:prstGeom>
          <a:solidFill>
            <a:schemeClr val="bg1"/>
          </a:solidFill>
          <a:ln w="19050">
            <a:solidFill>
              <a:srgbClr val="006699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charset="0"/>
                <a:ea typeface="Times New Roman" charset="0"/>
                <a:cs typeface="Times New Roman" charset="0"/>
              </a:rPr>
              <a:t>Существенные признаки способов обращения с отходами</a:t>
            </a:r>
            <a:endParaRPr lang="ru-RU" altLang="ru-RU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8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Мариша\Desktop\бочки мусор.png"/>
          <p:cNvPicPr>
            <a:picLocks noChangeAspect="1" noChangeArrowheads="1"/>
          </p:cNvPicPr>
          <p:nvPr/>
        </p:nvPicPr>
        <p:blipFill>
          <a:blip r:embed="rId2" cstate="print"/>
          <a:srcRect r="18180"/>
          <a:stretch>
            <a:fillRect/>
          </a:stretch>
        </p:blipFill>
        <p:spPr bwMode="auto">
          <a:xfrm>
            <a:off x="6500826" y="762874"/>
            <a:ext cx="1214446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6" descr="C:\Users\Мариша\Desktop\техника мус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62874"/>
            <a:ext cx="1234449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9" descr="C:\Users\Мариша\Desktop\одежда мус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762874"/>
            <a:ext cx="1214446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C:\Users\Мариша\Desktop\бутылки мус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762874"/>
            <a:ext cx="1214446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0" descr="C:\Users\Мариша\Desktop\однораз посуда мус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762874"/>
            <a:ext cx="1214446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Мариша\Desktop\для презентации\ФЗ об ГЭЭ\7.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2674" y="4857760"/>
            <a:ext cx="2406450" cy="1412878"/>
          </a:xfrm>
          <a:prstGeom prst="ellipse">
            <a:avLst/>
          </a:prstGeom>
          <a:noFill/>
        </p:spPr>
      </p:pic>
      <p:pic>
        <p:nvPicPr>
          <p:cNvPr id="1027" name="Picture 3" descr="C:\Users\Мариша\Desktop\45610531-532b-429f-bce5-994af599bd43.jpg"/>
          <p:cNvPicPr>
            <a:picLocks noChangeAspect="1" noChangeArrowheads="1"/>
          </p:cNvPicPr>
          <p:nvPr/>
        </p:nvPicPr>
        <p:blipFill>
          <a:blip r:embed="rId8" cstate="print"/>
          <a:srcRect l="8291" t="7054" b="13586"/>
          <a:stretch>
            <a:fillRect/>
          </a:stretch>
        </p:blipFill>
        <p:spPr bwMode="auto">
          <a:xfrm>
            <a:off x="642910" y="2881755"/>
            <a:ext cx="2360458" cy="142876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1010733" y="2249446"/>
            <a:ext cx="171451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Складирование  в контейнер 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643042" y="6215082"/>
            <a:ext cx="3143272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Захоронение на полигоне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8" name="Picture 4" descr="C:\Users\Мариша\Desktop\kak-proishodit-pererabotka-musora-vo-vtorsyre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796136" y="4980089"/>
            <a:ext cx="1800200" cy="12719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Мариша\Desktop\fotogalereya_548ff2c9a867c.jpg"/>
          <p:cNvPicPr>
            <a:picLocks noChangeAspect="1" noChangeArrowheads="1"/>
          </p:cNvPicPr>
          <p:nvPr/>
        </p:nvPicPr>
        <p:blipFill>
          <a:blip r:embed="rId10" cstate="print"/>
          <a:srcRect t="13769"/>
          <a:stretch>
            <a:fillRect/>
          </a:stretch>
        </p:blipFill>
        <p:spPr bwMode="auto">
          <a:xfrm>
            <a:off x="3309963" y="2881755"/>
            <a:ext cx="2333607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3725377" y="2249446"/>
            <a:ext cx="164307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Сортировка мусора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 rot="2316186">
            <a:off x="4298561" y="4529631"/>
            <a:ext cx="1857602" cy="461051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400"/>
              </a:lnSpc>
              <a:buFont typeface="Arial" charset="0"/>
              <a:buNone/>
            </a:pPr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Выделение полезных фракций</a:t>
            </a:r>
            <a:endParaRPr lang="ru-RU" alt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30" name="Picture 6" descr="C:\Users\Мариша\Desktop\Организовать-раздельный-сбор-отходов-станет-проще.jpg"/>
          <p:cNvPicPr>
            <a:picLocks noChangeAspect="1" noChangeArrowheads="1"/>
          </p:cNvPicPr>
          <p:nvPr/>
        </p:nvPicPr>
        <p:blipFill>
          <a:blip r:embed="rId11" cstate="print"/>
          <a:srcRect l="8621" t="7759" r="5172"/>
          <a:stretch>
            <a:fillRect/>
          </a:stretch>
        </p:blipFill>
        <p:spPr bwMode="auto">
          <a:xfrm>
            <a:off x="6357950" y="2881755"/>
            <a:ext cx="2357454" cy="1357322"/>
          </a:xfrm>
          <a:prstGeom prst="ellipse">
            <a:avLst/>
          </a:prstGeom>
          <a:noFill/>
        </p:spPr>
      </p:pic>
      <p:sp>
        <p:nvSpPr>
          <p:cNvPr id="31" name="Объект 2"/>
          <p:cNvSpPr txBox="1">
            <a:spLocks/>
          </p:cNvSpPr>
          <p:nvPr/>
        </p:nvSpPr>
        <p:spPr>
          <a:xfrm>
            <a:off x="6011393" y="2249446"/>
            <a:ext cx="2714676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Раздельное накопление использованных товаров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3821901" y="4250537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785918" y="428625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572000" y="4214818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6893735" y="4393413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3" name="Объект 2"/>
          <p:cNvSpPr txBox="1">
            <a:spLocks/>
          </p:cNvSpPr>
          <p:nvPr/>
        </p:nvSpPr>
        <p:spPr>
          <a:xfrm>
            <a:off x="6084168" y="6237312"/>
            <a:ext cx="1428760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Утилизация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4355976" y="-1723676"/>
            <a:ext cx="432048" cy="6768752"/>
          </a:xfrm>
          <a:prstGeom prst="leftBrace">
            <a:avLst>
              <a:gd name="adj1" fmla="val 18177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Shape 33"/>
          <p:cNvCxnSpPr>
            <a:stCxn id="27" idx="1"/>
            <a:endCxn id="15" idx="0"/>
          </p:cNvCxnSpPr>
          <p:nvPr/>
        </p:nvCxnSpPr>
        <p:spPr>
          <a:xfrm rot="5400000">
            <a:off x="3033634" y="711080"/>
            <a:ext cx="372722" cy="2704011"/>
          </a:xfrm>
          <a:prstGeom prst="bentConnector5">
            <a:avLst>
              <a:gd name="adj1" fmla="val 44217"/>
              <a:gd name="adj2" fmla="val 38143"/>
              <a:gd name="adj3" fmla="val 44372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27" idx="1"/>
            <a:endCxn id="31" idx="0"/>
          </p:cNvCxnSpPr>
          <p:nvPr/>
        </p:nvCxnSpPr>
        <p:spPr>
          <a:xfrm rot="16200000" flipH="1">
            <a:off x="5784004" y="664719"/>
            <a:ext cx="372722" cy="2796731"/>
          </a:xfrm>
          <a:prstGeom prst="bentConnector5">
            <a:avLst>
              <a:gd name="adj1" fmla="val 44217"/>
              <a:gd name="adj2" fmla="val 29596"/>
              <a:gd name="adj3" fmla="val 41517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"/>
          <p:cNvSpPr txBox="1">
            <a:spLocks/>
          </p:cNvSpPr>
          <p:nvPr/>
        </p:nvSpPr>
        <p:spPr>
          <a:xfrm>
            <a:off x="755576" y="188640"/>
            <a:ext cx="7848872" cy="477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Обращение с  отходов потребления</a:t>
            </a:r>
            <a:endParaRPr lang="ru-RU" alt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Мариша\Desktop\бочки мусор.png"/>
          <p:cNvPicPr>
            <a:picLocks noChangeAspect="1" noChangeArrowheads="1"/>
          </p:cNvPicPr>
          <p:nvPr/>
        </p:nvPicPr>
        <p:blipFill>
          <a:blip r:embed="rId2" cstate="print"/>
          <a:srcRect r="18180"/>
          <a:stretch>
            <a:fillRect/>
          </a:stretch>
        </p:blipFill>
        <p:spPr bwMode="auto">
          <a:xfrm>
            <a:off x="6500826" y="762874"/>
            <a:ext cx="1214446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6" descr="C:\Users\Мариша\Desktop\техника мус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62874"/>
            <a:ext cx="1234449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9" descr="C:\Users\Мариша\Desktop\одежда мус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762874"/>
            <a:ext cx="1214446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C:\Users\Мариша\Desktop\бутылки мус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762874"/>
            <a:ext cx="1214446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0" descr="C:\Users\Мариша\Desktop\однораз посуда мус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762874"/>
            <a:ext cx="1214446" cy="857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Users\Мариша\Desktop\для презентации\ФЗ об ГЭЭ\7.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2674" y="4857760"/>
            <a:ext cx="2406450" cy="1412878"/>
          </a:xfrm>
          <a:prstGeom prst="ellipse">
            <a:avLst/>
          </a:prstGeom>
          <a:noFill/>
        </p:spPr>
      </p:pic>
      <p:pic>
        <p:nvPicPr>
          <p:cNvPr id="1027" name="Picture 3" descr="C:\Users\Мариша\Desktop\45610531-532b-429f-bce5-994af599bd43.jpg"/>
          <p:cNvPicPr>
            <a:picLocks noChangeAspect="1" noChangeArrowheads="1"/>
          </p:cNvPicPr>
          <p:nvPr/>
        </p:nvPicPr>
        <p:blipFill>
          <a:blip r:embed="rId8" cstate="print"/>
          <a:srcRect l="8291" t="7054" b="13586"/>
          <a:stretch>
            <a:fillRect/>
          </a:stretch>
        </p:blipFill>
        <p:spPr bwMode="auto">
          <a:xfrm>
            <a:off x="642910" y="2881755"/>
            <a:ext cx="2360458" cy="142876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643042" y="6215082"/>
            <a:ext cx="3143272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Захоронение на полигоне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8" name="Picture 4" descr="C:\Users\Мариша\Desktop\kak-proishodit-pererabotka-musora-vo-vtorsyre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796136" y="4980089"/>
            <a:ext cx="1800200" cy="12719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Мариша\Desktop\fotogalereya_548ff2c9a867c.jpg"/>
          <p:cNvPicPr>
            <a:picLocks noChangeAspect="1" noChangeArrowheads="1"/>
          </p:cNvPicPr>
          <p:nvPr/>
        </p:nvPicPr>
        <p:blipFill>
          <a:blip r:embed="rId10" cstate="print"/>
          <a:srcRect t="13769"/>
          <a:stretch>
            <a:fillRect/>
          </a:stretch>
        </p:blipFill>
        <p:spPr bwMode="auto">
          <a:xfrm>
            <a:off x="3309963" y="2881755"/>
            <a:ext cx="2333607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Объект 2"/>
          <p:cNvSpPr txBox="1">
            <a:spLocks/>
          </p:cNvSpPr>
          <p:nvPr/>
        </p:nvSpPr>
        <p:spPr>
          <a:xfrm rot="2316186">
            <a:off x="4298561" y="4529631"/>
            <a:ext cx="1857602" cy="461051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400"/>
              </a:lnSpc>
              <a:buFont typeface="Arial" charset="0"/>
              <a:buNone/>
            </a:pPr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Выделение полезных фракций</a:t>
            </a:r>
            <a:endParaRPr lang="ru-RU" alt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30" name="Picture 6" descr="C:\Users\Мариша\Desktop\Организовать-раздельный-сбор-отходов-станет-проще.jpg"/>
          <p:cNvPicPr>
            <a:picLocks noChangeAspect="1" noChangeArrowheads="1"/>
          </p:cNvPicPr>
          <p:nvPr/>
        </p:nvPicPr>
        <p:blipFill>
          <a:blip r:embed="rId11" cstate="print"/>
          <a:srcRect l="8621" t="7759" r="5172"/>
          <a:stretch>
            <a:fillRect/>
          </a:stretch>
        </p:blipFill>
        <p:spPr bwMode="auto">
          <a:xfrm>
            <a:off x="6357950" y="2881755"/>
            <a:ext cx="2357454" cy="1357322"/>
          </a:xfrm>
          <a:prstGeom prst="ellipse">
            <a:avLst/>
          </a:prstGeom>
          <a:noFill/>
        </p:spPr>
      </p:pic>
      <p:cxnSp>
        <p:nvCxnSpPr>
          <p:cNvPr id="42" name="Прямая со стрелкой 41"/>
          <p:cNvCxnSpPr/>
          <p:nvPr/>
        </p:nvCxnSpPr>
        <p:spPr>
          <a:xfrm rot="5400000">
            <a:off x="3821901" y="4250537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785918" y="428625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572000" y="4214818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6893735" y="4393413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3" name="Объект 2"/>
          <p:cNvSpPr txBox="1">
            <a:spLocks/>
          </p:cNvSpPr>
          <p:nvPr/>
        </p:nvSpPr>
        <p:spPr>
          <a:xfrm>
            <a:off x="6084168" y="6237312"/>
            <a:ext cx="1428760" cy="35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Утилизация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4355976" y="-1723676"/>
            <a:ext cx="432048" cy="6768752"/>
          </a:xfrm>
          <a:prstGeom prst="leftBrace">
            <a:avLst>
              <a:gd name="adj1" fmla="val 18177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Shape 33"/>
          <p:cNvCxnSpPr>
            <a:stCxn id="27" idx="1"/>
          </p:cNvCxnSpPr>
          <p:nvPr/>
        </p:nvCxnSpPr>
        <p:spPr>
          <a:xfrm rot="5400000">
            <a:off x="3033634" y="711080"/>
            <a:ext cx="372722" cy="2704011"/>
          </a:xfrm>
          <a:prstGeom prst="bentConnector5">
            <a:avLst>
              <a:gd name="adj1" fmla="val 44217"/>
              <a:gd name="adj2" fmla="val 38143"/>
              <a:gd name="adj3" fmla="val 44372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27" idx="1"/>
          </p:cNvCxnSpPr>
          <p:nvPr/>
        </p:nvCxnSpPr>
        <p:spPr>
          <a:xfrm rot="16200000" flipH="1">
            <a:off x="5784004" y="664719"/>
            <a:ext cx="372722" cy="2796731"/>
          </a:xfrm>
          <a:prstGeom prst="bentConnector5">
            <a:avLst>
              <a:gd name="adj1" fmla="val 44217"/>
              <a:gd name="adj2" fmla="val 29596"/>
              <a:gd name="adj3" fmla="val 41517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4067944" y="1772816"/>
            <a:ext cx="5076056" cy="5085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899592" y="71414"/>
            <a:ext cx="7848872" cy="477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Регулирование обращения  отходов потребления</a:t>
            </a:r>
            <a:endParaRPr lang="ru-RU" alt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1010733" y="2249446"/>
            <a:ext cx="1714512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Складирование  в контейнер 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3725377" y="2249446"/>
            <a:ext cx="164307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Сортировка мусора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6011393" y="2249446"/>
            <a:ext cx="2714676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  <a:latin typeface="Verdana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 hangingPunct="1">
              <a:lnSpc>
                <a:spcPts val="1800"/>
              </a:lnSpc>
              <a:buFont typeface="Arial" charset="0"/>
              <a:buNone/>
            </a:pPr>
            <a:r>
              <a:rPr lang="ru-RU" altLang="ru-RU" sz="1800" dirty="0" smtClean="0">
                <a:latin typeface="Times New Roman" charset="0"/>
                <a:ea typeface="Times New Roman" charset="0"/>
                <a:cs typeface="Times New Roman" charset="0"/>
              </a:rPr>
              <a:t>Раздельное накопление использованных товаров</a:t>
            </a:r>
            <a:endParaRPr lang="ru-RU" altLang="ru-RU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17912</TotalTime>
  <Words>2165</Words>
  <Application>Microsoft Office PowerPoint</Application>
  <PresentationFormat>Экран (4:3)</PresentationFormat>
  <Paragraphs>601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Практические вопросы реализации новых механизмов регулирования обращения с отходами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Исходная редакция проекта акта</vt:lpstr>
      <vt:lpstr>Проектируемая редакция проекта акта</vt:lpstr>
      <vt:lpstr>Презентация PowerPoint</vt:lpstr>
      <vt:lpstr>Презентация PowerPoint</vt:lpstr>
      <vt:lpstr>Презентация PowerPoint</vt:lpstr>
      <vt:lpstr>Презентация PowerPoint</vt:lpstr>
      <vt:lpstr>Осуществление видов обращения с отходами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ИВЦ Минприроды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agorlenko</dc:creator>
  <cp:lastModifiedBy>ikuricin</cp:lastModifiedBy>
  <cp:revision>1801</cp:revision>
  <dcterms:created xsi:type="dcterms:W3CDTF">2017-03-01T07:23:32Z</dcterms:created>
  <dcterms:modified xsi:type="dcterms:W3CDTF">2017-03-29T06:09:32Z</dcterms:modified>
</cp:coreProperties>
</file>