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99" r:id="rId3"/>
    <p:sldId id="325" r:id="rId4"/>
    <p:sldId id="320" r:id="rId5"/>
    <p:sldId id="311" r:id="rId6"/>
    <p:sldId id="321" r:id="rId7"/>
    <p:sldId id="324" r:id="rId8"/>
  </p:sldIdLst>
  <p:sldSz cx="9144000" cy="6858000" type="screen4x3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B0D9"/>
    <a:srgbClr val="187CB1"/>
    <a:srgbClr val="005E92"/>
    <a:srgbClr val="D8D8D8"/>
    <a:srgbClr val="FF5E92"/>
    <a:srgbClr val="0066AF"/>
    <a:srgbClr val="4F81BD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12" autoAdjust="0"/>
    <p:restoredTop sz="84005" autoAdjust="0"/>
  </p:normalViewPr>
  <p:slideViewPr>
    <p:cSldViewPr>
      <p:cViewPr varScale="1">
        <p:scale>
          <a:sx n="49" d="100"/>
          <a:sy n="49" d="100"/>
        </p:scale>
        <p:origin x="1302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1"/>
            <a:ext cx="2946400" cy="494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defTabSz="912813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849688" y="1"/>
            <a:ext cx="2946400" cy="494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03E52BD-B424-4C3C-AB27-9E0EF524586A}" type="datetimeFigureOut">
              <a:rPr lang="ru-RU"/>
              <a:pPr>
                <a:defRPr/>
              </a:pPr>
              <a:t>21.03.2017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0937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79450" y="4715109"/>
            <a:ext cx="5438775" cy="4467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0" y="9431815"/>
            <a:ext cx="2946400" cy="494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defTabSz="912813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49688" y="9431815"/>
            <a:ext cx="2946400" cy="494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 smtClean="0"/>
            </a:lvl1pPr>
          </a:lstStyle>
          <a:p>
            <a:pPr>
              <a:defRPr/>
            </a:pPr>
            <a:fld id="{178DDD9F-D2E6-4661-A606-099BECF2CB7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204522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800215E-5823-459E-8641-007681A323EF}" type="slidenum">
              <a:rPr lang="ru-RU" altLang="ru-RU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0803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D8727F6-6D3A-45B5-B3D1-97C83906EFD1}" type="slidenum">
              <a:rPr lang="ru-RU" altLang="ru-RU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1093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D8727F6-6D3A-45B5-B3D1-97C83906EFD1}" type="slidenum">
              <a:rPr lang="ru-RU" altLang="ru-RU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7829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8DDD9F-D2E6-4661-A606-099BECF2CB74}" type="slidenum">
              <a:rPr lang="ru-RU" altLang="ru-RU" smtClean="0"/>
              <a:pPr>
                <a:defRPr/>
              </a:pPr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92078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39081-9CBD-41BC-8743-2A326CC369CB}" type="datetimeFigureOut">
              <a:rPr lang="ru-RU"/>
              <a:pPr>
                <a:defRPr/>
              </a:pPr>
              <a:t>21.03.2017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7C089-B9FF-418A-8E58-75088E257A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34925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F3FE2-D78E-4B62-8106-B2FB416E074A}" type="datetimeFigureOut">
              <a:rPr lang="ru-RU"/>
              <a:pPr>
                <a:defRPr/>
              </a:pPr>
              <a:t>21.03.2017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A5405-A73F-429C-A4A5-147627D01DD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34731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F57E5-7A2D-4671-8371-2ABD4C0088A8}" type="datetimeFigureOut">
              <a:rPr lang="ru-RU"/>
              <a:pPr>
                <a:defRPr/>
              </a:pPr>
              <a:t>21.03.2017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54F75-665F-4C43-BF48-AA33FCD456E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20416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47F94-B2FA-4146-A550-72332179C939}" type="datetimeFigureOut">
              <a:rPr lang="ru-RU"/>
              <a:pPr>
                <a:defRPr/>
              </a:pPr>
              <a:t>21.03.2017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90239-8E5D-4345-AC25-B993F8A4E15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7479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9D023-4563-4EFD-B7B3-330073D7F687}" type="datetimeFigureOut">
              <a:rPr lang="ru-RU"/>
              <a:pPr>
                <a:defRPr/>
              </a:pPr>
              <a:t>21.03.2017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A846A-8D23-4917-999C-AD79F7A6A68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30323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B6270-EC1E-4378-AFC2-EF0E83300D3A}" type="datetimeFigureOut">
              <a:rPr lang="ru-RU"/>
              <a:pPr>
                <a:defRPr/>
              </a:pPr>
              <a:t>21.03.2017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2945D-0020-4B52-96C7-712841BA01E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65750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56CAE-7134-466A-A123-E6F07E628420}" type="datetimeFigureOut">
              <a:rPr lang="ru-RU"/>
              <a:pPr>
                <a:defRPr/>
              </a:pPr>
              <a:t>21.03.2017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A3A40-A8DB-43BD-B8A6-FD729C24F7B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32452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A0DB1-421F-43F5-90BE-2E43F6EB7700}" type="datetimeFigureOut">
              <a:rPr lang="ru-RU"/>
              <a:pPr>
                <a:defRPr/>
              </a:pPr>
              <a:t>21.03.2017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6407B-2DE1-4C68-AA82-F22C86119B9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09744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44"/>
          <p:cNvGrpSpPr>
            <a:grpSpLocks/>
          </p:cNvGrpSpPr>
          <p:nvPr userDrawn="1"/>
        </p:nvGrpSpPr>
        <p:grpSpPr bwMode="auto">
          <a:xfrm>
            <a:off x="6264275" y="6497638"/>
            <a:ext cx="2879725" cy="360362"/>
            <a:chOff x="6264032" y="6498023"/>
            <a:chExt cx="2880000" cy="360000"/>
          </a:xfrm>
        </p:grpSpPr>
        <p:sp>
          <p:nvSpPr>
            <p:cNvPr id="3" name="Text Box 27"/>
            <p:cNvSpPr txBox="1">
              <a:spLocks noChangeArrowheads="1"/>
            </p:cNvSpPr>
            <p:nvPr/>
          </p:nvSpPr>
          <p:spPr bwMode="auto">
            <a:xfrm>
              <a:off x="6264032" y="6498023"/>
              <a:ext cx="2880000" cy="360000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marL="2667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ru-RU" sz="1000" smtClean="0">
                  <a:solidFill>
                    <a:srgbClr val="FFFFFF"/>
                  </a:solidFill>
                  <a:latin typeface="Calibri" panose="020F0502020204030204" pitchFamily="34" charset="0"/>
                </a:rPr>
                <a:t>Министерство регионального развития</a:t>
              </a:r>
              <a:br>
                <a:rPr lang="ru-RU" sz="1000" smtClean="0">
                  <a:solidFill>
                    <a:srgbClr val="FFFFFF"/>
                  </a:solidFill>
                  <a:latin typeface="Calibri" panose="020F0502020204030204" pitchFamily="34" charset="0"/>
                </a:rPr>
              </a:br>
              <a:r>
                <a:rPr lang="ru-RU" sz="1000" smtClean="0">
                  <a:solidFill>
                    <a:srgbClr val="FFFFFF"/>
                  </a:solidFill>
                  <a:latin typeface="Calibri" panose="020F0502020204030204" pitchFamily="34" charset="0"/>
                </a:rPr>
                <a:t>Российской Федерации</a:t>
              </a:r>
            </a:p>
          </p:txBody>
        </p:sp>
        <p:pic>
          <p:nvPicPr>
            <p:cNvPr id="4" name="Рисунок 9" descr="russia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90019" y="6534173"/>
              <a:ext cx="267944" cy="2857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Номер слайда 21"/>
          <p:cNvSpPr txBox="1">
            <a:spLocks/>
          </p:cNvSpPr>
          <p:nvPr userDrawn="1"/>
        </p:nvSpPr>
        <p:spPr>
          <a:xfrm>
            <a:off x="8858250" y="6497638"/>
            <a:ext cx="285750" cy="36036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fld id="{03633482-7A45-4916-BD58-21B97B88C4AF}" type="slidenum">
              <a:rPr lang="ru-RU" altLang="ru-RU" sz="12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pPr algn="ctr" eaLnBrk="1" hangingPunct="1">
                <a:defRPr/>
              </a:pPr>
              <a:t>‹#›</a:t>
            </a:fld>
            <a:endParaRPr lang="ru-RU" altLang="ru-RU" sz="120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Text Box 27"/>
          <p:cNvSpPr txBox="1">
            <a:spLocks noChangeArrowheads="1"/>
          </p:cNvSpPr>
          <p:nvPr userDrawn="1"/>
        </p:nvSpPr>
        <p:spPr bwMode="auto">
          <a:xfrm>
            <a:off x="0" y="0"/>
            <a:ext cx="914400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sz="1400" b="1" smtClean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grpSp>
        <p:nvGrpSpPr>
          <p:cNvPr id="7" name="Группа 10"/>
          <p:cNvGrpSpPr>
            <a:grpSpLocks/>
          </p:cNvGrpSpPr>
          <p:nvPr userDrawn="1"/>
        </p:nvGrpSpPr>
        <p:grpSpPr bwMode="auto">
          <a:xfrm>
            <a:off x="-25400" y="1214438"/>
            <a:ext cx="9178925" cy="33337"/>
            <a:chOff x="-25702" y="571480"/>
            <a:chExt cx="9180000" cy="33612"/>
          </a:xfrm>
        </p:grpSpPr>
        <p:cxnSp>
          <p:nvCxnSpPr>
            <p:cNvPr id="8" name="Прямая соединительная линия 7"/>
            <p:cNvCxnSpPr/>
            <p:nvPr userDrawn="1"/>
          </p:nvCxnSpPr>
          <p:spPr>
            <a:xfrm>
              <a:off x="-299" y="571480"/>
              <a:ext cx="9145071" cy="1600"/>
            </a:xfrm>
            <a:prstGeom prst="line">
              <a:avLst/>
            </a:prstGeom>
            <a:ln w="38100">
              <a:solidFill>
                <a:srgbClr val="1F497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 userDrawn="1"/>
          </p:nvCxnSpPr>
          <p:spPr>
            <a:xfrm>
              <a:off x="-25702" y="603492"/>
              <a:ext cx="9180000" cy="1600"/>
            </a:xfrm>
            <a:prstGeom prst="line">
              <a:avLst/>
            </a:prstGeom>
            <a:ln w="38100">
              <a:solidFill>
                <a:srgbClr val="8EB4E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91327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E5036-6239-4DD1-82A6-66FFE161BB05}" type="datetimeFigureOut">
              <a:rPr lang="ru-RU"/>
              <a:pPr>
                <a:defRPr/>
              </a:pPr>
              <a:t>21.03.2017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79383-6FF1-4FC5-87BE-16DDAEFBAFD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49456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89F95-322A-4104-B898-FA6BB7FB9D37}" type="datetimeFigureOut">
              <a:rPr lang="ru-RU"/>
              <a:pPr>
                <a:defRPr/>
              </a:pPr>
              <a:t>21.03.2017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47D27-BE1D-42F9-A73A-8C53F83F93F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66521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A50323C-550B-4718-87B8-D86E386E4EBC}" type="datetimeFigureOut">
              <a:rPr lang="ru-RU"/>
              <a:pPr>
                <a:defRPr/>
              </a:pPr>
              <a:t>21.03.2017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8793E7A-65FC-4219-B829-85F7C189678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4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em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3"/>
          <p:cNvSpPr txBox="1">
            <a:spLocks noChangeArrowheads="1"/>
          </p:cNvSpPr>
          <p:nvPr/>
        </p:nvSpPr>
        <p:spPr bwMode="auto">
          <a:xfrm>
            <a:off x="3227388" y="158750"/>
            <a:ext cx="58785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600" b="1"/>
              <a:t>	</a:t>
            </a: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408493" y="1389054"/>
            <a:ext cx="8339971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5"/>
          <p:cNvSpPr>
            <a:spLocks noChangeArrowheads="1"/>
          </p:cNvSpPr>
          <p:nvPr/>
        </p:nvSpPr>
        <p:spPr bwMode="auto">
          <a:xfrm>
            <a:off x="1015302" y="208801"/>
            <a:ext cx="3672408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1200" b="1" dirty="0">
                <a:solidFill>
                  <a:srgbClr val="002060"/>
                </a:solidFill>
                <a:latin typeface="+mj-lt"/>
              </a:rPr>
              <a:t>АССОЦИАЦИЯ </a:t>
            </a:r>
            <a:r>
              <a:rPr lang="ru-RU" sz="1200" b="1" dirty="0" smtClean="0">
                <a:solidFill>
                  <a:srgbClr val="002060"/>
                </a:solidFill>
                <a:latin typeface="+mj-lt"/>
              </a:rPr>
              <a:t>МЕЖРЕГИОНАЛЬНОГО</a:t>
            </a:r>
          </a:p>
          <a:p>
            <a:pPr algn="ctr" eaLnBrk="1" hangingPunct="1">
              <a:defRPr/>
            </a:pPr>
            <a:r>
              <a:rPr lang="ru-RU" sz="1200" b="1" dirty="0" smtClean="0">
                <a:solidFill>
                  <a:srgbClr val="002060"/>
                </a:solidFill>
                <a:latin typeface="+mj-lt"/>
              </a:rPr>
              <a:t> СОЦИАЛЬНО-ЭКОНОМИЧЕСКОГО</a:t>
            </a:r>
          </a:p>
          <a:p>
            <a:pPr algn="ctr" eaLnBrk="1" hangingPunct="1">
              <a:defRPr/>
            </a:pPr>
            <a:r>
              <a:rPr lang="ru-RU" sz="1200" b="1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ru-RU" sz="1200" b="1" dirty="0">
                <a:solidFill>
                  <a:srgbClr val="002060"/>
                </a:solidFill>
                <a:latin typeface="+mj-lt"/>
              </a:rPr>
              <a:t>ВЗАИМОДЕЙСТВИЯ</a:t>
            </a:r>
          </a:p>
          <a:p>
            <a:pPr algn="ctr" eaLnBrk="1" hangingPunct="1">
              <a:defRPr/>
            </a:pPr>
            <a:r>
              <a:rPr lang="ru-RU" sz="1200" b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1200" b="1" dirty="0">
                <a:solidFill>
                  <a:srgbClr val="002060"/>
                </a:solidFill>
                <a:latin typeface="+mj-lt"/>
              </a:rPr>
              <a:t>“</a:t>
            </a:r>
            <a:r>
              <a:rPr lang="ru-RU" sz="1200" b="1" dirty="0">
                <a:solidFill>
                  <a:srgbClr val="002060"/>
                </a:solidFill>
                <a:latin typeface="+mj-lt"/>
              </a:rPr>
              <a:t>ЦЕНТРАЛЬНЫЙ ФЕДЕРАЛЬНЫЙ ОКРУГ</a:t>
            </a:r>
            <a:r>
              <a:rPr lang="en-US" sz="1200" b="1" dirty="0">
                <a:solidFill>
                  <a:srgbClr val="002060"/>
                </a:solidFill>
                <a:latin typeface="+mj-lt"/>
              </a:rPr>
              <a:t>”</a:t>
            </a:r>
            <a:endParaRPr lang="ru-RU" sz="1200" b="1" dirty="0">
              <a:solidFill>
                <a:srgbClr val="002060"/>
              </a:solidFill>
              <a:latin typeface="+mj-lt"/>
            </a:endParaRPr>
          </a:p>
        </p:txBody>
      </p:sp>
      <p:grpSp>
        <p:nvGrpSpPr>
          <p:cNvPr id="4101" name="Group 14"/>
          <p:cNvGrpSpPr>
            <a:grpSpLocks/>
          </p:cNvGrpSpPr>
          <p:nvPr/>
        </p:nvGrpSpPr>
        <p:grpSpPr bwMode="auto">
          <a:xfrm>
            <a:off x="395536" y="1988840"/>
            <a:ext cx="8424936" cy="4320480"/>
            <a:chOff x="1020" y="1298"/>
            <a:chExt cx="4265" cy="1133"/>
          </a:xfrm>
        </p:grpSpPr>
        <p:sp>
          <p:nvSpPr>
            <p:cNvPr id="4105" name="Text Box 10"/>
            <p:cNvSpPr txBox="1">
              <a:spLocks noChangeArrowheads="1"/>
            </p:cNvSpPr>
            <p:nvPr/>
          </p:nvSpPr>
          <p:spPr bwMode="auto">
            <a:xfrm>
              <a:off x="1020" y="1298"/>
              <a:ext cx="4264" cy="278"/>
            </a:xfrm>
            <a:prstGeom prst="rect">
              <a:avLst/>
            </a:prstGeom>
            <a:solidFill>
              <a:srgbClr val="5BB0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ru-RU" altLang="ru-RU" sz="1800" dirty="0"/>
            </a:p>
          </p:txBody>
        </p:sp>
        <p:sp>
          <p:nvSpPr>
            <p:cNvPr id="4" name="Text Box 13"/>
            <p:cNvSpPr txBox="1">
              <a:spLocks noChangeArrowheads="1"/>
            </p:cNvSpPr>
            <p:nvPr/>
          </p:nvSpPr>
          <p:spPr bwMode="auto">
            <a:xfrm>
              <a:off x="1020" y="1576"/>
              <a:ext cx="4265" cy="855"/>
            </a:xfrm>
            <a:prstGeom prst="rect">
              <a:avLst/>
            </a:prstGeom>
            <a:solidFill>
              <a:srgbClr val="005E92"/>
            </a:solidFill>
            <a:ln w="25400" algn="ctr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>
                <a:defRPr/>
              </a:pPr>
              <a:endParaRPr lang="ru-RU" sz="4000" dirty="0">
                <a:solidFill>
                  <a:srgbClr val="FFFFFF"/>
                </a:solidFill>
                <a:latin typeface="+mj-lt"/>
                <a:cs typeface="Arial" charset="0"/>
              </a:endParaRPr>
            </a:p>
          </p:txBody>
        </p:sp>
      </p:grpSp>
      <p:graphicFrame>
        <p:nvGraphicFramePr>
          <p:cNvPr id="410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803512"/>
              </p:ext>
            </p:extLst>
          </p:nvPr>
        </p:nvGraphicFramePr>
        <p:xfrm>
          <a:off x="275779" y="134341"/>
          <a:ext cx="1235075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5" name="Image" r:id="rId4" imgW="1234442" imgH="1143002" progId="Photoshop.Image.15">
                  <p:embed/>
                </p:oleObj>
              </mc:Choice>
              <mc:Fallback>
                <p:oleObj name="Image" r:id="rId4" imgW="1234442" imgH="1143002" progId="Photoshop.Image.15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779" y="134341"/>
                        <a:ext cx="1235075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08493" y="1924059"/>
            <a:ext cx="84100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 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57922" y="4992470"/>
            <a:ext cx="5212532" cy="131685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286000" y="3105835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ru-RU" sz="2400" b="1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Стратегические </a:t>
            </a:r>
            <a:r>
              <a:rPr lang="ru-RU" sz="24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документы развития </a:t>
            </a:r>
            <a:r>
              <a:rPr lang="ru-RU" sz="24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отрасли обращения </a:t>
            </a:r>
            <a:r>
              <a:rPr lang="ru-RU" sz="24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с  отходами</a:t>
            </a:r>
            <a:endParaRPr lang="ru-RU" sz="2400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endParaRPr lang="ru-RU" sz="2400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6462713"/>
            <a:ext cx="2916237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612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75656" y="226701"/>
            <a:ext cx="74168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Координационный совет по </a:t>
            </a:r>
            <a:r>
              <a:rPr lang="ru-RU" sz="20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развитию отрасли обращения </a:t>
            </a:r>
            <a:r>
              <a:rPr lang="en-US" sz="20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с </a:t>
            </a:r>
            <a:r>
              <a:rPr lang="ru-RU" sz="20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отходами</a:t>
            </a:r>
            <a:endParaRPr lang="ru-RU" sz="2000" b="1" dirty="0">
              <a:solidFill>
                <a:schemeClr val="accent5">
                  <a:lumMod val="40000"/>
                  <a:lumOff val="60000"/>
                </a:schemeClr>
              </a:solidFill>
              <a:latin typeface="Arial" charset="0"/>
              <a:cs typeface="Arial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810" y="6457950"/>
            <a:ext cx="2914650" cy="4000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860768" y="6493459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+mj-lt"/>
              </a:rPr>
              <a:t>2</a:t>
            </a:r>
            <a:endParaRPr lang="ru-RU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2636912"/>
            <a:ext cx="7416824" cy="392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endParaRPr lang="ru-RU" dirty="0">
              <a:solidFill>
                <a:schemeClr val="tx2">
                  <a:lumMod val="50000"/>
                </a:schemeClr>
              </a:solidFill>
              <a:latin typeface="Calibri"/>
              <a:ea typeface="Times New Roman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1844824"/>
            <a:ext cx="839322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500" dirty="0"/>
              <a:t>Ассоциация межрегионального социально-экономического взаимодействия «Центральный Федеральный Округ» </a:t>
            </a:r>
            <a:r>
              <a:rPr lang="ru-RU" sz="1500" b="1" dirty="0"/>
              <a:t>создана 18 января 2013 года </a:t>
            </a:r>
            <a:r>
              <a:rPr lang="ru-RU" sz="1500" dirty="0"/>
              <a:t>на основании решения общего собрания учредителей – высших исполнительных органов государственной власти субъектов Российской Федерации, находящихся в пределах Центрального федерального округа.</a:t>
            </a:r>
            <a:endParaRPr lang="ru-RU" sz="1500" dirty="0" smtClean="0"/>
          </a:p>
          <a:p>
            <a:pPr algn="just"/>
            <a:endParaRPr lang="ru-RU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500" dirty="0" smtClean="0"/>
              <a:t>В рамках деятельности Ассоциации </a:t>
            </a:r>
            <a:r>
              <a:rPr lang="ru-RU" sz="1500" b="1" dirty="0" smtClean="0"/>
              <a:t>01 августа 2013 года создан Координационный совет по развитию отрасли обращения с отходами в </a:t>
            </a:r>
            <a:r>
              <a:rPr lang="ru-RU" sz="1500" b="1" dirty="0"/>
              <a:t>целях </a:t>
            </a:r>
            <a:r>
              <a:rPr lang="ru-RU" sz="1500" dirty="0"/>
              <a:t>обеспечения координации деятельности и реализации государственной политики в области обращения с отходами производства и потребления: органов государственной власти субъектов Российской Федерации, органов местного самоуправления, коммерческих и некоммерческих предприятий,     данной отрасли, находящихся в пределах Центрального федерального округа Российской </a:t>
            </a:r>
            <a:r>
              <a:rPr lang="ru-RU" sz="1500" dirty="0" smtClean="0"/>
              <a:t>Федерации,   </a:t>
            </a:r>
            <a:r>
              <a:rPr lang="ru-RU" sz="1500" dirty="0"/>
              <a:t>для решения наиболее острых проблем отрасли и для повышения качества услуг, представляемых в области обращения с отходами  населению Центрального федерального округа</a:t>
            </a:r>
            <a:r>
              <a:rPr lang="ru-RU" sz="1500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5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500" b="1" dirty="0" smtClean="0"/>
              <a:t>Приоритетной </a:t>
            </a:r>
            <a:r>
              <a:rPr lang="ru-RU" sz="1500" b="1" dirty="0"/>
              <a:t>задачей </a:t>
            </a:r>
            <a:r>
              <a:rPr lang="ru-RU" sz="1500" b="1" dirty="0" smtClean="0"/>
              <a:t>Совета  </a:t>
            </a:r>
            <a:r>
              <a:rPr lang="ru-RU" sz="1500" dirty="0"/>
              <a:t>является создание такого механизма взаимодействия всех органов власти (как на федеральном уровне, так и на местах) с бизнес-сообществом, который бы позволил сформировать в регионах Центрального федерального округа инвестиционно-привлекательную среду. </a:t>
            </a:r>
          </a:p>
          <a:p>
            <a:pPr algn="just"/>
            <a:r>
              <a:rPr lang="ru-RU" sz="1600" dirty="0" smtClean="0"/>
              <a:t>  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/>
              <a:t> </a:t>
            </a:r>
            <a:r>
              <a:rPr lang="ru-RU" dirty="0" smtClean="0"/>
              <a:t>  </a:t>
            </a:r>
          </a:p>
          <a:p>
            <a:pPr algn="just"/>
            <a:endParaRPr lang="ru-RU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6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11560" y="1252448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Цели создания Координационного совета по развитию отрасли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обращения с отходами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6462713"/>
            <a:ext cx="2916237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43608" y="1388035"/>
            <a:ext cx="6913562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Стратегические документы развития отрасли обращения с отходами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612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75656" y="226701"/>
            <a:ext cx="74168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Координационный совет по </a:t>
            </a:r>
            <a:r>
              <a:rPr lang="ru-RU" sz="20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развитию отрасли обращения </a:t>
            </a:r>
            <a:r>
              <a:rPr lang="en-US" sz="20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с </a:t>
            </a:r>
            <a:r>
              <a:rPr lang="ru-RU" sz="20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отходами</a:t>
            </a:r>
            <a:endParaRPr lang="ru-RU" sz="2000" b="1" dirty="0">
              <a:solidFill>
                <a:schemeClr val="accent5">
                  <a:lumMod val="40000"/>
                  <a:lumOff val="60000"/>
                </a:schemeClr>
              </a:solidFill>
              <a:latin typeface="Arial" charset="0"/>
              <a:cs typeface="Arial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810" y="6457950"/>
            <a:ext cx="2914650" cy="4000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860768" y="6493459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+mj-lt"/>
              </a:rPr>
              <a:t>3</a:t>
            </a:r>
            <a:endParaRPr lang="ru-RU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2636912"/>
            <a:ext cx="7416824" cy="392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endParaRPr lang="ru-RU" dirty="0">
              <a:solidFill>
                <a:schemeClr val="tx2">
                  <a:lumMod val="50000"/>
                </a:schemeClr>
              </a:solidFill>
              <a:latin typeface="Calibri"/>
              <a:ea typeface="Times New Roman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5388" y="2445779"/>
            <a:ext cx="8393224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/>
              <a:t>К</a:t>
            </a:r>
            <a:r>
              <a:rPr lang="ru-RU" b="1" dirty="0" smtClean="0"/>
              <a:t>омплексная стратегия </a:t>
            </a:r>
            <a:r>
              <a:rPr lang="ru-RU" b="1" dirty="0"/>
              <a:t>обращения с твердыми коммунальными </a:t>
            </a:r>
            <a:r>
              <a:rPr lang="ru-RU" b="1" dirty="0" smtClean="0"/>
              <a:t>отходами </a:t>
            </a:r>
            <a:r>
              <a:rPr lang="ru-RU" b="1" dirty="0"/>
              <a:t>в Российской </a:t>
            </a:r>
            <a:r>
              <a:rPr lang="ru-RU" b="1" dirty="0" smtClean="0"/>
              <a:t>Федерации </a:t>
            </a:r>
          </a:p>
          <a:p>
            <a:pPr algn="just"/>
            <a:r>
              <a:rPr lang="ru-RU" dirty="0" smtClean="0"/>
              <a:t>    (</a:t>
            </a:r>
            <a:r>
              <a:rPr lang="ru-RU" dirty="0"/>
              <a:t>утверждена </a:t>
            </a:r>
            <a:r>
              <a:rPr lang="ru-RU" dirty="0" smtClean="0"/>
              <a:t>Приказом </a:t>
            </a:r>
            <a:r>
              <a:rPr lang="ru-RU" dirty="0"/>
              <a:t>Минприроды России от 14 </a:t>
            </a:r>
            <a:r>
              <a:rPr lang="ru-RU" dirty="0" smtClean="0"/>
              <a:t>августа 2013 г. № 298)</a:t>
            </a:r>
          </a:p>
          <a:p>
            <a:pPr algn="just"/>
            <a:endParaRPr lang="ru-RU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 smtClean="0"/>
              <a:t>Проект Стратегии </a:t>
            </a:r>
            <a:r>
              <a:rPr lang="ru-RU" b="1" dirty="0"/>
              <a:t>развития </a:t>
            </a:r>
            <a:r>
              <a:rPr lang="ru-RU" b="1" dirty="0" smtClean="0"/>
              <a:t>отрасли переработки </a:t>
            </a:r>
            <a:r>
              <a:rPr lang="ru-RU" b="1" dirty="0"/>
              <a:t>отходов промышленности и комплекса ЖКХ </a:t>
            </a:r>
            <a:endParaRPr lang="ru-RU" b="1" dirty="0" smtClean="0"/>
          </a:p>
          <a:p>
            <a:pPr algn="just"/>
            <a:r>
              <a:rPr lang="ru-RU" dirty="0" smtClean="0"/>
              <a:t>     разработан , но не утвержден на уровне Правительства РФ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      22 </a:t>
            </a:r>
            <a:r>
              <a:rPr lang="ru-RU" dirty="0"/>
              <a:t>сентября 2016 года </a:t>
            </a:r>
            <a:r>
              <a:rPr lang="ru-RU" dirty="0" err="1" smtClean="0"/>
              <a:t>Минпромторгу</a:t>
            </a:r>
            <a:r>
              <a:rPr lang="ru-RU" dirty="0" smtClean="0"/>
              <a:t> России </a:t>
            </a:r>
            <a:r>
              <a:rPr lang="ru-RU" dirty="0"/>
              <a:t>дано поручение </a:t>
            </a:r>
            <a:endParaRPr lang="ru-RU" dirty="0" smtClean="0"/>
          </a:p>
          <a:p>
            <a:pPr algn="just"/>
            <a:r>
              <a:rPr lang="ru-RU" dirty="0" smtClean="0"/>
              <a:t>      Правительством </a:t>
            </a:r>
            <a:r>
              <a:rPr lang="ru-RU" dirty="0"/>
              <a:t>РФ обеспечить разработку </a:t>
            </a:r>
            <a:endParaRPr lang="ru-RU" dirty="0" smtClean="0"/>
          </a:p>
          <a:p>
            <a:pPr algn="just"/>
            <a:r>
              <a:rPr lang="ru-RU" b="1" dirty="0" smtClean="0"/>
              <a:t>      Стратегии </a:t>
            </a:r>
            <a:r>
              <a:rPr lang="ru-RU" b="1" dirty="0"/>
              <a:t>развития промышленности по обработке утилизации и </a:t>
            </a:r>
            <a:r>
              <a:rPr lang="ru-RU" b="1" dirty="0" smtClean="0"/>
              <a:t>          </a:t>
            </a:r>
          </a:p>
          <a:p>
            <a:pPr algn="just"/>
            <a:r>
              <a:rPr lang="ru-RU" b="1" dirty="0"/>
              <a:t> </a:t>
            </a:r>
            <a:r>
              <a:rPr lang="ru-RU" b="1" dirty="0" smtClean="0"/>
              <a:t>     обезвреживания </a:t>
            </a:r>
            <a:r>
              <a:rPr lang="ru-RU" b="1" dirty="0"/>
              <a:t>отходов производства и потребления на период </a:t>
            </a:r>
            <a:r>
              <a:rPr lang="ru-RU" b="1" dirty="0" smtClean="0"/>
              <a:t>  </a:t>
            </a:r>
          </a:p>
          <a:p>
            <a:pPr algn="just"/>
            <a:r>
              <a:rPr lang="ru-RU" b="1" dirty="0"/>
              <a:t> </a:t>
            </a:r>
            <a:r>
              <a:rPr lang="ru-RU" b="1" dirty="0" smtClean="0"/>
              <a:t>     до </a:t>
            </a:r>
            <a:r>
              <a:rPr lang="ru-RU" b="1" dirty="0"/>
              <a:t>2030 года </a:t>
            </a:r>
            <a:endParaRPr lang="ru-RU" b="1" dirty="0" smtClean="0"/>
          </a:p>
          <a:p>
            <a:pPr algn="just"/>
            <a:r>
              <a:rPr lang="ru-RU" dirty="0"/>
              <a:t> </a:t>
            </a:r>
            <a:r>
              <a:rPr lang="ru-RU" dirty="0" smtClean="0"/>
              <a:t>     Срок </a:t>
            </a:r>
            <a:r>
              <a:rPr lang="ru-RU" dirty="0"/>
              <a:t>2 квартал 2017 года. </a:t>
            </a:r>
            <a:endParaRPr lang="ru-RU" dirty="0" smtClean="0"/>
          </a:p>
          <a:p>
            <a:pPr algn="just"/>
            <a:r>
              <a:rPr lang="ru-RU" dirty="0"/>
              <a:t> </a:t>
            </a:r>
            <a:r>
              <a:rPr lang="ru-RU" dirty="0" smtClean="0"/>
              <a:t> 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/>
              <a:t> </a:t>
            </a:r>
            <a:r>
              <a:rPr lang="ru-RU" dirty="0" smtClean="0"/>
              <a:t>  </a:t>
            </a:r>
          </a:p>
          <a:p>
            <a:pPr algn="just"/>
            <a:endParaRPr lang="ru-RU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6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48642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288" y="6508750"/>
            <a:ext cx="29146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6128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75656" y="226701"/>
            <a:ext cx="74168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Комитет по взаимодействию с общественными организациями в </a:t>
            </a:r>
          </a:p>
          <a:p>
            <a:pPr algn="ctr"/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области обращения с отходами, </a:t>
            </a:r>
            <a:r>
              <a:rPr lang="ru-RU" sz="2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природоохраны</a:t>
            </a: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и экологии </a:t>
            </a:r>
            <a:endParaRPr lang="ru-RU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7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6453188"/>
            <a:ext cx="2916237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810" y="6457950"/>
            <a:ext cx="2914650" cy="4000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860768" y="6493459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+mj-lt"/>
              </a:rPr>
              <a:t>4</a:t>
            </a:r>
            <a:endParaRPr lang="ru-RU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96" y="-4791"/>
            <a:ext cx="9144000" cy="116128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473760" y="221910"/>
            <a:ext cx="74168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Координационный совет по </a:t>
            </a:r>
            <a:r>
              <a:rPr lang="ru-RU" sz="20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развитию отрасли обращения </a:t>
            </a:r>
            <a:r>
              <a:rPr lang="ru-RU" sz="20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с </a:t>
            </a:r>
            <a:r>
              <a:rPr lang="ru-RU" sz="20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отходами</a:t>
            </a:r>
            <a:endParaRPr lang="ru-RU" sz="2000" b="1" dirty="0">
              <a:solidFill>
                <a:schemeClr val="accent5">
                  <a:lumMod val="40000"/>
                  <a:lumOff val="6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95536" y="1444736"/>
            <a:ext cx="82089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>
                <a:solidFill>
                  <a:schemeClr val="accent1">
                    <a:lumMod val="75000"/>
                  </a:schemeClr>
                </a:solidFill>
              </a:rPr>
              <a:t>Финансовые возможности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39229" y="2420888"/>
            <a:ext cx="7848872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prstClr val="black"/>
                </a:solidFill>
              </a:rPr>
              <a:t>Субсидирование в рамках Федерального закона от 24 июня 1998 г. № 89-ФЗ «Об отходах производства и потребления» </a:t>
            </a:r>
            <a:r>
              <a:rPr lang="ru-RU" sz="1600" b="1" dirty="0" smtClean="0">
                <a:solidFill>
                  <a:prstClr val="black"/>
                </a:solidFill>
              </a:rPr>
              <a:t> </a:t>
            </a:r>
            <a:endParaRPr lang="ru-RU" sz="1600" b="1" dirty="0">
              <a:solidFill>
                <a:prstClr val="black"/>
              </a:solidFill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ru-RU" sz="1600" b="1" dirty="0" smtClean="0">
              <a:solidFill>
                <a:prstClr val="black"/>
              </a:solidFill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ru-RU" sz="1600" b="1" dirty="0">
              <a:solidFill>
                <a:prstClr val="black"/>
              </a:solidFill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prstClr val="black"/>
                </a:solidFill>
              </a:rPr>
              <a:t>Государственная </a:t>
            </a:r>
            <a:r>
              <a:rPr lang="ru-RU" sz="1600" b="1" dirty="0">
                <a:solidFill>
                  <a:prstClr val="black"/>
                </a:solidFill>
              </a:rPr>
              <a:t>программа </a:t>
            </a:r>
            <a:r>
              <a:rPr lang="ru-RU" sz="1600" b="1" dirty="0" smtClean="0">
                <a:solidFill>
                  <a:prstClr val="black"/>
                </a:solidFill>
              </a:rPr>
              <a:t>Российской Федерации </a:t>
            </a:r>
            <a:r>
              <a:rPr lang="ru-RU" sz="1600" b="1" dirty="0">
                <a:solidFill>
                  <a:prstClr val="black"/>
                </a:solidFill>
              </a:rPr>
              <a:t>«Охрана окружающей среды» на 2012 - 2020 годы </a:t>
            </a:r>
            <a:r>
              <a:rPr lang="ru-RU" sz="1600" dirty="0">
                <a:solidFill>
                  <a:prstClr val="black"/>
                </a:solidFill>
              </a:rPr>
              <a:t>(с изм., утв. Постановлением Правительства РФ от 13 августа 2016 г. № 790</a:t>
            </a:r>
            <a:r>
              <a:rPr lang="ru-RU" sz="1600" dirty="0" smtClean="0">
                <a:solidFill>
                  <a:prstClr val="black"/>
                </a:solidFill>
              </a:rPr>
              <a:t>)</a:t>
            </a:r>
          </a:p>
          <a:p>
            <a:pPr lvl="0" algn="just"/>
            <a:endParaRPr lang="ru-RU" sz="1600" dirty="0">
              <a:solidFill>
                <a:prstClr val="black"/>
              </a:solidFill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prstClr val="black"/>
                </a:solidFill>
              </a:rPr>
              <a:t>Государственная программа Российской Федерации «Развитие </a:t>
            </a:r>
            <a:r>
              <a:rPr lang="ru-RU" sz="1600" b="1" dirty="0">
                <a:solidFill>
                  <a:prstClr val="black"/>
                </a:solidFill>
              </a:rPr>
              <a:t>промышленности и повышение ее конкурентоспособности</a:t>
            </a:r>
            <a:r>
              <a:rPr lang="ru-RU" sz="1600" b="1" dirty="0" smtClean="0">
                <a:solidFill>
                  <a:prstClr val="black"/>
                </a:solidFill>
              </a:rPr>
              <a:t>» </a:t>
            </a:r>
            <a:r>
              <a:rPr lang="ru-RU" sz="1600" dirty="0" smtClean="0">
                <a:solidFill>
                  <a:prstClr val="black"/>
                </a:solidFill>
              </a:rPr>
              <a:t>(утвержденная Постановлением </a:t>
            </a:r>
            <a:r>
              <a:rPr lang="ru-RU" sz="1600" dirty="0">
                <a:solidFill>
                  <a:prstClr val="black"/>
                </a:solidFill>
              </a:rPr>
              <a:t>Правительства Российской Федерации от </a:t>
            </a:r>
            <a:r>
              <a:rPr lang="ru-RU" sz="1600" dirty="0" smtClean="0">
                <a:solidFill>
                  <a:prstClr val="black"/>
                </a:solidFill>
              </a:rPr>
              <a:t>15 апреля 2014 г. </a:t>
            </a:r>
            <a:r>
              <a:rPr lang="ru-RU" sz="1600" dirty="0">
                <a:solidFill>
                  <a:prstClr val="black"/>
                </a:solidFill>
              </a:rPr>
              <a:t>№ </a:t>
            </a:r>
            <a:r>
              <a:rPr lang="ru-RU" sz="1600" dirty="0" smtClean="0">
                <a:solidFill>
                  <a:prstClr val="black"/>
                </a:solidFill>
              </a:rPr>
              <a:t>328)</a:t>
            </a:r>
          </a:p>
          <a:p>
            <a:pPr lvl="0" algn="just"/>
            <a:endParaRPr lang="ru-RU" sz="16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oundRect">
            <a:avLst>
              <a:gd name="adj" fmla="val 0"/>
            </a:avLst>
          </a:prstGeom>
          <a:solidFill>
            <a:srgbClr val="005E92"/>
          </a:solidFill>
          <a:ln>
            <a:noFill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0" anchor="ctr"/>
          <a:lstStyle/>
          <a:p>
            <a:pPr algn="ctr" eaLnBrk="1" hangingPunct="1">
              <a:lnSpc>
                <a:spcPts val="3000"/>
              </a:lnSpc>
              <a:defRPr/>
            </a:pP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Комитет по взаимодействию с общественными организациями в области обращения с отходами, </a:t>
            </a:r>
            <a:r>
              <a:rPr lang="ru-RU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природоохраны</a:t>
            </a: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экологии</a:t>
            </a:r>
          </a:p>
        </p:txBody>
      </p:sp>
      <p:pic>
        <p:nvPicPr>
          <p:cNvPr id="10244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6494463"/>
            <a:ext cx="2916237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6128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75656" y="226701"/>
            <a:ext cx="74168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Комитет по взаимодействию с общественными организациями в </a:t>
            </a:r>
          </a:p>
          <a:p>
            <a:pPr algn="ctr"/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области обращения с отходами, </a:t>
            </a:r>
            <a:r>
              <a:rPr lang="ru-RU" sz="2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природоохраны</a:t>
            </a: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и экологии </a:t>
            </a:r>
            <a:endParaRPr lang="ru-RU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763" y="6466073"/>
            <a:ext cx="2914650" cy="4000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860768" y="6493459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+mj-lt"/>
              </a:rPr>
              <a:t>5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07"/>
            <a:ext cx="9144000" cy="116128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475656" y="235008"/>
            <a:ext cx="74168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Координационный совет по </a:t>
            </a:r>
            <a:r>
              <a:rPr lang="ru-RU" sz="20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развитию отрасли обращения </a:t>
            </a:r>
            <a:r>
              <a:rPr lang="en-US" sz="20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с </a:t>
            </a:r>
            <a:r>
              <a:rPr lang="ru-RU" sz="20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отходами</a:t>
            </a:r>
            <a:endParaRPr lang="ru-RU" sz="2000" b="1" dirty="0">
              <a:solidFill>
                <a:schemeClr val="accent5">
                  <a:lumMod val="40000"/>
                  <a:lumOff val="6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187624" y="1385736"/>
            <a:ext cx="67695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Субсидирование в рамках Федерального закона от 24 июня 1998 г. № 89-ФЗ «Об отходах производства и потребления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»</a:t>
            </a:r>
            <a:endParaRPr lang="ru-RU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51593" y="1899886"/>
            <a:ext cx="724081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4" name="Объект 4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43508" y="1899886"/>
            <a:ext cx="8717260" cy="47386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6128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75656" y="226701"/>
            <a:ext cx="74168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Комитет по взаимодействию с общественными организациями в </a:t>
            </a:r>
          </a:p>
          <a:p>
            <a:pPr algn="ctr"/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области обращения с отходами, </a:t>
            </a:r>
            <a:r>
              <a:rPr lang="ru-RU" sz="2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природоохраны</a:t>
            </a: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и экологии </a:t>
            </a:r>
            <a:endParaRPr lang="ru-RU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810" y="6457950"/>
            <a:ext cx="2914650" cy="4000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860768" y="6493459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+mj-lt"/>
              </a:rPr>
              <a:t>6</a:t>
            </a:r>
            <a:endParaRPr lang="ru-RU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791"/>
            <a:ext cx="9144000" cy="116128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475656" y="221910"/>
            <a:ext cx="74168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Координационный совет по </a:t>
            </a:r>
            <a:r>
              <a:rPr lang="ru-RU" sz="20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развитию отрасли обращения </a:t>
            </a:r>
            <a:r>
              <a:rPr lang="en-US" sz="20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с </a:t>
            </a:r>
            <a:r>
              <a:rPr lang="ru-RU" sz="20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отходами</a:t>
            </a:r>
            <a:endParaRPr lang="ru-RU" sz="2000" b="1" dirty="0">
              <a:solidFill>
                <a:schemeClr val="accent5">
                  <a:lumMod val="40000"/>
                  <a:lumOff val="6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43608" y="1741716"/>
            <a:ext cx="691356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Финансовые возможности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55576" y="2708920"/>
            <a:ext cx="784887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charset="2"/>
              <a:buChar char="§"/>
            </a:pPr>
            <a:r>
              <a:rPr lang="ru-RU" b="1" dirty="0"/>
              <a:t>Ведется разработка проекта основного мероприятия «Развитие  промышленности переработки отходов производства и потребления» для включения в подпрограмму «Развитие производства традиционных и новых материалов» новой редакции государственной программы Российской Федерации «Развитие промышленности и повышение её конкурентоспособности» </a:t>
            </a:r>
          </a:p>
          <a:p>
            <a:pPr marL="285750" indent="-285750" algn="just">
              <a:buFont typeface="Wingdings" charset="2"/>
              <a:buChar char="§"/>
            </a:pPr>
            <a:endParaRPr lang="ru-RU" b="1" dirty="0" smtClean="0"/>
          </a:p>
          <a:p>
            <a:pPr marL="285750" indent="-285750" algn="just">
              <a:buFont typeface="Wingdings" charset="2"/>
              <a:buChar char="§"/>
            </a:pPr>
            <a:r>
              <a:rPr lang="ru-RU" b="1" dirty="0" smtClean="0"/>
              <a:t>Финансовая поддержка </a:t>
            </a:r>
            <a:r>
              <a:rPr lang="ru-RU" b="1" dirty="0"/>
              <a:t>за счет средств </a:t>
            </a:r>
            <a:r>
              <a:rPr lang="ru-RU" b="1" dirty="0" smtClean="0"/>
              <a:t>Фонда содействия </a:t>
            </a:r>
            <a:r>
              <a:rPr lang="ru-RU" b="1" dirty="0"/>
              <a:t>реформированию жилищно-коммунального хозяйства" </a:t>
            </a:r>
            <a:r>
              <a:rPr lang="ru-RU" dirty="0" smtClean="0"/>
              <a:t>Федеральный </a:t>
            </a:r>
            <a:r>
              <a:rPr lang="ru-RU" dirty="0"/>
              <a:t>закон от 21.07.2007 N 185-ФЗ (ред. от 23.06.2016) "О Фонде содействия реформированию жилищно-коммунального </a:t>
            </a:r>
            <a:r>
              <a:rPr lang="ru-RU" dirty="0" smtClean="0"/>
              <a:t>хозяйства"</a:t>
            </a:r>
          </a:p>
          <a:p>
            <a:pPr marL="285750" indent="-285750" algn="just">
              <a:buFont typeface="Wingdings" charset="2"/>
              <a:buChar char="§"/>
            </a:pPr>
            <a:endParaRPr lang="ru-RU" dirty="0"/>
          </a:p>
          <a:p>
            <a:pPr algn="just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866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350" y="6492875"/>
            <a:ext cx="29146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0"/>
            <a:ext cx="9144000" cy="114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6128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475656" y="226701"/>
            <a:ext cx="74168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Комитет по взаимодействию с общественными организациями в </a:t>
            </a:r>
          </a:p>
          <a:p>
            <a:pPr algn="ctr"/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области обращения с отходами, </a:t>
            </a:r>
            <a:r>
              <a:rPr lang="ru-RU" sz="2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природоохраны</a:t>
            </a: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и экологии </a:t>
            </a:r>
            <a:endParaRPr lang="ru-RU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810" y="6457950"/>
            <a:ext cx="2914650" cy="40005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8790756" y="6493459"/>
            <a:ext cx="480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+mj-lt"/>
              </a:rPr>
              <a:t> 7</a:t>
            </a:r>
            <a:endParaRPr lang="ru-RU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50"/>
            <a:ext cx="9144000" cy="116128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475656" y="229251"/>
            <a:ext cx="74168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Координационный совет по </a:t>
            </a:r>
            <a:r>
              <a:rPr lang="ru-RU" sz="2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развитию отрасли обращения </a:t>
            </a:r>
            <a:endParaRPr lang="ru-RU" sz="2000" dirty="0" smtClean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pPr algn="ctr">
              <a:defRPr/>
            </a:pPr>
            <a:r>
              <a:rPr lang="ru-RU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с </a:t>
            </a:r>
            <a:r>
              <a:rPr lang="ru-RU" sz="2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отходами</a:t>
            </a:r>
            <a:endParaRPr lang="ru-RU" sz="2000" dirty="0">
              <a:solidFill>
                <a:schemeClr val="accent5">
                  <a:lumMod val="40000"/>
                  <a:lumOff val="6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115219" y="3717032"/>
            <a:ext cx="6913562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58269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9902</TotalTime>
  <Words>600</Words>
  <Application>Microsoft Office PowerPoint</Application>
  <PresentationFormat>Экран (4:3)</PresentationFormat>
  <Paragraphs>78</Paragraphs>
  <Slides>7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Тема Office</vt:lpstr>
      <vt:lpstr>Image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Alexey.Khots</dc:creator>
  <cp:lastModifiedBy>office</cp:lastModifiedBy>
  <cp:revision>732</cp:revision>
  <cp:lastPrinted>2016-10-10T11:22:01Z</cp:lastPrinted>
  <dcterms:created xsi:type="dcterms:W3CDTF">2012-11-16T11:55:46Z</dcterms:created>
  <dcterms:modified xsi:type="dcterms:W3CDTF">2017-03-21T06:39:51Z</dcterms:modified>
</cp:coreProperties>
</file>