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7" r:id="rId9"/>
    <p:sldId id="268" r:id="rId10"/>
    <p:sldId id="266" r:id="rId11"/>
  </p:sldIdLst>
  <p:sldSz cx="9906000" cy="6845300"/>
  <p:notesSz cx="9906000" cy="6845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3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2043"/>
            <a:ext cx="842010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33368"/>
            <a:ext cx="693420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87344" y="1626654"/>
            <a:ext cx="3428365" cy="4415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D1D1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03892" y="1684654"/>
            <a:ext cx="4233545" cy="431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1D1D1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40491" y="6187655"/>
            <a:ext cx="5559539" cy="6522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803369" y="665948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697191" y="0"/>
                </a:moveTo>
                <a:lnTo>
                  <a:pt x="274916" y="0"/>
                </a:lnTo>
                <a:lnTo>
                  <a:pt x="0" y="450037"/>
                </a:lnTo>
                <a:lnTo>
                  <a:pt x="417106" y="450037"/>
                </a:lnTo>
                <a:lnTo>
                  <a:pt x="697191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803406" y="215973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417068" y="0"/>
                </a:moveTo>
                <a:lnTo>
                  <a:pt x="0" y="0"/>
                </a:lnTo>
                <a:lnTo>
                  <a:pt x="274891" y="449986"/>
                </a:lnTo>
                <a:lnTo>
                  <a:pt x="697166" y="449986"/>
                </a:lnTo>
                <a:lnTo>
                  <a:pt x="417068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28565" y="215973"/>
            <a:ext cx="481330" cy="450215"/>
          </a:xfrm>
          <a:custGeom>
            <a:avLst/>
            <a:gdLst/>
            <a:ahLst/>
            <a:cxnLst/>
            <a:rect l="l" t="t" r="r" b="b"/>
            <a:pathLst>
              <a:path w="481329" h="450215">
                <a:moveTo>
                  <a:pt x="274840" y="0"/>
                </a:moveTo>
                <a:lnTo>
                  <a:pt x="0" y="449986"/>
                </a:lnTo>
                <a:lnTo>
                  <a:pt x="410400" y="449986"/>
                </a:lnTo>
                <a:lnTo>
                  <a:pt x="480720" y="337070"/>
                </a:lnTo>
                <a:lnTo>
                  <a:pt x="274840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15970"/>
            <a:ext cx="8550275" cy="900430"/>
          </a:xfrm>
          <a:custGeom>
            <a:avLst/>
            <a:gdLst/>
            <a:ahLst/>
            <a:cxnLst/>
            <a:rect l="l" t="t" r="r" b="b"/>
            <a:pathLst>
              <a:path w="8550275" h="900430">
                <a:moveTo>
                  <a:pt x="8181733" y="0"/>
                </a:moveTo>
                <a:lnTo>
                  <a:pt x="0" y="0"/>
                </a:lnTo>
                <a:lnTo>
                  <a:pt x="0" y="900023"/>
                </a:lnTo>
                <a:lnTo>
                  <a:pt x="8550211" y="900023"/>
                </a:lnTo>
                <a:lnTo>
                  <a:pt x="8181733" y="0"/>
                </a:lnTo>
                <a:close/>
              </a:path>
            </a:pathLst>
          </a:custGeom>
          <a:solidFill>
            <a:srgbClr val="00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463" y="344251"/>
            <a:ext cx="9017073" cy="307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7757" y="2685007"/>
            <a:ext cx="8630485" cy="2839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66129"/>
            <a:ext cx="316992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66129"/>
            <a:ext cx="227838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7724" y="6339179"/>
            <a:ext cx="168275" cy="230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-system.ru/" TargetMode="External"/><Relationship Id="rId2" Type="http://schemas.openxmlformats.org/officeDocument/2006/relationships/hyperlink" Target="http://www.uo-moscow.ru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info@uo-moscow.ru" TargetMode="External"/><Relationship Id="rId4" Type="http://schemas.openxmlformats.org/officeDocument/2006/relationships/hyperlink" Target="http://db.investinfra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900031" cy="6839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63190" y="2810021"/>
            <a:ext cx="5579745" cy="9493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500"/>
              </a:lnSpc>
            </a:pPr>
            <a:r>
              <a:rPr sz="20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«</a:t>
            </a:r>
            <a:r>
              <a:rPr lang="ru-RU" sz="2000" b="1" spc="-10" dirty="0">
                <a:solidFill>
                  <a:srgbClr val="FFFFFF"/>
                </a:solidFill>
                <a:latin typeface="Calibri"/>
                <a:cs typeface="Calibri"/>
              </a:rPr>
              <a:t>Проблемы применения законодательства в области обращения с отходами при реализации концессионных соглашений</a:t>
            </a:r>
            <a:r>
              <a:rPr sz="20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»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3190" y="6125638"/>
            <a:ext cx="2237105" cy="25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5" dirty="0">
                <a:solidFill>
                  <a:srgbClr val="1D1D1B"/>
                </a:solidFill>
                <a:latin typeface="Calibri"/>
                <a:cs typeface="Calibri"/>
              </a:rPr>
              <a:t>МОСКВА, МАРТ </a:t>
            </a:r>
            <a:r>
              <a:rPr sz="1500" b="1" dirty="0">
                <a:solidFill>
                  <a:srgbClr val="1D1D1B"/>
                </a:solidFill>
                <a:latin typeface="Calibri"/>
                <a:cs typeface="Calibri"/>
              </a:rPr>
              <a:t>2017</a:t>
            </a:r>
            <a:r>
              <a:rPr sz="1500" b="1" spc="-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500" b="1" spc="-25" dirty="0">
                <a:solidFill>
                  <a:srgbClr val="1D1D1B"/>
                </a:solidFill>
                <a:latin typeface="Calibri"/>
                <a:cs typeface="Calibri"/>
              </a:rPr>
              <a:t>ГОДА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84900" y="812800"/>
            <a:ext cx="3467100" cy="1790700"/>
          </a:xfrm>
          <a:custGeom>
            <a:avLst/>
            <a:gdLst/>
            <a:ahLst/>
            <a:cxnLst/>
            <a:rect l="l" t="t" r="r" b="b"/>
            <a:pathLst>
              <a:path w="3467100" h="1790700">
                <a:moveTo>
                  <a:pt x="3467100" y="1790700"/>
                </a:moveTo>
                <a:lnTo>
                  <a:pt x="0" y="1790700"/>
                </a:lnTo>
                <a:lnTo>
                  <a:pt x="0" y="0"/>
                </a:lnTo>
                <a:lnTo>
                  <a:pt x="3467100" y="0"/>
                </a:lnTo>
                <a:lnTo>
                  <a:pt x="3467100" y="1790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9595" y="1764493"/>
            <a:ext cx="1053465" cy="668020"/>
          </a:xfrm>
          <a:custGeom>
            <a:avLst/>
            <a:gdLst/>
            <a:ahLst/>
            <a:cxnLst/>
            <a:rect l="l" t="t" r="r" b="b"/>
            <a:pathLst>
              <a:path w="1053465" h="668019">
                <a:moveTo>
                  <a:pt x="1053160" y="0"/>
                </a:moveTo>
                <a:lnTo>
                  <a:pt x="415277" y="0"/>
                </a:lnTo>
                <a:lnTo>
                  <a:pt x="0" y="667537"/>
                </a:lnTo>
                <a:lnTo>
                  <a:pt x="630085" y="667537"/>
                </a:lnTo>
                <a:lnTo>
                  <a:pt x="105316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09656" y="1096993"/>
            <a:ext cx="1053465" cy="668020"/>
          </a:xfrm>
          <a:custGeom>
            <a:avLst/>
            <a:gdLst/>
            <a:ahLst/>
            <a:cxnLst/>
            <a:rect l="l" t="t" r="r" b="b"/>
            <a:pathLst>
              <a:path w="1053465" h="668019">
                <a:moveTo>
                  <a:pt x="630021" y="0"/>
                </a:moveTo>
                <a:lnTo>
                  <a:pt x="0" y="0"/>
                </a:lnTo>
                <a:lnTo>
                  <a:pt x="415213" y="667499"/>
                </a:lnTo>
                <a:lnTo>
                  <a:pt x="1053096" y="667499"/>
                </a:lnTo>
                <a:lnTo>
                  <a:pt x="630021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57192" y="1096993"/>
            <a:ext cx="161290" cy="235585"/>
          </a:xfrm>
          <a:custGeom>
            <a:avLst/>
            <a:gdLst/>
            <a:ahLst/>
            <a:cxnLst/>
            <a:rect l="l" t="t" r="r" b="b"/>
            <a:pathLst>
              <a:path w="161289" h="235584">
                <a:moveTo>
                  <a:pt x="26504" y="0"/>
                </a:moveTo>
                <a:lnTo>
                  <a:pt x="0" y="0"/>
                </a:lnTo>
                <a:lnTo>
                  <a:pt x="70091" y="193802"/>
                </a:lnTo>
                <a:lnTo>
                  <a:pt x="66628" y="203780"/>
                </a:lnTo>
                <a:lnTo>
                  <a:pt x="61628" y="209399"/>
                </a:lnTo>
                <a:lnTo>
                  <a:pt x="54887" y="211877"/>
                </a:lnTo>
                <a:lnTo>
                  <a:pt x="46202" y="212432"/>
                </a:lnTo>
                <a:lnTo>
                  <a:pt x="34416" y="212432"/>
                </a:lnTo>
                <a:lnTo>
                  <a:pt x="34416" y="235064"/>
                </a:lnTo>
                <a:lnTo>
                  <a:pt x="57543" y="235064"/>
                </a:lnTo>
                <a:lnTo>
                  <a:pt x="68816" y="232541"/>
                </a:lnTo>
                <a:lnTo>
                  <a:pt x="79448" y="225104"/>
                </a:lnTo>
                <a:lnTo>
                  <a:pt x="88779" y="212947"/>
                </a:lnTo>
                <a:lnTo>
                  <a:pt x="96151" y="196265"/>
                </a:lnTo>
                <a:lnTo>
                  <a:pt x="107752" y="161188"/>
                </a:lnTo>
                <a:lnTo>
                  <a:pt x="83616" y="161188"/>
                </a:lnTo>
                <a:lnTo>
                  <a:pt x="26504" y="0"/>
                </a:lnTo>
                <a:close/>
              </a:path>
              <a:path w="161289" h="235584">
                <a:moveTo>
                  <a:pt x="161061" y="0"/>
                </a:moveTo>
                <a:lnTo>
                  <a:pt x="135864" y="0"/>
                </a:lnTo>
                <a:lnTo>
                  <a:pt x="83616" y="161188"/>
                </a:lnTo>
                <a:lnTo>
                  <a:pt x="107752" y="161188"/>
                </a:lnTo>
                <a:lnTo>
                  <a:pt x="161061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61993" y="1119853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2487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49554" y="1108423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094" y="0"/>
                </a:lnTo>
              </a:path>
            </a:pathLst>
          </a:custGeom>
          <a:ln w="22860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85234" y="1119396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210"/>
                </a:lnTo>
              </a:path>
            </a:pathLst>
          </a:custGeom>
          <a:ln w="24828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40614" y="1096991"/>
            <a:ext cx="137160" cy="233045"/>
          </a:xfrm>
          <a:custGeom>
            <a:avLst/>
            <a:gdLst/>
            <a:ahLst/>
            <a:cxnLst/>
            <a:rect l="l" t="t" r="r" b="b"/>
            <a:pathLst>
              <a:path w="137159" h="233044">
                <a:moveTo>
                  <a:pt x="66776" y="0"/>
                </a:moveTo>
                <a:lnTo>
                  <a:pt x="0" y="0"/>
                </a:lnTo>
                <a:lnTo>
                  <a:pt x="0" y="232613"/>
                </a:lnTo>
                <a:lnTo>
                  <a:pt x="24752" y="232613"/>
                </a:lnTo>
                <a:lnTo>
                  <a:pt x="24752" y="141947"/>
                </a:lnTo>
                <a:lnTo>
                  <a:pt x="66776" y="141947"/>
                </a:lnTo>
                <a:lnTo>
                  <a:pt x="99452" y="139773"/>
                </a:lnTo>
                <a:lnTo>
                  <a:pt x="121127" y="131332"/>
                </a:lnTo>
                <a:lnTo>
                  <a:pt x="128742" y="120192"/>
                </a:lnTo>
                <a:lnTo>
                  <a:pt x="24752" y="120192"/>
                </a:lnTo>
                <a:lnTo>
                  <a:pt x="24752" y="21780"/>
                </a:lnTo>
                <a:lnTo>
                  <a:pt x="128983" y="21780"/>
                </a:lnTo>
                <a:lnTo>
                  <a:pt x="121127" y="10421"/>
                </a:lnTo>
                <a:lnTo>
                  <a:pt x="99452" y="2121"/>
                </a:lnTo>
                <a:lnTo>
                  <a:pt x="66776" y="0"/>
                </a:lnTo>
                <a:close/>
              </a:path>
              <a:path w="137159" h="233044">
                <a:moveTo>
                  <a:pt x="128983" y="21780"/>
                </a:moveTo>
                <a:lnTo>
                  <a:pt x="63144" y="21780"/>
                </a:lnTo>
                <a:lnTo>
                  <a:pt x="84857" y="22495"/>
                </a:lnTo>
                <a:lnTo>
                  <a:pt x="99491" y="26119"/>
                </a:lnTo>
                <a:lnTo>
                  <a:pt x="107753" y="34869"/>
                </a:lnTo>
                <a:lnTo>
                  <a:pt x="110350" y="50965"/>
                </a:lnTo>
                <a:lnTo>
                  <a:pt x="110350" y="91008"/>
                </a:lnTo>
                <a:lnTo>
                  <a:pt x="107753" y="106825"/>
                </a:lnTo>
                <a:lnTo>
                  <a:pt x="99491" y="115606"/>
                </a:lnTo>
                <a:lnTo>
                  <a:pt x="84857" y="119384"/>
                </a:lnTo>
                <a:lnTo>
                  <a:pt x="63144" y="120192"/>
                </a:lnTo>
                <a:lnTo>
                  <a:pt x="128742" y="120192"/>
                </a:lnTo>
                <a:lnTo>
                  <a:pt x="133147" y="113749"/>
                </a:lnTo>
                <a:lnTo>
                  <a:pt x="136855" y="84150"/>
                </a:lnTo>
                <a:lnTo>
                  <a:pt x="136855" y="57162"/>
                </a:lnTo>
                <a:lnTo>
                  <a:pt x="133147" y="27801"/>
                </a:lnTo>
                <a:lnTo>
                  <a:pt x="128983" y="2178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5955" y="1096993"/>
            <a:ext cx="167005" cy="233045"/>
          </a:xfrm>
          <a:custGeom>
            <a:avLst/>
            <a:gdLst/>
            <a:ahLst/>
            <a:cxnLst/>
            <a:rect l="l" t="t" r="r" b="b"/>
            <a:pathLst>
              <a:path w="167004" h="233044">
                <a:moveTo>
                  <a:pt x="99453" y="0"/>
                </a:moveTo>
                <a:lnTo>
                  <a:pt x="71031" y="0"/>
                </a:lnTo>
                <a:lnTo>
                  <a:pt x="0" y="232613"/>
                </a:lnTo>
                <a:lnTo>
                  <a:pt x="24447" y="232613"/>
                </a:lnTo>
                <a:lnTo>
                  <a:pt x="39903" y="182600"/>
                </a:lnTo>
                <a:lnTo>
                  <a:pt x="152122" y="182600"/>
                </a:lnTo>
                <a:lnTo>
                  <a:pt x="145854" y="160870"/>
                </a:lnTo>
                <a:lnTo>
                  <a:pt x="46520" y="160870"/>
                </a:lnTo>
                <a:lnTo>
                  <a:pt x="84543" y="31381"/>
                </a:lnTo>
                <a:lnTo>
                  <a:pt x="108505" y="31381"/>
                </a:lnTo>
                <a:lnTo>
                  <a:pt x="99453" y="0"/>
                </a:lnTo>
                <a:close/>
              </a:path>
              <a:path w="167004" h="233044">
                <a:moveTo>
                  <a:pt x="152122" y="182600"/>
                </a:moveTo>
                <a:lnTo>
                  <a:pt x="125945" y="182600"/>
                </a:lnTo>
                <a:lnTo>
                  <a:pt x="139801" y="232613"/>
                </a:lnTo>
                <a:lnTo>
                  <a:pt x="166547" y="232613"/>
                </a:lnTo>
                <a:lnTo>
                  <a:pt x="152122" y="182600"/>
                </a:lnTo>
                <a:close/>
              </a:path>
              <a:path w="167004" h="233044">
                <a:moveTo>
                  <a:pt x="108505" y="31381"/>
                </a:moveTo>
                <a:lnTo>
                  <a:pt x="84543" y="31381"/>
                </a:lnTo>
                <a:lnTo>
                  <a:pt x="119595" y="160870"/>
                </a:lnTo>
                <a:lnTo>
                  <a:pt x="145854" y="160870"/>
                </a:lnTo>
                <a:lnTo>
                  <a:pt x="108505" y="31381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3859" y="1096993"/>
            <a:ext cx="140970" cy="233045"/>
          </a:xfrm>
          <a:custGeom>
            <a:avLst/>
            <a:gdLst/>
            <a:ahLst/>
            <a:cxnLst/>
            <a:rect l="l" t="t" r="r" b="b"/>
            <a:pathLst>
              <a:path w="140970" h="233044">
                <a:moveTo>
                  <a:pt x="65163" y="0"/>
                </a:moveTo>
                <a:lnTo>
                  <a:pt x="0" y="0"/>
                </a:lnTo>
                <a:lnTo>
                  <a:pt x="0" y="232613"/>
                </a:lnTo>
                <a:lnTo>
                  <a:pt x="69773" y="232613"/>
                </a:lnTo>
                <a:lnTo>
                  <a:pt x="102065" y="230089"/>
                </a:lnTo>
                <a:lnTo>
                  <a:pt x="124036" y="221507"/>
                </a:lnTo>
                <a:lnTo>
                  <a:pt x="132298" y="210858"/>
                </a:lnTo>
                <a:lnTo>
                  <a:pt x="24828" y="210858"/>
                </a:lnTo>
                <a:lnTo>
                  <a:pt x="24828" y="121437"/>
                </a:lnTo>
                <a:lnTo>
                  <a:pt x="127370" y="121437"/>
                </a:lnTo>
                <a:lnTo>
                  <a:pt x="121557" y="116188"/>
                </a:lnTo>
                <a:lnTo>
                  <a:pt x="105816" y="109931"/>
                </a:lnTo>
                <a:lnTo>
                  <a:pt x="119756" y="103797"/>
                </a:lnTo>
                <a:lnTo>
                  <a:pt x="124283" y="99707"/>
                </a:lnTo>
                <a:lnTo>
                  <a:pt x="24828" y="99707"/>
                </a:lnTo>
                <a:lnTo>
                  <a:pt x="24828" y="21780"/>
                </a:lnTo>
                <a:lnTo>
                  <a:pt x="130706" y="21780"/>
                </a:lnTo>
                <a:lnTo>
                  <a:pt x="119675" y="8866"/>
                </a:lnTo>
                <a:lnTo>
                  <a:pt x="97607" y="1810"/>
                </a:lnTo>
                <a:lnTo>
                  <a:pt x="65163" y="0"/>
                </a:lnTo>
                <a:close/>
              </a:path>
              <a:path w="140970" h="233044">
                <a:moveTo>
                  <a:pt x="127370" y="121437"/>
                </a:moveTo>
                <a:lnTo>
                  <a:pt x="64236" y="121437"/>
                </a:lnTo>
                <a:lnTo>
                  <a:pt x="87745" y="122809"/>
                </a:lnTo>
                <a:lnTo>
                  <a:pt x="103730" y="127992"/>
                </a:lnTo>
                <a:lnTo>
                  <a:pt x="112842" y="138587"/>
                </a:lnTo>
                <a:lnTo>
                  <a:pt x="115735" y="156197"/>
                </a:lnTo>
                <a:lnTo>
                  <a:pt x="115735" y="177647"/>
                </a:lnTo>
                <a:lnTo>
                  <a:pt x="112842" y="194886"/>
                </a:lnTo>
                <a:lnTo>
                  <a:pt x="103730" y="204963"/>
                </a:lnTo>
                <a:lnTo>
                  <a:pt x="87745" y="209685"/>
                </a:lnTo>
                <a:lnTo>
                  <a:pt x="64236" y="210858"/>
                </a:lnTo>
                <a:lnTo>
                  <a:pt x="132298" y="210858"/>
                </a:lnTo>
                <a:lnTo>
                  <a:pt x="136569" y="205352"/>
                </a:lnTo>
                <a:lnTo>
                  <a:pt x="140550" y="180111"/>
                </a:lnTo>
                <a:lnTo>
                  <a:pt x="140550" y="157759"/>
                </a:lnTo>
                <a:lnTo>
                  <a:pt x="138561" y="139636"/>
                </a:lnTo>
                <a:lnTo>
                  <a:pt x="132351" y="125934"/>
                </a:lnTo>
                <a:lnTo>
                  <a:pt x="127370" y="121437"/>
                </a:lnTo>
                <a:close/>
              </a:path>
              <a:path w="140970" h="233044">
                <a:moveTo>
                  <a:pt x="130706" y="21780"/>
                </a:moveTo>
                <a:lnTo>
                  <a:pt x="62547" y="21780"/>
                </a:lnTo>
                <a:lnTo>
                  <a:pt x="84522" y="22546"/>
                </a:lnTo>
                <a:lnTo>
                  <a:pt x="99733" y="25811"/>
                </a:lnTo>
                <a:lnTo>
                  <a:pt x="108571" y="33026"/>
                </a:lnTo>
                <a:lnTo>
                  <a:pt x="111429" y="45643"/>
                </a:lnTo>
                <a:lnTo>
                  <a:pt x="111429" y="71755"/>
                </a:lnTo>
                <a:lnTo>
                  <a:pt x="108763" y="86211"/>
                </a:lnTo>
                <a:lnTo>
                  <a:pt x="100247" y="94699"/>
                </a:lnTo>
                <a:lnTo>
                  <a:pt x="85101" y="98703"/>
                </a:lnTo>
                <a:lnTo>
                  <a:pt x="62547" y="99707"/>
                </a:lnTo>
                <a:lnTo>
                  <a:pt x="124283" y="99707"/>
                </a:lnTo>
                <a:lnTo>
                  <a:pt x="129200" y="95265"/>
                </a:lnTo>
                <a:lnTo>
                  <a:pt x="134562" y="83824"/>
                </a:lnTo>
                <a:lnTo>
                  <a:pt x="136258" y="68961"/>
                </a:lnTo>
                <a:lnTo>
                  <a:pt x="136258" y="48450"/>
                </a:lnTo>
                <a:lnTo>
                  <a:pt x="132261" y="23601"/>
                </a:lnTo>
                <a:lnTo>
                  <a:pt x="130706" y="2178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54772" y="1096993"/>
            <a:ext cx="180975" cy="233045"/>
          </a:xfrm>
          <a:custGeom>
            <a:avLst/>
            <a:gdLst/>
            <a:ahLst/>
            <a:cxnLst/>
            <a:rect l="l" t="t" r="r" b="b"/>
            <a:pathLst>
              <a:path w="180975" h="233044">
                <a:moveTo>
                  <a:pt x="180581" y="0"/>
                </a:moveTo>
                <a:lnTo>
                  <a:pt x="32359" y="0"/>
                </a:lnTo>
                <a:lnTo>
                  <a:pt x="32359" y="167411"/>
                </a:lnTo>
                <a:lnTo>
                  <a:pt x="30895" y="189509"/>
                </a:lnTo>
                <a:lnTo>
                  <a:pt x="26258" y="202412"/>
                </a:lnTo>
                <a:lnTo>
                  <a:pt x="18081" y="208448"/>
                </a:lnTo>
                <a:lnTo>
                  <a:pt x="5994" y="209943"/>
                </a:lnTo>
                <a:lnTo>
                  <a:pt x="0" y="209943"/>
                </a:lnTo>
                <a:lnTo>
                  <a:pt x="0" y="232613"/>
                </a:lnTo>
                <a:lnTo>
                  <a:pt x="15532" y="232613"/>
                </a:lnTo>
                <a:lnTo>
                  <a:pt x="35309" y="228188"/>
                </a:lnTo>
                <a:lnTo>
                  <a:pt x="48172" y="215171"/>
                </a:lnTo>
                <a:lnTo>
                  <a:pt x="55142" y="193945"/>
                </a:lnTo>
                <a:lnTo>
                  <a:pt x="57238" y="164896"/>
                </a:lnTo>
                <a:lnTo>
                  <a:pt x="57238" y="22402"/>
                </a:lnTo>
                <a:lnTo>
                  <a:pt x="180581" y="22402"/>
                </a:lnTo>
                <a:lnTo>
                  <a:pt x="180581" y="0"/>
                </a:lnTo>
                <a:close/>
              </a:path>
              <a:path w="180975" h="233044">
                <a:moveTo>
                  <a:pt x="180581" y="22402"/>
                </a:moveTo>
                <a:lnTo>
                  <a:pt x="155765" y="22402"/>
                </a:lnTo>
                <a:lnTo>
                  <a:pt x="155765" y="232613"/>
                </a:lnTo>
                <a:lnTo>
                  <a:pt x="180581" y="232613"/>
                </a:lnTo>
                <a:lnTo>
                  <a:pt x="180581" y="22402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378251" y="1318608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680" y="0"/>
                </a:lnTo>
              </a:path>
            </a:pathLst>
          </a:custGeom>
          <a:ln w="2158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90659" y="1218913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24815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78251" y="1208118"/>
            <a:ext cx="10477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444" y="0"/>
                </a:lnTo>
              </a:path>
            </a:pathLst>
          </a:custGeom>
          <a:ln w="21590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90659" y="1119853"/>
            <a:ext cx="0" cy="77470"/>
          </a:xfrm>
          <a:custGeom>
            <a:avLst/>
            <a:gdLst/>
            <a:ahLst/>
            <a:cxnLst/>
            <a:rect l="l" t="t" r="r" b="b"/>
            <a:pathLst>
              <a:path h="77469">
                <a:moveTo>
                  <a:pt x="0" y="0"/>
                </a:moveTo>
                <a:lnTo>
                  <a:pt x="0" y="77469"/>
                </a:lnTo>
              </a:path>
            </a:pathLst>
          </a:custGeom>
          <a:ln w="24815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78251" y="1108423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680" y="0"/>
                </a:lnTo>
              </a:path>
            </a:pathLst>
          </a:custGeom>
          <a:ln w="22860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36823" y="121829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760"/>
                </a:lnTo>
              </a:path>
            </a:pathLst>
          </a:custGeom>
          <a:ln w="24815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24415" y="1207495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094" y="0"/>
                </a:lnTo>
              </a:path>
            </a:pathLst>
          </a:custGeom>
          <a:ln w="2158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36823" y="1097640"/>
            <a:ext cx="0" cy="99060"/>
          </a:xfrm>
          <a:custGeom>
            <a:avLst/>
            <a:gdLst/>
            <a:ahLst/>
            <a:cxnLst/>
            <a:rect l="l" t="t" r="r" b="b"/>
            <a:pathLst>
              <a:path h="99059">
                <a:moveTo>
                  <a:pt x="0" y="0"/>
                </a:moveTo>
                <a:lnTo>
                  <a:pt x="0" y="99060"/>
                </a:lnTo>
              </a:path>
            </a:pathLst>
          </a:custGeom>
          <a:ln w="24815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60134" y="1218430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0"/>
                </a:moveTo>
                <a:lnTo>
                  <a:pt x="0" y="111175"/>
                </a:lnTo>
              </a:path>
            </a:pathLst>
          </a:custGeom>
          <a:ln w="24752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60134" y="1097005"/>
            <a:ext cx="0" cy="99695"/>
          </a:xfrm>
          <a:custGeom>
            <a:avLst/>
            <a:gdLst/>
            <a:ahLst/>
            <a:cxnLst/>
            <a:rect l="l" t="t" r="r" b="b"/>
            <a:pathLst>
              <a:path h="99694">
                <a:moveTo>
                  <a:pt x="0" y="0"/>
                </a:moveTo>
                <a:lnTo>
                  <a:pt x="0" y="99695"/>
                </a:lnTo>
              </a:path>
            </a:pathLst>
          </a:custGeom>
          <a:ln w="24752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15476" y="1096994"/>
            <a:ext cx="153670" cy="233045"/>
          </a:xfrm>
          <a:custGeom>
            <a:avLst/>
            <a:gdLst/>
            <a:ahLst/>
            <a:cxnLst/>
            <a:rect l="l" t="t" r="r" b="b"/>
            <a:pathLst>
              <a:path w="153670" h="233044">
                <a:moveTo>
                  <a:pt x="24752" y="0"/>
                </a:moveTo>
                <a:lnTo>
                  <a:pt x="0" y="0"/>
                </a:lnTo>
                <a:lnTo>
                  <a:pt x="0" y="232613"/>
                </a:lnTo>
                <a:lnTo>
                  <a:pt x="38595" y="232613"/>
                </a:lnTo>
                <a:lnTo>
                  <a:pt x="50051" y="206844"/>
                </a:lnTo>
                <a:lnTo>
                  <a:pt x="24752" y="206844"/>
                </a:lnTo>
                <a:lnTo>
                  <a:pt x="24752" y="0"/>
                </a:lnTo>
                <a:close/>
              </a:path>
              <a:path w="153670" h="233044">
                <a:moveTo>
                  <a:pt x="153682" y="29540"/>
                </a:moveTo>
                <a:lnTo>
                  <a:pt x="128879" y="29540"/>
                </a:lnTo>
                <a:lnTo>
                  <a:pt x="128879" y="232613"/>
                </a:lnTo>
                <a:lnTo>
                  <a:pt x="153682" y="232613"/>
                </a:lnTo>
                <a:lnTo>
                  <a:pt x="153682" y="29540"/>
                </a:lnTo>
                <a:close/>
              </a:path>
              <a:path w="153670" h="233044">
                <a:moveTo>
                  <a:pt x="153682" y="0"/>
                </a:moveTo>
                <a:lnTo>
                  <a:pt x="116649" y="0"/>
                </a:lnTo>
                <a:lnTo>
                  <a:pt x="24752" y="206844"/>
                </a:lnTo>
                <a:lnTo>
                  <a:pt x="50051" y="206844"/>
                </a:lnTo>
                <a:lnTo>
                  <a:pt x="128879" y="29540"/>
                </a:lnTo>
                <a:lnTo>
                  <a:pt x="153682" y="29540"/>
                </a:lnTo>
                <a:lnTo>
                  <a:pt x="153682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11996" y="1318608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756" y="0"/>
                </a:lnTo>
              </a:path>
            </a:pathLst>
          </a:custGeom>
          <a:ln w="2158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24436" y="1218913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2487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11996" y="1208118"/>
            <a:ext cx="10477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521" y="0"/>
                </a:lnTo>
              </a:path>
            </a:pathLst>
          </a:custGeom>
          <a:ln w="21590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24436" y="1119853"/>
            <a:ext cx="0" cy="77470"/>
          </a:xfrm>
          <a:custGeom>
            <a:avLst/>
            <a:gdLst/>
            <a:ahLst/>
            <a:cxnLst/>
            <a:rect l="l" t="t" r="r" b="b"/>
            <a:pathLst>
              <a:path h="77469">
                <a:moveTo>
                  <a:pt x="0" y="0"/>
                </a:moveTo>
                <a:lnTo>
                  <a:pt x="0" y="77469"/>
                </a:lnTo>
              </a:path>
            </a:pathLst>
          </a:custGeom>
          <a:ln w="24879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911996" y="1108423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756" y="0"/>
                </a:lnTo>
              </a:path>
            </a:pathLst>
          </a:custGeom>
          <a:ln w="22860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75404" y="1524526"/>
            <a:ext cx="149860" cy="238760"/>
          </a:xfrm>
          <a:custGeom>
            <a:avLst/>
            <a:gdLst/>
            <a:ahLst/>
            <a:cxnLst/>
            <a:rect l="l" t="t" r="r" b="b"/>
            <a:pathLst>
              <a:path w="149860" h="238760">
                <a:moveTo>
                  <a:pt x="85534" y="0"/>
                </a:moveTo>
                <a:lnTo>
                  <a:pt x="64477" y="0"/>
                </a:lnTo>
                <a:lnTo>
                  <a:pt x="34595" y="4719"/>
                </a:lnTo>
                <a:lnTo>
                  <a:pt x="14631" y="19154"/>
                </a:lnTo>
                <a:lnTo>
                  <a:pt x="3472" y="43719"/>
                </a:lnTo>
                <a:lnTo>
                  <a:pt x="0" y="78828"/>
                </a:lnTo>
                <a:lnTo>
                  <a:pt x="0" y="159626"/>
                </a:lnTo>
                <a:lnTo>
                  <a:pt x="3472" y="194665"/>
                </a:lnTo>
                <a:lnTo>
                  <a:pt x="14631" y="219136"/>
                </a:lnTo>
                <a:lnTo>
                  <a:pt x="34595" y="233490"/>
                </a:lnTo>
                <a:lnTo>
                  <a:pt x="64477" y="238175"/>
                </a:lnTo>
                <a:lnTo>
                  <a:pt x="85534" y="238175"/>
                </a:lnTo>
                <a:lnTo>
                  <a:pt x="115401" y="233490"/>
                </a:lnTo>
                <a:lnTo>
                  <a:pt x="135256" y="219136"/>
                </a:lnTo>
                <a:lnTo>
                  <a:pt x="136756" y="215811"/>
                </a:lnTo>
                <a:lnTo>
                  <a:pt x="67030" y="215811"/>
                </a:lnTo>
                <a:lnTo>
                  <a:pt x="46341" y="212788"/>
                </a:lnTo>
                <a:lnTo>
                  <a:pt x="33959" y="203068"/>
                </a:lnTo>
                <a:lnTo>
                  <a:pt x="27950" y="185673"/>
                </a:lnTo>
                <a:lnTo>
                  <a:pt x="26377" y="159626"/>
                </a:lnTo>
                <a:lnTo>
                  <a:pt x="26377" y="78828"/>
                </a:lnTo>
                <a:lnTo>
                  <a:pt x="28008" y="52732"/>
                </a:lnTo>
                <a:lnTo>
                  <a:pt x="34143" y="35242"/>
                </a:lnTo>
                <a:lnTo>
                  <a:pt x="46651" y="25429"/>
                </a:lnTo>
                <a:lnTo>
                  <a:pt x="67398" y="22364"/>
                </a:lnTo>
                <a:lnTo>
                  <a:pt x="136698" y="22364"/>
                </a:lnTo>
                <a:lnTo>
                  <a:pt x="135256" y="19154"/>
                </a:lnTo>
                <a:lnTo>
                  <a:pt x="115401" y="4719"/>
                </a:lnTo>
                <a:lnTo>
                  <a:pt x="85534" y="0"/>
                </a:lnTo>
                <a:close/>
              </a:path>
              <a:path w="149860" h="238760">
                <a:moveTo>
                  <a:pt x="136698" y="22364"/>
                </a:moveTo>
                <a:lnTo>
                  <a:pt x="82562" y="22364"/>
                </a:lnTo>
                <a:lnTo>
                  <a:pt x="103329" y="25429"/>
                </a:lnTo>
                <a:lnTo>
                  <a:pt x="115720" y="35242"/>
                </a:lnTo>
                <a:lnTo>
                  <a:pt x="121708" y="52732"/>
                </a:lnTo>
                <a:lnTo>
                  <a:pt x="123266" y="78828"/>
                </a:lnTo>
                <a:lnTo>
                  <a:pt x="123266" y="159626"/>
                </a:lnTo>
                <a:lnTo>
                  <a:pt x="121651" y="185673"/>
                </a:lnTo>
                <a:lnTo>
                  <a:pt x="115541" y="203068"/>
                </a:lnTo>
                <a:lnTo>
                  <a:pt x="103035" y="212788"/>
                </a:lnTo>
                <a:lnTo>
                  <a:pt x="82232" y="215811"/>
                </a:lnTo>
                <a:lnTo>
                  <a:pt x="136756" y="215811"/>
                </a:lnTo>
                <a:lnTo>
                  <a:pt x="146293" y="194665"/>
                </a:lnTo>
                <a:lnTo>
                  <a:pt x="149707" y="159626"/>
                </a:lnTo>
                <a:lnTo>
                  <a:pt x="149707" y="78828"/>
                </a:lnTo>
                <a:lnTo>
                  <a:pt x="146293" y="43719"/>
                </a:lnTo>
                <a:lnTo>
                  <a:pt x="136698" y="22364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17482" y="1549650"/>
            <a:ext cx="0" cy="210820"/>
          </a:xfrm>
          <a:custGeom>
            <a:avLst/>
            <a:gdLst/>
            <a:ahLst/>
            <a:cxnLst/>
            <a:rect l="l" t="t" r="r" b="b"/>
            <a:pathLst>
              <a:path h="210819">
                <a:moveTo>
                  <a:pt x="0" y="0"/>
                </a:moveTo>
                <a:lnTo>
                  <a:pt x="0" y="210210"/>
                </a:lnTo>
              </a:path>
            </a:pathLst>
          </a:custGeom>
          <a:ln w="24765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51861" y="1538474"/>
            <a:ext cx="131445" cy="0"/>
          </a:xfrm>
          <a:custGeom>
            <a:avLst/>
            <a:gdLst/>
            <a:ahLst/>
            <a:cxnLst/>
            <a:rect l="l" t="t" r="r" b="b"/>
            <a:pathLst>
              <a:path w="131445">
                <a:moveTo>
                  <a:pt x="0" y="0"/>
                </a:moveTo>
                <a:lnTo>
                  <a:pt x="131190" y="0"/>
                </a:lnTo>
              </a:path>
            </a:pathLst>
          </a:custGeom>
          <a:ln w="22351">
            <a:solidFill>
              <a:srgbClr val="005F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03872" y="1527298"/>
            <a:ext cx="153035" cy="233045"/>
          </a:xfrm>
          <a:custGeom>
            <a:avLst/>
            <a:gdLst/>
            <a:ahLst/>
            <a:cxnLst/>
            <a:rect l="l" t="t" r="r" b="b"/>
            <a:pathLst>
              <a:path w="153034" h="233044">
                <a:moveTo>
                  <a:pt x="30810" y="0"/>
                </a:moveTo>
                <a:lnTo>
                  <a:pt x="4368" y="0"/>
                </a:lnTo>
                <a:lnTo>
                  <a:pt x="60553" y="110236"/>
                </a:lnTo>
                <a:lnTo>
                  <a:pt x="0" y="232562"/>
                </a:lnTo>
                <a:lnTo>
                  <a:pt x="24815" y="232562"/>
                </a:lnTo>
                <a:lnTo>
                  <a:pt x="74764" y="129476"/>
                </a:lnTo>
                <a:lnTo>
                  <a:pt x="99412" y="129476"/>
                </a:lnTo>
                <a:lnTo>
                  <a:pt x="91922" y="114922"/>
                </a:lnTo>
                <a:lnTo>
                  <a:pt x="101282" y="95669"/>
                </a:lnTo>
                <a:lnTo>
                  <a:pt x="77393" y="95669"/>
                </a:lnTo>
                <a:lnTo>
                  <a:pt x="30810" y="0"/>
                </a:lnTo>
                <a:close/>
              </a:path>
              <a:path w="153034" h="233044">
                <a:moveTo>
                  <a:pt x="99412" y="129476"/>
                </a:moveTo>
                <a:lnTo>
                  <a:pt x="74764" y="129476"/>
                </a:lnTo>
                <a:lnTo>
                  <a:pt x="125018" y="232562"/>
                </a:lnTo>
                <a:lnTo>
                  <a:pt x="152463" y="232562"/>
                </a:lnTo>
                <a:lnTo>
                  <a:pt x="99412" y="129476"/>
                </a:lnTo>
                <a:close/>
              </a:path>
              <a:path w="153034" h="233044">
                <a:moveTo>
                  <a:pt x="147789" y="0"/>
                </a:moveTo>
                <a:lnTo>
                  <a:pt x="123342" y="0"/>
                </a:lnTo>
                <a:lnTo>
                  <a:pt x="77393" y="95669"/>
                </a:lnTo>
                <a:lnTo>
                  <a:pt x="101282" y="95669"/>
                </a:lnTo>
                <a:lnTo>
                  <a:pt x="147789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76667" y="1524526"/>
            <a:ext cx="149860" cy="238760"/>
          </a:xfrm>
          <a:custGeom>
            <a:avLst/>
            <a:gdLst/>
            <a:ahLst/>
            <a:cxnLst/>
            <a:rect l="l" t="t" r="r" b="b"/>
            <a:pathLst>
              <a:path w="149859" h="238760">
                <a:moveTo>
                  <a:pt x="85598" y="0"/>
                </a:moveTo>
                <a:lnTo>
                  <a:pt x="64541" y="0"/>
                </a:lnTo>
                <a:lnTo>
                  <a:pt x="34648" y="4719"/>
                </a:lnTo>
                <a:lnTo>
                  <a:pt x="14663" y="19154"/>
                </a:lnTo>
                <a:lnTo>
                  <a:pt x="3481" y="43719"/>
                </a:lnTo>
                <a:lnTo>
                  <a:pt x="0" y="78828"/>
                </a:lnTo>
                <a:lnTo>
                  <a:pt x="0" y="159626"/>
                </a:lnTo>
                <a:lnTo>
                  <a:pt x="3481" y="194665"/>
                </a:lnTo>
                <a:lnTo>
                  <a:pt x="14663" y="219136"/>
                </a:lnTo>
                <a:lnTo>
                  <a:pt x="34648" y="233490"/>
                </a:lnTo>
                <a:lnTo>
                  <a:pt x="64541" y="238175"/>
                </a:lnTo>
                <a:lnTo>
                  <a:pt x="85598" y="238175"/>
                </a:lnTo>
                <a:lnTo>
                  <a:pt x="115465" y="233490"/>
                </a:lnTo>
                <a:lnTo>
                  <a:pt x="135320" y="219136"/>
                </a:lnTo>
                <a:lnTo>
                  <a:pt x="136820" y="215811"/>
                </a:lnTo>
                <a:lnTo>
                  <a:pt x="67144" y="215811"/>
                </a:lnTo>
                <a:lnTo>
                  <a:pt x="46426" y="212788"/>
                </a:lnTo>
                <a:lnTo>
                  <a:pt x="34029" y="203068"/>
                </a:lnTo>
                <a:lnTo>
                  <a:pt x="28015" y="185673"/>
                </a:lnTo>
                <a:lnTo>
                  <a:pt x="26441" y="159626"/>
                </a:lnTo>
                <a:lnTo>
                  <a:pt x="26441" y="78828"/>
                </a:lnTo>
                <a:lnTo>
                  <a:pt x="28055" y="52732"/>
                </a:lnTo>
                <a:lnTo>
                  <a:pt x="34164" y="35242"/>
                </a:lnTo>
                <a:lnTo>
                  <a:pt x="46667" y="25429"/>
                </a:lnTo>
                <a:lnTo>
                  <a:pt x="67462" y="22364"/>
                </a:lnTo>
                <a:lnTo>
                  <a:pt x="136762" y="22364"/>
                </a:lnTo>
                <a:lnTo>
                  <a:pt x="135320" y="19154"/>
                </a:lnTo>
                <a:lnTo>
                  <a:pt x="115465" y="4719"/>
                </a:lnTo>
                <a:lnTo>
                  <a:pt x="85598" y="0"/>
                </a:lnTo>
                <a:close/>
              </a:path>
              <a:path w="149859" h="238760">
                <a:moveTo>
                  <a:pt x="136762" y="22364"/>
                </a:moveTo>
                <a:lnTo>
                  <a:pt x="82677" y="22364"/>
                </a:lnTo>
                <a:lnTo>
                  <a:pt x="103393" y="25429"/>
                </a:lnTo>
                <a:lnTo>
                  <a:pt x="115771" y="35242"/>
                </a:lnTo>
                <a:lnTo>
                  <a:pt x="121765" y="52732"/>
                </a:lnTo>
                <a:lnTo>
                  <a:pt x="123329" y="78828"/>
                </a:lnTo>
                <a:lnTo>
                  <a:pt x="123329" y="159626"/>
                </a:lnTo>
                <a:lnTo>
                  <a:pt x="121717" y="185673"/>
                </a:lnTo>
                <a:lnTo>
                  <a:pt x="115620" y="203068"/>
                </a:lnTo>
                <a:lnTo>
                  <a:pt x="103152" y="212788"/>
                </a:lnTo>
                <a:lnTo>
                  <a:pt x="82423" y="215811"/>
                </a:lnTo>
                <a:lnTo>
                  <a:pt x="136820" y="215811"/>
                </a:lnTo>
                <a:lnTo>
                  <a:pt x="146357" y="194665"/>
                </a:lnTo>
                <a:lnTo>
                  <a:pt x="149771" y="159626"/>
                </a:lnTo>
                <a:lnTo>
                  <a:pt x="149771" y="78828"/>
                </a:lnTo>
                <a:lnTo>
                  <a:pt x="146357" y="43719"/>
                </a:lnTo>
                <a:lnTo>
                  <a:pt x="136762" y="22364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54494" y="1527294"/>
            <a:ext cx="182245" cy="289560"/>
          </a:xfrm>
          <a:custGeom>
            <a:avLst/>
            <a:gdLst/>
            <a:ahLst/>
            <a:cxnLst/>
            <a:rect l="l" t="t" r="r" b="b"/>
            <a:pathLst>
              <a:path w="182245" h="289560">
                <a:moveTo>
                  <a:pt x="182079" y="210248"/>
                </a:moveTo>
                <a:lnTo>
                  <a:pt x="0" y="210248"/>
                </a:lnTo>
                <a:lnTo>
                  <a:pt x="0" y="289102"/>
                </a:lnTo>
                <a:lnTo>
                  <a:pt x="23139" y="289102"/>
                </a:lnTo>
                <a:lnTo>
                  <a:pt x="23139" y="232575"/>
                </a:lnTo>
                <a:lnTo>
                  <a:pt x="182079" y="232575"/>
                </a:lnTo>
                <a:lnTo>
                  <a:pt x="182079" y="210248"/>
                </a:lnTo>
                <a:close/>
              </a:path>
              <a:path w="182245" h="289560">
                <a:moveTo>
                  <a:pt x="182079" y="232575"/>
                </a:moveTo>
                <a:lnTo>
                  <a:pt x="158940" y="232575"/>
                </a:lnTo>
                <a:lnTo>
                  <a:pt x="158940" y="289102"/>
                </a:lnTo>
                <a:lnTo>
                  <a:pt x="182079" y="289102"/>
                </a:lnTo>
                <a:lnTo>
                  <a:pt x="182079" y="232575"/>
                </a:lnTo>
                <a:close/>
              </a:path>
              <a:path w="182245" h="289560">
                <a:moveTo>
                  <a:pt x="165925" y="0"/>
                </a:moveTo>
                <a:lnTo>
                  <a:pt x="36042" y="0"/>
                </a:lnTo>
                <a:lnTo>
                  <a:pt x="35972" y="124218"/>
                </a:lnTo>
                <a:lnTo>
                  <a:pt x="35143" y="153527"/>
                </a:lnTo>
                <a:lnTo>
                  <a:pt x="32127" y="175202"/>
                </a:lnTo>
                <a:lnTo>
                  <a:pt x="26516" y="192278"/>
                </a:lnTo>
                <a:lnTo>
                  <a:pt x="17830" y="210248"/>
                </a:lnTo>
                <a:lnTo>
                  <a:pt x="43967" y="210248"/>
                </a:lnTo>
                <a:lnTo>
                  <a:pt x="51884" y="194400"/>
                </a:lnTo>
                <a:lnTo>
                  <a:pt x="57081" y="178525"/>
                </a:lnTo>
                <a:lnTo>
                  <a:pt x="59928" y="157004"/>
                </a:lnTo>
                <a:lnTo>
                  <a:pt x="60794" y="124218"/>
                </a:lnTo>
                <a:lnTo>
                  <a:pt x="60794" y="22364"/>
                </a:lnTo>
                <a:lnTo>
                  <a:pt x="165925" y="22364"/>
                </a:lnTo>
                <a:lnTo>
                  <a:pt x="165925" y="0"/>
                </a:lnTo>
                <a:close/>
              </a:path>
              <a:path w="182245" h="289560">
                <a:moveTo>
                  <a:pt x="165925" y="22364"/>
                </a:moveTo>
                <a:lnTo>
                  <a:pt x="141173" y="22364"/>
                </a:lnTo>
                <a:lnTo>
                  <a:pt x="141173" y="210248"/>
                </a:lnTo>
                <a:lnTo>
                  <a:pt x="165925" y="210248"/>
                </a:lnTo>
                <a:lnTo>
                  <a:pt x="165925" y="22364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0455" y="1527298"/>
            <a:ext cx="167005" cy="233045"/>
          </a:xfrm>
          <a:custGeom>
            <a:avLst/>
            <a:gdLst/>
            <a:ahLst/>
            <a:cxnLst/>
            <a:rect l="l" t="t" r="r" b="b"/>
            <a:pathLst>
              <a:path w="167004" h="233044">
                <a:moveTo>
                  <a:pt x="99517" y="0"/>
                </a:moveTo>
                <a:lnTo>
                  <a:pt x="71145" y="0"/>
                </a:lnTo>
                <a:lnTo>
                  <a:pt x="0" y="232562"/>
                </a:lnTo>
                <a:lnTo>
                  <a:pt x="24447" y="232562"/>
                </a:lnTo>
                <a:lnTo>
                  <a:pt x="40017" y="182587"/>
                </a:lnTo>
                <a:lnTo>
                  <a:pt x="152183" y="182587"/>
                </a:lnTo>
                <a:lnTo>
                  <a:pt x="145915" y="160858"/>
                </a:lnTo>
                <a:lnTo>
                  <a:pt x="46570" y="160858"/>
                </a:lnTo>
                <a:lnTo>
                  <a:pt x="84670" y="31381"/>
                </a:lnTo>
                <a:lnTo>
                  <a:pt x="108569" y="31381"/>
                </a:lnTo>
                <a:lnTo>
                  <a:pt x="99517" y="0"/>
                </a:lnTo>
                <a:close/>
              </a:path>
              <a:path w="167004" h="233044">
                <a:moveTo>
                  <a:pt x="152183" y="182587"/>
                </a:moveTo>
                <a:lnTo>
                  <a:pt x="125895" y="182587"/>
                </a:lnTo>
                <a:lnTo>
                  <a:pt x="139801" y="232562"/>
                </a:lnTo>
                <a:lnTo>
                  <a:pt x="166598" y="232562"/>
                </a:lnTo>
                <a:lnTo>
                  <a:pt x="152183" y="182587"/>
                </a:lnTo>
                <a:close/>
              </a:path>
              <a:path w="167004" h="233044">
                <a:moveTo>
                  <a:pt x="108569" y="31381"/>
                </a:moveTo>
                <a:lnTo>
                  <a:pt x="84670" y="31381"/>
                </a:lnTo>
                <a:lnTo>
                  <a:pt x="119659" y="160858"/>
                </a:lnTo>
                <a:lnTo>
                  <a:pt x="145915" y="160858"/>
                </a:lnTo>
                <a:lnTo>
                  <a:pt x="108569" y="31381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58484" y="1527298"/>
            <a:ext cx="220345" cy="233045"/>
          </a:xfrm>
          <a:custGeom>
            <a:avLst/>
            <a:gdLst/>
            <a:ahLst/>
            <a:cxnLst/>
            <a:rect l="l" t="t" r="r" b="b"/>
            <a:pathLst>
              <a:path w="220345" h="233044">
                <a:moveTo>
                  <a:pt x="39357" y="0"/>
                </a:moveTo>
                <a:lnTo>
                  <a:pt x="0" y="0"/>
                </a:lnTo>
                <a:lnTo>
                  <a:pt x="0" y="232562"/>
                </a:lnTo>
                <a:lnTo>
                  <a:pt x="22453" y="232562"/>
                </a:lnTo>
                <a:lnTo>
                  <a:pt x="22453" y="19875"/>
                </a:lnTo>
                <a:lnTo>
                  <a:pt x="46059" y="19875"/>
                </a:lnTo>
                <a:lnTo>
                  <a:pt x="39357" y="0"/>
                </a:lnTo>
                <a:close/>
              </a:path>
              <a:path w="220345" h="233044">
                <a:moveTo>
                  <a:pt x="46059" y="19875"/>
                </a:moveTo>
                <a:lnTo>
                  <a:pt x="22453" y="19875"/>
                </a:lnTo>
                <a:lnTo>
                  <a:pt x="95846" y="232562"/>
                </a:lnTo>
                <a:lnTo>
                  <a:pt x="120599" y="232562"/>
                </a:lnTo>
                <a:lnTo>
                  <a:pt x="130706" y="204647"/>
                </a:lnTo>
                <a:lnTo>
                  <a:pt x="108369" y="204647"/>
                </a:lnTo>
                <a:lnTo>
                  <a:pt x="46059" y="19875"/>
                </a:lnTo>
                <a:close/>
              </a:path>
              <a:path w="220345" h="233044">
                <a:moveTo>
                  <a:pt x="220116" y="19875"/>
                </a:moveTo>
                <a:lnTo>
                  <a:pt x="197612" y="19875"/>
                </a:lnTo>
                <a:lnTo>
                  <a:pt x="197612" y="232562"/>
                </a:lnTo>
                <a:lnTo>
                  <a:pt x="220116" y="232562"/>
                </a:lnTo>
                <a:lnTo>
                  <a:pt x="220116" y="19875"/>
                </a:lnTo>
                <a:close/>
              </a:path>
              <a:path w="220345" h="233044">
                <a:moveTo>
                  <a:pt x="220116" y="0"/>
                </a:moveTo>
                <a:lnTo>
                  <a:pt x="182448" y="0"/>
                </a:lnTo>
                <a:lnTo>
                  <a:pt x="108369" y="204647"/>
                </a:lnTo>
                <a:lnTo>
                  <a:pt x="130706" y="204647"/>
                </a:lnTo>
                <a:lnTo>
                  <a:pt x="197612" y="19875"/>
                </a:lnTo>
                <a:lnTo>
                  <a:pt x="220116" y="19875"/>
                </a:lnTo>
                <a:lnTo>
                  <a:pt x="220116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21874" y="1527294"/>
            <a:ext cx="154305" cy="233045"/>
          </a:xfrm>
          <a:custGeom>
            <a:avLst/>
            <a:gdLst/>
            <a:ahLst/>
            <a:cxnLst/>
            <a:rect l="l" t="t" r="r" b="b"/>
            <a:pathLst>
              <a:path w="154304" h="233044">
                <a:moveTo>
                  <a:pt x="24815" y="0"/>
                </a:moveTo>
                <a:lnTo>
                  <a:pt x="0" y="0"/>
                </a:lnTo>
                <a:lnTo>
                  <a:pt x="0" y="232575"/>
                </a:lnTo>
                <a:lnTo>
                  <a:pt x="38722" y="232575"/>
                </a:lnTo>
                <a:lnTo>
                  <a:pt x="50173" y="206819"/>
                </a:lnTo>
                <a:lnTo>
                  <a:pt x="24815" y="206819"/>
                </a:lnTo>
                <a:lnTo>
                  <a:pt x="24815" y="0"/>
                </a:lnTo>
                <a:close/>
              </a:path>
              <a:path w="154304" h="233044">
                <a:moveTo>
                  <a:pt x="153758" y="29514"/>
                </a:moveTo>
                <a:lnTo>
                  <a:pt x="129006" y="29514"/>
                </a:lnTo>
                <a:lnTo>
                  <a:pt x="129006" y="232575"/>
                </a:lnTo>
                <a:lnTo>
                  <a:pt x="153758" y="232575"/>
                </a:lnTo>
                <a:lnTo>
                  <a:pt x="153758" y="29514"/>
                </a:lnTo>
                <a:close/>
              </a:path>
              <a:path w="154304" h="233044">
                <a:moveTo>
                  <a:pt x="153758" y="0"/>
                </a:moveTo>
                <a:lnTo>
                  <a:pt x="116725" y="0"/>
                </a:lnTo>
                <a:lnTo>
                  <a:pt x="24815" y="206819"/>
                </a:lnTo>
                <a:lnTo>
                  <a:pt x="50173" y="206819"/>
                </a:lnTo>
                <a:lnTo>
                  <a:pt x="129006" y="29514"/>
                </a:lnTo>
                <a:lnTo>
                  <a:pt x="153758" y="29514"/>
                </a:lnTo>
                <a:lnTo>
                  <a:pt x="153758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994506" y="1096993"/>
            <a:ext cx="726440" cy="668020"/>
          </a:xfrm>
          <a:custGeom>
            <a:avLst/>
            <a:gdLst/>
            <a:ahLst/>
            <a:cxnLst/>
            <a:rect l="l" t="t" r="r" b="b"/>
            <a:pathLst>
              <a:path w="726440" h="668019">
                <a:moveTo>
                  <a:pt x="415150" y="0"/>
                </a:moveTo>
                <a:lnTo>
                  <a:pt x="0" y="667499"/>
                </a:lnTo>
                <a:lnTo>
                  <a:pt x="619925" y="667499"/>
                </a:lnTo>
                <a:lnTo>
                  <a:pt x="726173" y="499986"/>
                </a:lnTo>
                <a:lnTo>
                  <a:pt x="415150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463" y="330279"/>
            <a:ext cx="376809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30" dirty="0">
                <a:solidFill>
                  <a:srgbClr val="FFFFFF"/>
                </a:solidFill>
                <a:latin typeface="Calibri"/>
                <a:cs typeface="Calibri"/>
              </a:rPr>
              <a:t>ДОПОЛНИТЕЛЬНАЯ</a:t>
            </a:r>
            <a:r>
              <a:rPr sz="195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50" b="1" spc="-25" dirty="0">
                <a:solidFill>
                  <a:srgbClr val="FFFFFF"/>
                </a:solidFill>
                <a:latin typeface="Calibri"/>
                <a:cs typeface="Calibri"/>
              </a:rPr>
              <a:t>ИНФОРМАЦИЯ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4285027"/>
            <a:ext cx="4947920" cy="409575"/>
          </a:xfrm>
          <a:custGeom>
            <a:avLst/>
            <a:gdLst/>
            <a:ahLst/>
            <a:cxnLst/>
            <a:rect l="l" t="t" r="r" b="b"/>
            <a:pathLst>
              <a:path w="4947920" h="409575">
                <a:moveTo>
                  <a:pt x="4780076" y="0"/>
                </a:moveTo>
                <a:lnTo>
                  <a:pt x="0" y="0"/>
                </a:lnTo>
                <a:lnTo>
                  <a:pt x="0" y="408965"/>
                </a:lnTo>
                <a:lnTo>
                  <a:pt x="4947513" y="408965"/>
                </a:lnTo>
                <a:lnTo>
                  <a:pt x="4780076" y="0"/>
                </a:lnTo>
                <a:close/>
              </a:path>
            </a:pathLst>
          </a:custGeom>
          <a:solidFill>
            <a:srgbClr val="00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6019" y="1487287"/>
            <a:ext cx="8319770" cy="4886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dirty="0">
                <a:solidFill>
                  <a:srgbClr val="0056A4"/>
                </a:solidFill>
                <a:latin typeface="Calibri"/>
                <a:cs typeface="Calibri"/>
              </a:rPr>
              <a:t>Одним из ключевых принципов ЗАО «Управление отходами» является открытость и </a:t>
            </a:r>
            <a:r>
              <a:rPr sz="1300" b="1" spc="45" dirty="0">
                <a:solidFill>
                  <a:srgbClr val="0056A4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0056A4"/>
                </a:solidFill>
                <a:latin typeface="Calibri"/>
                <a:cs typeface="Calibri"/>
              </a:rPr>
              <a:t>прозрачность.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1600"/>
              </a:lnSpc>
              <a:spcBef>
                <a:spcPts val="5"/>
              </a:spcBef>
            </a:pP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Вся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детальная информация, подтверждающая отраженные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в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настоящей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презентации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тезисы,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в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том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числе 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годовые</a:t>
            </a:r>
            <a:r>
              <a:rPr sz="1500" b="0" spc="29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ежеквартальные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отчеты, проспекты эмиссии ценных бумаг,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бухгалтерская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и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иная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внутренняя  документация,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доступна </a:t>
            </a:r>
            <a:r>
              <a:rPr sz="1500" b="0" spc="-10" dirty="0">
                <a:solidFill>
                  <a:srgbClr val="1D1D1B"/>
                </a:solidFill>
                <a:latin typeface="Calibri Light"/>
                <a:cs typeface="Calibri Light"/>
              </a:rPr>
              <a:t>на</a:t>
            </a:r>
            <a:r>
              <a:rPr sz="1500" b="0" spc="-25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официальных сайтах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организации:</a:t>
            </a:r>
            <a:endParaRPr sz="1500">
              <a:latin typeface="Calibri Light"/>
              <a:cs typeface="Calibri Light"/>
            </a:endParaRPr>
          </a:p>
          <a:p>
            <a:pPr marL="12700" marR="6195060">
              <a:lnSpc>
                <a:spcPct val="101600"/>
              </a:lnSpc>
            </a:pPr>
            <a:r>
              <a:rPr sz="1500" b="1" u="sng" spc="-25" dirty="0">
                <a:solidFill>
                  <a:srgbClr val="0056A4"/>
                </a:solidFill>
                <a:latin typeface="Calibri"/>
                <a:cs typeface="Calibri"/>
                <a:hlinkClick r:id="rId2"/>
              </a:rPr>
              <a:t>http://www.uo-moscow.ru </a:t>
            </a:r>
            <a:r>
              <a:rPr sz="1500" b="1" spc="-30" dirty="0">
                <a:solidFill>
                  <a:srgbClr val="0056A4"/>
                </a:solidFill>
                <a:latin typeface="Calibri"/>
                <a:cs typeface="Calibri"/>
              </a:rPr>
              <a:t> </a:t>
            </a:r>
            <a:r>
              <a:rPr sz="1500" b="1" u="sng" spc="-25" dirty="0">
                <a:solidFill>
                  <a:srgbClr val="0056A4"/>
                </a:solidFill>
                <a:latin typeface="Calibri"/>
                <a:cs typeface="Calibri"/>
                <a:hlinkClick r:id="rId3"/>
              </a:rPr>
              <a:t>http://www.uo-system.ru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01600"/>
              </a:lnSpc>
              <a:spcBef>
                <a:spcPts val="1100"/>
              </a:spcBef>
            </a:pP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Кроме того, детальная информация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о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реализуемых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проектах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доступна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в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базе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данных Национальной</a:t>
            </a:r>
            <a:r>
              <a:rPr sz="1500" b="0" spc="-5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ассо-  циации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концессионеров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и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долгосрочных инвесторов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в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инфраструктуру </a:t>
            </a:r>
            <a:r>
              <a:rPr sz="1500" b="0" spc="-10" dirty="0">
                <a:solidFill>
                  <a:srgbClr val="1D1D1B"/>
                </a:solidFill>
                <a:latin typeface="Calibri Light"/>
                <a:cs typeface="Calibri Light"/>
              </a:rPr>
              <a:t>на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официальном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портале:  </a:t>
            </a:r>
            <a:r>
              <a:rPr sz="1500" b="1" u="sng" spc="-25" dirty="0">
                <a:solidFill>
                  <a:srgbClr val="0056A4"/>
                </a:solidFill>
                <a:latin typeface="Calibri"/>
                <a:cs typeface="Calibri"/>
                <a:hlinkClick r:id="rId4"/>
              </a:rPr>
              <a:t>http://db.investinfra.ru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950" b="1" spc="-20" dirty="0">
                <a:solidFill>
                  <a:srgbClr val="FFFFFF"/>
                </a:solidFill>
                <a:latin typeface="Calibri"/>
                <a:cs typeface="Calibri"/>
              </a:rPr>
              <a:t>КОНТАКТНАЯ</a:t>
            </a: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FFFFFF"/>
                </a:solidFill>
                <a:latin typeface="Calibri"/>
                <a:cs typeface="Calibri"/>
              </a:rPr>
              <a:t>ИНФОРМАЦИЯ</a:t>
            </a:r>
            <a:endParaRPr sz="1950">
              <a:latin typeface="Calibri"/>
              <a:cs typeface="Calibri"/>
            </a:endParaRPr>
          </a:p>
          <a:p>
            <a:pPr marL="12700" marR="3764279">
              <a:lnSpc>
                <a:spcPct val="101600"/>
              </a:lnSpc>
              <a:spcBef>
                <a:spcPts val="1090"/>
              </a:spcBef>
            </a:pP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Закрытое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акционерное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общество «Управление</a:t>
            </a:r>
            <a:r>
              <a:rPr sz="1500" b="0" spc="-21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отходами» 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117556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г.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Москва,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Варшавское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шоссе,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10" dirty="0">
                <a:solidFill>
                  <a:srgbClr val="1D1D1B"/>
                </a:solidFill>
                <a:latin typeface="Calibri Light"/>
                <a:cs typeface="Calibri Light"/>
              </a:rPr>
              <a:t>д.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95,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корп.</a:t>
            </a:r>
            <a:r>
              <a:rPr sz="1500" b="0" spc="-70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10" dirty="0">
                <a:solidFill>
                  <a:srgbClr val="1D1D1B"/>
                </a:solidFill>
                <a:latin typeface="Calibri Light"/>
                <a:cs typeface="Calibri Light"/>
              </a:rPr>
              <a:t>1</a:t>
            </a:r>
            <a:endParaRPr sz="15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500" b="0" spc="-10" dirty="0">
                <a:solidFill>
                  <a:srgbClr val="1D1D1B"/>
                </a:solidFill>
                <a:latin typeface="Calibri Light"/>
                <a:cs typeface="Calibri Light"/>
              </a:rPr>
              <a:t>+7</a:t>
            </a:r>
            <a:r>
              <a:rPr sz="1500" b="0" spc="-8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0" dirty="0">
                <a:solidFill>
                  <a:srgbClr val="1D1D1B"/>
                </a:solidFill>
                <a:latin typeface="Calibri Light"/>
                <a:cs typeface="Calibri Light"/>
              </a:rPr>
              <a:t>(495)</a:t>
            </a:r>
            <a:r>
              <a:rPr sz="1500" b="0" spc="-8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15" dirty="0">
                <a:solidFill>
                  <a:srgbClr val="1D1D1B"/>
                </a:solidFill>
                <a:latin typeface="Calibri Light"/>
                <a:cs typeface="Calibri Light"/>
              </a:rPr>
              <a:t>280</a:t>
            </a:r>
            <a:r>
              <a:rPr sz="1500" b="0" spc="-8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5" dirty="0">
                <a:solidFill>
                  <a:srgbClr val="1D1D1B"/>
                </a:solidFill>
                <a:latin typeface="Calibri Light"/>
                <a:cs typeface="Calibri Light"/>
              </a:rPr>
              <a:t>76</a:t>
            </a:r>
            <a:r>
              <a:rPr sz="1500" b="0" spc="-85" dirty="0">
                <a:solidFill>
                  <a:srgbClr val="1D1D1B"/>
                </a:solidFill>
                <a:latin typeface="Calibri Light"/>
                <a:cs typeface="Calibri Light"/>
              </a:rPr>
              <a:t> </a:t>
            </a:r>
            <a:r>
              <a:rPr sz="1500" b="0" spc="-25" dirty="0">
                <a:solidFill>
                  <a:srgbClr val="1D1D1B"/>
                </a:solidFill>
                <a:latin typeface="Calibri Light"/>
                <a:cs typeface="Calibri Light"/>
              </a:rPr>
              <a:t>68</a:t>
            </a:r>
            <a:endParaRPr sz="15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500" b="1" u="sng" spc="-25" dirty="0">
                <a:solidFill>
                  <a:srgbClr val="0056A4"/>
                </a:solidFill>
                <a:latin typeface="Calibri"/>
                <a:cs typeface="Calibri"/>
                <a:hlinkClick r:id="rId5"/>
              </a:rPr>
              <a:t>info@uo-moscow.ru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7706995">
              <a:lnSpc>
                <a:spcPct val="100000"/>
              </a:lnSpc>
            </a:pPr>
            <a:r>
              <a:rPr sz="1200" b="1" spc="15" dirty="0">
                <a:solidFill>
                  <a:srgbClr val="00B3DD"/>
                </a:solidFill>
                <a:latin typeface="Calibri"/>
                <a:cs typeface="Calibri"/>
              </a:rPr>
              <a:t>МОСКВ</a:t>
            </a:r>
            <a:r>
              <a:rPr sz="1200" b="1" dirty="0">
                <a:solidFill>
                  <a:srgbClr val="00B3DD"/>
                </a:solidFill>
                <a:latin typeface="Calibri"/>
                <a:cs typeface="Calibri"/>
              </a:rPr>
              <a:t>А  </a:t>
            </a:r>
            <a:r>
              <a:rPr sz="1200" b="1" spc="15" dirty="0">
                <a:solidFill>
                  <a:srgbClr val="00B3DD"/>
                </a:solidFill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74398" y="6353553"/>
            <a:ext cx="21907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5"/>
              </a:lnSpc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71515" y="2054352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71515" y="2426055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71515" y="2927362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71515" y="3255873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71515" y="3788981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71515" y="4138244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71515" y="4647374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1515" y="5356441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54884" y="6187681"/>
            <a:ext cx="5545146" cy="6522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03369" y="665986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697191" y="0"/>
                </a:moveTo>
                <a:lnTo>
                  <a:pt x="274916" y="0"/>
                </a:lnTo>
                <a:lnTo>
                  <a:pt x="0" y="450011"/>
                </a:lnTo>
                <a:lnTo>
                  <a:pt x="417106" y="450011"/>
                </a:lnTo>
                <a:lnTo>
                  <a:pt x="697191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803406" y="215998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417068" y="0"/>
                </a:moveTo>
                <a:lnTo>
                  <a:pt x="0" y="0"/>
                </a:lnTo>
                <a:lnTo>
                  <a:pt x="274891" y="449986"/>
                </a:lnTo>
                <a:lnTo>
                  <a:pt x="697166" y="449986"/>
                </a:lnTo>
                <a:lnTo>
                  <a:pt x="417068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28565" y="215998"/>
            <a:ext cx="481330" cy="450215"/>
          </a:xfrm>
          <a:custGeom>
            <a:avLst/>
            <a:gdLst/>
            <a:ahLst/>
            <a:cxnLst/>
            <a:rect l="l" t="t" r="r" b="b"/>
            <a:pathLst>
              <a:path w="481329" h="450215">
                <a:moveTo>
                  <a:pt x="274840" y="0"/>
                </a:moveTo>
                <a:lnTo>
                  <a:pt x="0" y="449986"/>
                </a:lnTo>
                <a:lnTo>
                  <a:pt x="410400" y="449986"/>
                </a:lnTo>
                <a:lnTo>
                  <a:pt x="480720" y="337070"/>
                </a:lnTo>
                <a:lnTo>
                  <a:pt x="274840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215995"/>
            <a:ext cx="8550275" cy="900430"/>
          </a:xfrm>
          <a:custGeom>
            <a:avLst/>
            <a:gdLst/>
            <a:ahLst/>
            <a:cxnLst/>
            <a:rect l="l" t="t" r="r" b="b"/>
            <a:pathLst>
              <a:path w="8550275" h="900430">
                <a:moveTo>
                  <a:pt x="8181733" y="0"/>
                </a:moveTo>
                <a:lnTo>
                  <a:pt x="0" y="0"/>
                </a:lnTo>
                <a:lnTo>
                  <a:pt x="0" y="900010"/>
                </a:lnTo>
                <a:lnTo>
                  <a:pt x="8550211" y="900010"/>
                </a:lnTo>
                <a:lnTo>
                  <a:pt x="8181733" y="0"/>
                </a:lnTo>
                <a:close/>
              </a:path>
            </a:pathLst>
          </a:custGeom>
          <a:solidFill>
            <a:srgbClr val="00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spc="-60" dirty="0"/>
              <a:t>СИТУАЦИЯ </a:t>
            </a:r>
            <a:r>
              <a:rPr sz="1950" spc="-40" dirty="0"/>
              <a:t>В </a:t>
            </a:r>
            <a:r>
              <a:rPr sz="1950" spc="-45" dirty="0"/>
              <a:t>СФЕРЕ </a:t>
            </a:r>
            <a:r>
              <a:rPr sz="1950" spc="-55" dirty="0"/>
              <a:t>ОБРАЩЕНИЯ </a:t>
            </a:r>
            <a:r>
              <a:rPr sz="1950" spc="-40" dirty="0"/>
              <a:t>С </a:t>
            </a:r>
            <a:r>
              <a:rPr sz="1950" spc="-60" dirty="0"/>
              <a:t>ТКО </a:t>
            </a:r>
            <a:r>
              <a:rPr sz="1950" spc="-40" dirty="0"/>
              <a:t>В</a:t>
            </a:r>
            <a:r>
              <a:rPr sz="1950" spc="190" dirty="0"/>
              <a:t> </a:t>
            </a:r>
            <a:r>
              <a:rPr sz="1950" spc="-45" dirty="0"/>
              <a:t>РФ</a:t>
            </a:r>
            <a:endParaRPr sz="1950"/>
          </a:p>
        </p:txBody>
      </p:sp>
      <p:sp>
        <p:nvSpPr>
          <p:cNvPr id="16" name="object 16"/>
          <p:cNvSpPr txBox="1"/>
          <p:nvPr/>
        </p:nvSpPr>
        <p:spPr>
          <a:xfrm>
            <a:off x="5558823" y="1496857"/>
            <a:ext cx="3642995" cy="4390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510">
              <a:lnSpc>
                <a:spcPts val="1500"/>
              </a:lnSpc>
            </a:pPr>
            <a:r>
              <a:rPr sz="1400" b="1" spc="-25" dirty="0">
                <a:solidFill>
                  <a:srgbClr val="3E3E3E"/>
                </a:solidFill>
                <a:latin typeface="Calibri"/>
                <a:cs typeface="Calibri"/>
              </a:rPr>
              <a:t>В </a:t>
            </a: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РФ </a:t>
            </a:r>
            <a:r>
              <a:rPr sz="1400" b="1" spc="10" dirty="0">
                <a:solidFill>
                  <a:srgbClr val="3E3E3E"/>
                </a:solidFill>
                <a:latin typeface="Calibri"/>
                <a:cs typeface="Calibri"/>
              </a:rPr>
              <a:t>сложилась катастрофическая </a:t>
            </a:r>
            <a:r>
              <a:rPr sz="1400" b="1" spc="15" dirty="0">
                <a:solidFill>
                  <a:srgbClr val="3E3E3E"/>
                </a:solidFill>
                <a:latin typeface="Calibri"/>
                <a:cs typeface="Calibri"/>
              </a:rPr>
              <a:t>ситуация  </a:t>
            </a:r>
            <a:r>
              <a:rPr sz="1400" b="1" spc="-20" dirty="0">
                <a:solidFill>
                  <a:srgbClr val="3E3E3E"/>
                </a:solidFill>
                <a:latin typeface="Calibri"/>
                <a:cs typeface="Calibri"/>
              </a:rPr>
              <a:t>в </a:t>
            </a:r>
            <a:r>
              <a:rPr sz="1400" b="1" spc="5" dirty="0">
                <a:solidFill>
                  <a:srgbClr val="3E3E3E"/>
                </a:solidFill>
                <a:latin typeface="Calibri"/>
                <a:cs typeface="Calibri"/>
              </a:rPr>
              <a:t>сфере обращения </a:t>
            </a:r>
            <a:r>
              <a:rPr sz="1400" b="1" spc="-20" dirty="0">
                <a:solidFill>
                  <a:srgbClr val="3E3E3E"/>
                </a:solidFill>
                <a:latin typeface="Calibri"/>
                <a:cs typeface="Calibri"/>
              </a:rPr>
              <a:t>с</a:t>
            </a:r>
            <a:r>
              <a:rPr sz="1400" b="1" spc="25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15" dirty="0">
                <a:solidFill>
                  <a:srgbClr val="3E3E3E"/>
                </a:solidFill>
                <a:latin typeface="Calibri"/>
                <a:cs typeface="Calibri"/>
              </a:rPr>
              <a:t>ТКО:</a:t>
            </a:r>
            <a:endParaRPr sz="1400" dirty="0">
              <a:latin typeface="Calibri"/>
              <a:cs typeface="Calibri"/>
            </a:endParaRPr>
          </a:p>
          <a:p>
            <a:pPr marL="185420" algn="just">
              <a:lnSpc>
                <a:spcPct val="100000"/>
              </a:lnSpc>
              <a:spcBef>
                <a:spcPts val="1000"/>
              </a:spcBef>
            </a:pPr>
            <a:r>
              <a:rPr sz="1300" spc="-20" dirty="0">
                <a:solidFill>
                  <a:srgbClr val="3E3E3E"/>
                </a:solidFill>
                <a:latin typeface="Calibri"/>
                <a:cs typeface="Calibri"/>
              </a:rPr>
              <a:t>Ежегодно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в </a:t>
            </a:r>
            <a:r>
              <a:rPr sz="1300" spc="-20" dirty="0">
                <a:solidFill>
                  <a:srgbClr val="3E3E3E"/>
                </a:solidFill>
                <a:latin typeface="Calibri"/>
                <a:cs typeface="Calibri"/>
              </a:rPr>
              <a:t>РФ образуется более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50 </a:t>
            </a:r>
            <a:r>
              <a:rPr sz="1300" spc="-20" dirty="0">
                <a:solidFill>
                  <a:srgbClr val="3E3E3E"/>
                </a:solidFill>
                <a:latin typeface="Calibri"/>
                <a:cs typeface="Calibri"/>
              </a:rPr>
              <a:t>млн тонн</a:t>
            </a:r>
            <a:r>
              <a:rPr sz="1300" spc="-25" dirty="0">
                <a:solidFill>
                  <a:srgbClr val="3E3E3E"/>
                </a:solidFill>
                <a:latin typeface="Calibri"/>
                <a:cs typeface="Calibri"/>
              </a:rPr>
              <a:t> ТКО</a:t>
            </a:r>
            <a:endParaRPr sz="1300" dirty="0">
              <a:latin typeface="Calibri"/>
              <a:cs typeface="Calibri"/>
            </a:endParaRPr>
          </a:p>
          <a:p>
            <a:pPr marL="185420" marR="22225" algn="just">
              <a:lnSpc>
                <a:spcPts val="1500"/>
              </a:lnSpc>
              <a:spcBef>
                <a:spcPts val="114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На территории РФ расположено более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50 000  свалок</a:t>
            </a:r>
            <a:endParaRPr sz="1300" dirty="0">
              <a:latin typeface="Calibri"/>
              <a:cs typeface="Calibri"/>
            </a:endParaRPr>
          </a:p>
          <a:p>
            <a:pPr marL="185420" algn="just">
              <a:lnSpc>
                <a:spcPct val="100000"/>
              </a:lnSpc>
              <a:spcBef>
                <a:spcPts val="100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Свалками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занято более 1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млн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гектар</a:t>
            </a:r>
            <a:r>
              <a:rPr sz="13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земли</a:t>
            </a:r>
            <a:endParaRPr sz="1300" dirty="0">
              <a:latin typeface="Calibri"/>
              <a:cs typeface="Calibri"/>
            </a:endParaRPr>
          </a:p>
          <a:p>
            <a:pPr marL="185420" marR="22225" algn="just">
              <a:lnSpc>
                <a:spcPts val="1500"/>
              </a:lnSpc>
              <a:spcBef>
                <a:spcPts val="114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Ежегодно дополнительно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более 10 тыс. гектар 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земли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захламляются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ТКО</a:t>
            </a:r>
            <a:endParaRPr sz="1300" dirty="0">
              <a:latin typeface="Calibri"/>
              <a:cs typeface="Calibri"/>
            </a:endParaRPr>
          </a:p>
          <a:p>
            <a:pPr marL="185420" algn="just">
              <a:lnSpc>
                <a:spcPct val="100000"/>
              </a:lnSpc>
              <a:spcBef>
                <a:spcPts val="1000"/>
              </a:spcBef>
            </a:pPr>
            <a:r>
              <a:rPr sz="1300" spc="-10" dirty="0" err="1">
                <a:solidFill>
                  <a:srgbClr val="3E3E3E"/>
                </a:solidFill>
                <a:latin typeface="Calibri"/>
                <a:cs typeface="Calibri"/>
              </a:rPr>
              <a:t>Свалки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0" dirty="0" smtClean="0">
                <a:solidFill>
                  <a:srgbClr val="3E3E3E"/>
                </a:solidFill>
                <a:latin typeface="Calibri"/>
                <a:cs typeface="Calibri"/>
              </a:rPr>
              <a:t>–</a:t>
            </a:r>
            <a:r>
              <a:rPr lang="ru-RU" sz="1300" spc="-10" dirty="0" smtClean="0">
                <a:solidFill>
                  <a:srgbClr val="3E3E3E"/>
                </a:solidFill>
                <a:latin typeface="Calibri"/>
                <a:cs typeface="Calibri"/>
              </a:rPr>
              <a:t> ухудшают экологию страны, становятся </a:t>
            </a:r>
            <a:r>
              <a:rPr sz="1300" spc="-10" dirty="0" smtClean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 err="1" smtClean="0">
                <a:solidFill>
                  <a:srgbClr val="3E3E3E"/>
                </a:solidFill>
                <a:latin typeface="Calibri"/>
                <a:cs typeface="Calibri"/>
              </a:rPr>
              <a:t>причин</a:t>
            </a:r>
            <a:r>
              <a:rPr lang="ru-RU" sz="1300" spc="-15" dirty="0" smtClean="0">
                <a:solidFill>
                  <a:srgbClr val="3E3E3E"/>
                </a:solidFill>
                <a:latin typeface="Calibri"/>
                <a:cs typeface="Calibri"/>
              </a:rPr>
              <a:t>ой </a:t>
            </a:r>
            <a:r>
              <a:rPr sz="1300" spc="-15" dirty="0" smtClean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тяжелых</a:t>
            </a:r>
            <a:r>
              <a:rPr sz="1300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заболеваний</a:t>
            </a:r>
            <a:endParaRPr sz="1300" dirty="0">
              <a:latin typeface="Calibri"/>
              <a:cs typeface="Calibri"/>
            </a:endParaRPr>
          </a:p>
          <a:p>
            <a:pPr marL="185420" marR="22225" algn="just">
              <a:lnSpc>
                <a:spcPts val="1500"/>
              </a:lnSpc>
              <a:spcBef>
                <a:spcPts val="114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Менее 0,5% объектов размещения ТКО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соответ-  ствует законодательству</a:t>
            </a:r>
            <a:r>
              <a:rPr sz="1300" spc="-7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РФ</a:t>
            </a:r>
            <a:endParaRPr sz="1300" dirty="0">
              <a:latin typeface="Calibri"/>
              <a:cs typeface="Calibri"/>
            </a:endParaRPr>
          </a:p>
          <a:p>
            <a:pPr marL="185420" marR="20955" algn="just">
              <a:lnSpc>
                <a:spcPts val="1500"/>
              </a:lnSpc>
              <a:spcBef>
                <a:spcPts val="110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Менее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2%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ТКО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вовлекается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во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вторичный</a:t>
            </a:r>
            <a:r>
              <a:rPr sz="13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оборот.  Как следствие, в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РФ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не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развивается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отрасль</a:t>
            </a:r>
            <a:r>
              <a:rPr sz="1300" spc="-17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пере-  работки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вторичных материальных</a:t>
            </a:r>
            <a:r>
              <a:rPr sz="13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ресурсов</a:t>
            </a:r>
            <a:endParaRPr sz="1300" dirty="0">
              <a:latin typeface="Calibri"/>
              <a:cs typeface="Calibri"/>
            </a:endParaRPr>
          </a:p>
          <a:p>
            <a:pPr marL="185420" marR="20955" algn="just">
              <a:lnSpc>
                <a:spcPts val="1500"/>
              </a:lnSpc>
              <a:spcBef>
                <a:spcPts val="1100"/>
              </a:spcBef>
            </a:pP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Малые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населенные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пункты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не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обеспечены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каче-  ственной услугой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по обращению </a:t>
            </a:r>
            <a:r>
              <a:rPr sz="1300" spc="-10" dirty="0">
                <a:solidFill>
                  <a:srgbClr val="3E3E3E"/>
                </a:solidFill>
                <a:latin typeface="Calibri"/>
                <a:cs typeface="Calibri"/>
              </a:rPr>
              <a:t>с</a:t>
            </a:r>
            <a:r>
              <a:rPr sz="1300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300" spc="-15" dirty="0">
                <a:solidFill>
                  <a:srgbClr val="3E3E3E"/>
                </a:solidFill>
                <a:latin typeface="Calibri"/>
                <a:cs typeface="Calibri"/>
              </a:rPr>
              <a:t>ТКО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1004" y="1493892"/>
            <a:ext cx="4885753" cy="3467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9605" y="1496898"/>
            <a:ext cx="4986655" cy="0"/>
          </a:xfrm>
          <a:custGeom>
            <a:avLst/>
            <a:gdLst/>
            <a:ahLst/>
            <a:cxnLst/>
            <a:rect l="l" t="t" r="r" b="b"/>
            <a:pathLst>
              <a:path w="4986655">
                <a:moveTo>
                  <a:pt x="0" y="0"/>
                </a:moveTo>
                <a:lnTo>
                  <a:pt x="4986629" y="0"/>
                </a:lnTo>
              </a:path>
            </a:pathLst>
          </a:custGeom>
          <a:ln w="3482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6140" y="1699488"/>
            <a:ext cx="4611370" cy="3522345"/>
          </a:xfrm>
          <a:custGeom>
            <a:avLst/>
            <a:gdLst/>
            <a:ahLst/>
            <a:cxnLst/>
            <a:rect l="l" t="t" r="r" b="b"/>
            <a:pathLst>
              <a:path w="4611370" h="3522345">
                <a:moveTo>
                  <a:pt x="4610963" y="3521938"/>
                </a:moveTo>
                <a:lnTo>
                  <a:pt x="0" y="3521938"/>
                </a:lnTo>
                <a:lnTo>
                  <a:pt x="0" y="0"/>
                </a:lnTo>
                <a:lnTo>
                  <a:pt x="4610963" y="0"/>
                </a:lnTo>
                <a:lnTo>
                  <a:pt x="4610963" y="3521938"/>
                </a:lnTo>
                <a:close/>
              </a:path>
            </a:pathLst>
          </a:custGeom>
          <a:solidFill>
            <a:srgbClr val="D9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6140" y="1699488"/>
            <a:ext cx="4611370" cy="3522345"/>
          </a:xfrm>
          <a:custGeom>
            <a:avLst/>
            <a:gdLst/>
            <a:ahLst/>
            <a:cxnLst/>
            <a:rect l="l" t="t" r="r" b="b"/>
            <a:pathLst>
              <a:path w="4611370" h="3522345">
                <a:moveTo>
                  <a:pt x="4610963" y="3521938"/>
                </a:moveTo>
                <a:lnTo>
                  <a:pt x="0" y="3521938"/>
                </a:lnTo>
                <a:lnTo>
                  <a:pt x="0" y="0"/>
                </a:lnTo>
                <a:lnTo>
                  <a:pt x="4610963" y="0"/>
                </a:lnTo>
                <a:lnTo>
                  <a:pt x="4610963" y="3521938"/>
                </a:lnTo>
                <a:close/>
              </a:path>
            </a:pathLst>
          </a:custGeom>
          <a:ln w="25400">
            <a:solidFill>
              <a:srgbClr val="0056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36157" y="6187694"/>
            <a:ext cx="5559543" cy="6522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03369" y="666006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697191" y="0"/>
                </a:moveTo>
                <a:lnTo>
                  <a:pt x="274916" y="0"/>
                </a:lnTo>
                <a:lnTo>
                  <a:pt x="0" y="450011"/>
                </a:lnTo>
                <a:lnTo>
                  <a:pt x="417106" y="450011"/>
                </a:lnTo>
                <a:lnTo>
                  <a:pt x="697191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03406" y="216017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417068" y="0"/>
                </a:moveTo>
                <a:lnTo>
                  <a:pt x="0" y="0"/>
                </a:lnTo>
                <a:lnTo>
                  <a:pt x="274891" y="449986"/>
                </a:lnTo>
                <a:lnTo>
                  <a:pt x="697166" y="449986"/>
                </a:lnTo>
                <a:lnTo>
                  <a:pt x="417068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528565" y="216017"/>
            <a:ext cx="481330" cy="450215"/>
          </a:xfrm>
          <a:custGeom>
            <a:avLst/>
            <a:gdLst/>
            <a:ahLst/>
            <a:cxnLst/>
            <a:rect l="l" t="t" r="r" b="b"/>
            <a:pathLst>
              <a:path w="481329" h="450215">
                <a:moveTo>
                  <a:pt x="274840" y="0"/>
                </a:moveTo>
                <a:lnTo>
                  <a:pt x="0" y="449986"/>
                </a:lnTo>
                <a:lnTo>
                  <a:pt x="410400" y="449986"/>
                </a:lnTo>
                <a:lnTo>
                  <a:pt x="480720" y="337070"/>
                </a:lnTo>
                <a:lnTo>
                  <a:pt x="274840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16018"/>
            <a:ext cx="8550275" cy="900430"/>
          </a:xfrm>
          <a:custGeom>
            <a:avLst/>
            <a:gdLst/>
            <a:ahLst/>
            <a:cxnLst/>
            <a:rect l="l" t="t" r="r" b="b"/>
            <a:pathLst>
              <a:path w="8550275" h="900430">
                <a:moveTo>
                  <a:pt x="8181733" y="0"/>
                </a:moveTo>
                <a:lnTo>
                  <a:pt x="0" y="0"/>
                </a:lnTo>
                <a:lnTo>
                  <a:pt x="0" y="899998"/>
                </a:lnTo>
                <a:lnTo>
                  <a:pt x="8550211" y="899998"/>
                </a:lnTo>
                <a:lnTo>
                  <a:pt x="8181733" y="0"/>
                </a:lnTo>
                <a:close/>
              </a:path>
            </a:pathLst>
          </a:custGeom>
          <a:solidFill>
            <a:srgbClr val="00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463" y="362473"/>
            <a:ext cx="534797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280"/>
              </a:lnSpc>
            </a:pPr>
            <a:r>
              <a:rPr sz="1950" spc="-45" dirty="0"/>
              <a:t>КЛЮЧЕВЫЕ ПРОБЛЕМЫ </a:t>
            </a:r>
            <a:r>
              <a:rPr sz="1950" spc="-50" dirty="0"/>
              <a:t>СФЕРЫ </a:t>
            </a:r>
            <a:r>
              <a:rPr sz="1950" spc="-55" dirty="0"/>
              <a:t>ОБРАЩЕНИЯ </a:t>
            </a:r>
            <a:r>
              <a:rPr sz="1950" spc="-40" dirty="0"/>
              <a:t>С </a:t>
            </a:r>
            <a:r>
              <a:rPr sz="1950" spc="-60" dirty="0" smtClean="0"/>
              <a:t>ТКО</a:t>
            </a:r>
            <a:endParaRPr sz="1950" dirty="0"/>
          </a:p>
        </p:txBody>
      </p:sp>
      <p:sp>
        <p:nvSpPr>
          <p:cNvPr id="10" name="object 10"/>
          <p:cNvSpPr/>
          <p:nvPr/>
        </p:nvSpPr>
        <p:spPr>
          <a:xfrm>
            <a:off x="723019" y="1798891"/>
            <a:ext cx="4400122" cy="3326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90362" y="2262327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90362" y="3111398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90362" y="4195191"/>
            <a:ext cx="82550" cy="82550"/>
          </a:xfrm>
          <a:custGeom>
            <a:avLst/>
            <a:gdLst/>
            <a:ahLst/>
            <a:cxnLst/>
            <a:rect l="l" t="t" r="r" b="b"/>
            <a:pathLst>
              <a:path w="82550" h="82550">
                <a:moveTo>
                  <a:pt x="0" y="0"/>
                </a:moveTo>
                <a:lnTo>
                  <a:pt x="82321" y="0"/>
                </a:lnTo>
                <a:lnTo>
                  <a:pt x="82321" y="82321"/>
                </a:lnTo>
                <a:lnTo>
                  <a:pt x="0" y="82321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792433" y="2203450"/>
            <a:ext cx="3468370" cy="4729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1400"/>
              </a:lnSpc>
              <a:spcBef>
                <a:spcPts val="1210"/>
              </a:spcBef>
            </a:pPr>
            <a:r>
              <a:rPr lang="ru-RU" sz="1400" dirty="0" smtClean="0">
                <a:solidFill>
                  <a:srgbClr val="3E3E3E"/>
                </a:solidFill>
                <a:cs typeface="Calibri"/>
              </a:rPr>
              <a:t>Незаконное  </a:t>
            </a:r>
            <a:r>
              <a:rPr lang="ru-RU" sz="1400" dirty="0">
                <a:solidFill>
                  <a:srgbClr val="3E3E3E"/>
                </a:solidFill>
                <a:cs typeface="Calibri"/>
              </a:rPr>
              <a:t>складирования</a:t>
            </a:r>
            <a:r>
              <a:rPr lang="ru-RU" sz="1400" spc="-70" dirty="0">
                <a:solidFill>
                  <a:srgbClr val="3E3E3E"/>
                </a:solidFill>
                <a:cs typeface="Calibri"/>
              </a:rPr>
              <a:t> </a:t>
            </a:r>
            <a:r>
              <a:rPr lang="ru-RU" sz="1400" dirty="0" smtClean="0">
                <a:solidFill>
                  <a:srgbClr val="3E3E3E"/>
                </a:solidFill>
                <a:cs typeface="Calibri"/>
              </a:rPr>
              <a:t>отходов (</a:t>
            </a:r>
            <a:r>
              <a:rPr sz="1400" dirty="0" err="1" smtClean="0">
                <a:solidFill>
                  <a:srgbClr val="3E3E3E"/>
                </a:solidFill>
                <a:latin typeface="Calibri"/>
                <a:cs typeface="Calibri"/>
              </a:rPr>
              <a:t>Нанесение</a:t>
            </a:r>
            <a:r>
              <a:rPr sz="1400" dirty="0" smtClean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экологического ущерба природе  и </a:t>
            </a:r>
            <a:r>
              <a:rPr sz="1400" dirty="0" err="1">
                <a:solidFill>
                  <a:srgbClr val="3E3E3E"/>
                </a:solidFill>
                <a:latin typeface="Calibri"/>
                <a:cs typeface="Calibri"/>
              </a:rPr>
              <a:t>здоровью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 err="1" smtClean="0">
                <a:solidFill>
                  <a:srgbClr val="3E3E3E"/>
                </a:solidFill>
                <a:latin typeface="Calibri"/>
                <a:cs typeface="Calibri"/>
              </a:rPr>
              <a:t>населения</a:t>
            </a:r>
            <a:r>
              <a:rPr lang="ru-RU" sz="1400" dirty="0" smtClean="0">
                <a:solidFill>
                  <a:srgbClr val="3E3E3E"/>
                </a:solidFill>
                <a:latin typeface="Calibri"/>
                <a:cs typeface="Calibri"/>
              </a:rPr>
              <a:t>)</a:t>
            </a:r>
          </a:p>
          <a:p>
            <a:pPr marL="12700" marR="5080" algn="just">
              <a:lnSpc>
                <a:spcPct val="101400"/>
              </a:lnSpc>
              <a:spcBef>
                <a:spcPts val="1210"/>
              </a:spcBef>
            </a:pPr>
            <a:r>
              <a:rPr sz="1400" dirty="0" err="1" smtClean="0">
                <a:solidFill>
                  <a:srgbClr val="3E3E3E"/>
                </a:solidFill>
                <a:latin typeface="Calibri"/>
                <a:cs typeface="Calibri"/>
              </a:rPr>
              <a:t>Создание</a:t>
            </a:r>
            <a:r>
              <a:rPr sz="1400" dirty="0" smtClean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возможностей для использования  серых схем и необоснованного получения  доходов недобросовестными предпринима-  телями  в ущерб</a:t>
            </a:r>
            <a:r>
              <a:rPr sz="1400" spc="-7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экологии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1400"/>
              </a:lnSpc>
            </a:pP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Снижение экологического и экономического  потенциала территорий, расположенных  возле  мест </a:t>
            </a:r>
            <a:r>
              <a:rPr sz="1400" dirty="0" err="1">
                <a:solidFill>
                  <a:srgbClr val="3E3E3E"/>
                </a:solidFill>
                <a:latin typeface="Calibri"/>
                <a:cs typeface="Calibri"/>
              </a:rPr>
              <a:t>складирования</a:t>
            </a:r>
            <a:r>
              <a:rPr sz="1400" spc="-5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 err="1" smtClean="0">
                <a:solidFill>
                  <a:srgbClr val="3E3E3E"/>
                </a:solidFill>
                <a:latin typeface="Calibri"/>
                <a:cs typeface="Calibri"/>
              </a:rPr>
              <a:t>отходов</a:t>
            </a:r>
            <a:endParaRPr lang="ru-RU" sz="1400" dirty="0" smtClean="0">
              <a:solidFill>
                <a:srgbClr val="3E3E3E"/>
              </a:solidFill>
              <a:latin typeface="Calibri"/>
              <a:cs typeface="Calibri"/>
            </a:endParaRPr>
          </a:p>
          <a:p>
            <a:pPr marL="12700" marR="5080" algn="just">
              <a:lnSpc>
                <a:spcPct val="101400"/>
              </a:lnSpc>
            </a:pPr>
            <a:endParaRPr lang="ru-RU" sz="1400" dirty="0">
              <a:solidFill>
                <a:srgbClr val="3E3E3E"/>
              </a:solidFill>
              <a:latin typeface="Calibri"/>
              <a:cs typeface="Calibri"/>
            </a:endParaRPr>
          </a:p>
          <a:p>
            <a:pPr marL="12700" marR="5080" algn="just">
              <a:lnSpc>
                <a:spcPct val="101400"/>
              </a:lnSpc>
            </a:pPr>
            <a:r>
              <a:rPr lang="ru-RU" sz="1400" dirty="0">
                <a:cs typeface="Calibri"/>
              </a:rPr>
              <a:t>Непрозрачная система движения и платы за </a:t>
            </a:r>
            <a:r>
              <a:rPr lang="ru-RU" sz="1400" dirty="0" smtClean="0">
                <a:cs typeface="Calibri"/>
              </a:rPr>
              <a:t>ТКО</a:t>
            </a:r>
          </a:p>
          <a:p>
            <a:pPr marL="12700" marR="5080" algn="just">
              <a:lnSpc>
                <a:spcPct val="101400"/>
              </a:lnSpc>
            </a:pPr>
            <a:r>
              <a:rPr lang="ru-RU" sz="1400" dirty="0" smtClean="0">
                <a:cs typeface="Calibri"/>
              </a:rPr>
              <a:t>Увеличение </a:t>
            </a:r>
            <a:r>
              <a:rPr lang="ru-RU" sz="1400" dirty="0">
                <a:cs typeface="Calibri"/>
              </a:rPr>
              <a:t>	доли  размещаемых на объектах </a:t>
            </a:r>
            <a:r>
              <a:rPr lang="ru-RU" sz="1400" dirty="0" smtClean="0">
                <a:cs typeface="Calibri"/>
              </a:rPr>
              <a:t>захоронения </a:t>
            </a:r>
            <a:r>
              <a:rPr lang="ru-RU" sz="1400" dirty="0">
                <a:cs typeface="Calibri"/>
              </a:rPr>
              <a:t>отходов (в том числе  опасных и подлежащих повторной  переработке</a:t>
            </a:r>
            <a:r>
              <a:rPr lang="ru-RU" sz="1400" dirty="0" smtClean="0">
                <a:cs typeface="Calibri"/>
              </a:rPr>
              <a:t>)</a:t>
            </a:r>
            <a:endParaRPr lang="ru-RU" sz="1400" dirty="0">
              <a:cs typeface="Calibri"/>
            </a:endParaRPr>
          </a:p>
          <a:p>
            <a:pPr marL="12700" marR="5080" algn="just">
              <a:lnSpc>
                <a:spcPct val="101400"/>
              </a:lnSpc>
            </a:pPr>
            <a:endParaRPr lang="ru-RU" sz="1400" dirty="0" smtClean="0">
              <a:cs typeface="Calibri"/>
            </a:endParaRPr>
          </a:p>
          <a:p>
            <a:pPr marL="12700" marR="5080" algn="just">
              <a:lnSpc>
                <a:spcPct val="101400"/>
              </a:lnSpc>
            </a:pPr>
            <a:endParaRPr lang="ru-RU" sz="1400" dirty="0">
              <a:cs typeface="Calibri"/>
            </a:endParaRPr>
          </a:p>
          <a:p>
            <a:pPr marL="12700" marR="5080" algn="just">
              <a:lnSpc>
                <a:spcPct val="101400"/>
              </a:lnSpc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3201" y="1879041"/>
            <a:ext cx="3212465" cy="1872614"/>
          </a:xfrm>
          <a:custGeom>
            <a:avLst/>
            <a:gdLst/>
            <a:ahLst/>
            <a:cxnLst/>
            <a:rect l="l" t="t" r="r" b="b"/>
            <a:pathLst>
              <a:path w="3212465" h="1872614">
                <a:moveTo>
                  <a:pt x="3212312" y="0"/>
                </a:moveTo>
                <a:lnTo>
                  <a:pt x="0" y="0"/>
                </a:lnTo>
                <a:lnTo>
                  <a:pt x="0" y="1872005"/>
                </a:lnTo>
                <a:lnTo>
                  <a:pt x="3212312" y="1872005"/>
                </a:lnTo>
                <a:lnTo>
                  <a:pt x="3212312" y="0"/>
                </a:lnTo>
                <a:close/>
              </a:path>
            </a:pathLst>
          </a:custGeom>
          <a:solidFill>
            <a:srgbClr val="EEF5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3201" y="1879041"/>
            <a:ext cx="3212465" cy="1872614"/>
          </a:xfrm>
          <a:custGeom>
            <a:avLst/>
            <a:gdLst/>
            <a:ahLst/>
            <a:cxnLst/>
            <a:rect l="l" t="t" r="r" b="b"/>
            <a:pathLst>
              <a:path w="3212465" h="1872614">
                <a:moveTo>
                  <a:pt x="3212312" y="0"/>
                </a:moveTo>
                <a:lnTo>
                  <a:pt x="0" y="0"/>
                </a:lnTo>
                <a:lnTo>
                  <a:pt x="0" y="1872005"/>
                </a:lnTo>
                <a:lnTo>
                  <a:pt x="3212312" y="1872005"/>
                </a:lnTo>
                <a:lnTo>
                  <a:pt x="3212312" y="0"/>
                </a:lnTo>
                <a:close/>
              </a:path>
            </a:pathLst>
          </a:custGeom>
          <a:ln w="6350">
            <a:solidFill>
              <a:srgbClr val="A9BA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3188" y="3747490"/>
            <a:ext cx="3217545" cy="779145"/>
          </a:xfrm>
          <a:custGeom>
            <a:avLst/>
            <a:gdLst/>
            <a:ahLst/>
            <a:cxnLst/>
            <a:rect l="l" t="t" r="r" b="b"/>
            <a:pathLst>
              <a:path w="3217545" h="779145">
                <a:moveTo>
                  <a:pt x="3217265" y="778941"/>
                </a:moveTo>
                <a:lnTo>
                  <a:pt x="0" y="778941"/>
                </a:lnTo>
                <a:lnTo>
                  <a:pt x="0" y="0"/>
                </a:lnTo>
                <a:lnTo>
                  <a:pt x="3217265" y="0"/>
                </a:lnTo>
                <a:lnTo>
                  <a:pt x="3217265" y="778941"/>
                </a:lnTo>
                <a:close/>
              </a:path>
            </a:pathLst>
          </a:custGeom>
          <a:solidFill>
            <a:srgbClr val="D4E9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3188" y="3747490"/>
            <a:ext cx="3217545" cy="779145"/>
          </a:xfrm>
          <a:custGeom>
            <a:avLst/>
            <a:gdLst/>
            <a:ahLst/>
            <a:cxnLst/>
            <a:rect l="l" t="t" r="r" b="b"/>
            <a:pathLst>
              <a:path w="3217545" h="779145">
                <a:moveTo>
                  <a:pt x="3217265" y="778941"/>
                </a:moveTo>
                <a:lnTo>
                  <a:pt x="0" y="778941"/>
                </a:lnTo>
                <a:lnTo>
                  <a:pt x="0" y="0"/>
                </a:lnTo>
                <a:lnTo>
                  <a:pt x="3217265" y="0"/>
                </a:lnTo>
                <a:lnTo>
                  <a:pt x="3217265" y="778941"/>
                </a:lnTo>
                <a:close/>
              </a:path>
            </a:pathLst>
          </a:custGeom>
          <a:ln w="6350">
            <a:solidFill>
              <a:srgbClr val="A9BA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35514" y="3747490"/>
            <a:ext cx="5400040" cy="779145"/>
          </a:xfrm>
          <a:custGeom>
            <a:avLst/>
            <a:gdLst/>
            <a:ahLst/>
            <a:cxnLst/>
            <a:rect l="l" t="t" r="r" b="b"/>
            <a:pathLst>
              <a:path w="5400040" h="779145">
                <a:moveTo>
                  <a:pt x="5400001" y="778941"/>
                </a:moveTo>
                <a:lnTo>
                  <a:pt x="0" y="778941"/>
                </a:lnTo>
                <a:lnTo>
                  <a:pt x="0" y="0"/>
                </a:lnTo>
                <a:lnTo>
                  <a:pt x="5400001" y="0"/>
                </a:lnTo>
                <a:lnTo>
                  <a:pt x="5400001" y="778941"/>
                </a:lnTo>
                <a:close/>
              </a:path>
            </a:pathLst>
          </a:custGeom>
          <a:solidFill>
            <a:srgbClr val="CED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5514" y="3747490"/>
            <a:ext cx="5400040" cy="779145"/>
          </a:xfrm>
          <a:custGeom>
            <a:avLst/>
            <a:gdLst/>
            <a:ahLst/>
            <a:cxnLst/>
            <a:rect l="l" t="t" r="r" b="b"/>
            <a:pathLst>
              <a:path w="5400040" h="779145">
                <a:moveTo>
                  <a:pt x="5400001" y="778941"/>
                </a:moveTo>
                <a:lnTo>
                  <a:pt x="0" y="778941"/>
                </a:lnTo>
                <a:lnTo>
                  <a:pt x="0" y="0"/>
                </a:lnTo>
                <a:lnTo>
                  <a:pt x="5400001" y="0"/>
                </a:lnTo>
                <a:lnTo>
                  <a:pt x="5400001" y="778941"/>
                </a:lnTo>
                <a:close/>
              </a:path>
            </a:pathLst>
          </a:custGeom>
          <a:ln w="6337">
            <a:solidFill>
              <a:srgbClr val="A9BA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40485" y="6187677"/>
            <a:ext cx="5559545" cy="652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03369" y="665974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697191" y="0"/>
                </a:moveTo>
                <a:lnTo>
                  <a:pt x="274916" y="0"/>
                </a:lnTo>
                <a:lnTo>
                  <a:pt x="0" y="450024"/>
                </a:lnTo>
                <a:lnTo>
                  <a:pt x="417106" y="450024"/>
                </a:lnTo>
                <a:lnTo>
                  <a:pt x="697191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03406" y="215986"/>
            <a:ext cx="697230" cy="450215"/>
          </a:xfrm>
          <a:custGeom>
            <a:avLst/>
            <a:gdLst/>
            <a:ahLst/>
            <a:cxnLst/>
            <a:rect l="l" t="t" r="r" b="b"/>
            <a:pathLst>
              <a:path w="697229" h="450215">
                <a:moveTo>
                  <a:pt x="417068" y="0"/>
                </a:moveTo>
                <a:lnTo>
                  <a:pt x="0" y="0"/>
                </a:lnTo>
                <a:lnTo>
                  <a:pt x="274891" y="449999"/>
                </a:lnTo>
                <a:lnTo>
                  <a:pt x="697166" y="449999"/>
                </a:lnTo>
                <a:lnTo>
                  <a:pt x="417068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28565" y="215986"/>
            <a:ext cx="481330" cy="450215"/>
          </a:xfrm>
          <a:custGeom>
            <a:avLst/>
            <a:gdLst/>
            <a:ahLst/>
            <a:cxnLst/>
            <a:rect l="l" t="t" r="r" b="b"/>
            <a:pathLst>
              <a:path w="481329" h="450215">
                <a:moveTo>
                  <a:pt x="274840" y="0"/>
                </a:moveTo>
                <a:lnTo>
                  <a:pt x="0" y="449999"/>
                </a:lnTo>
                <a:lnTo>
                  <a:pt x="410400" y="449999"/>
                </a:lnTo>
                <a:lnTo>
                  <a:pt x="480720" y="337070"/>
                </a:lnTo>
                <a:lnTo>
                  <a:pt x="274840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215984"/>
            <a:ext cx="8550275" cy="900430"/>
          </a:xfrm>
          <a:custGeom>
            <a:avLst/>
            <a:gdLst/>
            <a:ahLst/>
            <a:cxnLst/>
            <a:rect l="l" t="t" r="r" b="b"/>
            <a:pathLst>
              <a:path w="8550275" h="900430">
                <a:moveTo>
                  <a:pt x="8181733" y="0"/>
                </a:moveTo>
                <a:lnTo>
                  <a:pt x="0" y="0"/>
                </a:lnTo>
                <a:lnTo>
                  <a:pt x="0" y="900023"/>
                </a:lnTo>
                <a:lnTo>
                  <a:pt x="8550211" y="900023"/>
                </a:lnTo>
                <a:lnTo>
                  <a:pt x="8181733" y="0"/>
                </a:lnTo>
                <a:close/>
              </a:path>
            </a:pathLst>
          </a:custGeom>
          <a:solidFill>
            <a:srgbClr val="005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44463" y="344256"/>
            <a:ext cx="7531100" cy="60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300"/>
              </a:lnSpc>
            </a:pPr>
            <a:r>
              <a:rPr sz="1950" spc="-80" dirty="0"/>
              <a:t>СФЕРА </a:t>
            </a:r>
            <a:r>
              <a:rPr sz="1950" spc="-60" dirty="0"/>
              <a:t>ДЕЯТЕЛЬНОСТИ </a:t>
            </a:r>
            <a:r>
              <a:rPr sz="1950" spc="-80" dirty="0"/>
              <a:t>ЗАО </a:t>
            </a:r>
            <a:r>
              <a:rPr sz="1950" spc="-65" dirty="0"/>
              <a:t>«УПРАВЛЕНИЕ </a:t>
            </a:r>
            <a:r>
              <a:rPr sz="1950" spc="-75" dirty="0"/>
              <a:t>ОТХОДАМИ» </a:t>
            </a:r>
            <a:r>
              <a:rPr sz="1950" spc="-35" dirty="0"/>
              <a:t>– </a:t>
            </a:r>
            <a:r>
              <a:rPr sz="1950" spc="-70" dirty="0"/>
              <a:t>КОМПЛЕКСНАЯ  </a:t>
            </a:r>
            <a:r>
              <a:rPr sz="1950" spc="-55" dirty="0"/>
              <a:t>СИСТЕМА </a:t>
            </a:r>
            <a:r>
              <a:rPr sz="1950" spc="-70" dirty="0"/>
              <a:t>ОБРАЩЕНИЯ </a:t>
            </a:r>
            <a:r>
              <a:rPr sz="1950" spc="-40" dirty="0"/>
              <a:t>С </a:t>
            </a:r>
            <a:r>
              <a:rPr sz="1950" spc="-75" dirty="0"/>
              <a:t>ТВЕРДЫМИ </a:t>
            </a:r>
            <a:r>
              <a:rPr sz="1950" spc="-65" dirty="0"/>
              <a:t>КОММУНАЛЬНЫМИ</a:t>
            </a:r>
            <a:r>
              <a:rPr sz="1950" spc="-50" dirty="0"/>
              <a:t> </a:t>
            </a:r>
            <a:r>
              <a:rPr sz="1950" spc="-80" dirty="0"/>
              <a:t>ОТХОДАМИ</a:t>
            </a:r>
            <a:endParaRPr sz="1950"/>
          </a:p>
        </p:txBody>
      </p:sp>
      <p:sp>
        <p:nvSpPr>
          <p:cNvPr id="14" name="object 14"/>
          <p:cNvSpPr/>
          <p:nvPr/>
        </p:nvSpPr>
        <p:spPr>
          <a:xfrm>
            <a:off x="3835514" y="1879041"/>
            <a:ext cx="5400040" cy="1872614"/>
          </a:xfrm>
          <a:custGeom>
            <a:avLst/>
            <a:gdLst/>
            <a:ahLst/>
            <a:cxnLst/>
            <a:rect l="l" t="t" r="r" b="b"/>
            <a:pathLst>
              <a:path w="5400040" h="1872614">
                <a:moveTo>
                  <a:pt x="0" y="1872005"/>
                </a:moveTo>
                <a:lnTo>
                  <a:pt x="5400001" y="1872005"/>
                </a:lnTo>
                <a:lnTo>
                  <a:pt x="5400001" y="0"/>
                </a:lnTo>
                <a:lnTo>
                  <a:pt x="0" y="0"/>
                </a:lnTo>
                <a:lnTo>
                  <a:pt x="0" y="1872005"/>
                </a:lnTo>
                <a:close/>
              </a:path>
            </a:pathLst>
          </a:custGeom>
          <a:solidFill>
            <a:srgbClr val="F5FB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35514" y="1879041"/>
            <a:ext cx="5400040" cy="1872614"/>
          </a:xfrm>
          <a:custGeom>
            <a:avLst/>
            <a:gdLst/>
            <a:ahLst/>
            <a:cxnLst/>
            <a:rect l="l" t="t" r="r" b="b"/>
            <a:pathLst>
              <a:path w="5400040" h="1872614">
                <a:moveTo>
                  <a:pt x="0" y="1872005"/>
                </a:moveTo>
                <a:lnTo>
                  <a:pt x="5400001" y="1872005"/>
                </a:lnTo>
                <a:lnTo>
                  <a:pt x="5400001" y="0"/>
                </a:lnTo>
                <a:lnTo>
                  <a:pt x="0" y="0"/>
                </a:lnTo>
                <a:lnTo>
                  <a:pt x="0" y="1872005"/>
                </a:lnTo>
                <a:close/>
              </a:path>
            </a:pathLst>
          </a:custGeom>
          <a:ln w="12700">
            <a:solidFill>
              <a:srgbClr val="00B3D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10294" y="2332883"/>
            <a:ext cx="390144" cy="440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25924" y="3131078"/>
            <a:ext cx="1744980" cy="340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6990" algn="ctr">
              <a:lnSpc>
                <a:spcPts val="1260"/>
              </a:lnSpc>
            </a:pPr>
            <a:r>
              <a:rPr sz="1100" b="1" spc="-40" dirty="0">
                <a:solidFill>
                  <a:srgbClr val="3A8326"/>
                </a:solidFill>
                <a:latin typeface="Calibri"/>
                <a:cs typeface="Calibri"/>
              </a:rPr>
              <a:t>Образование</a:t>
            </a:r>
            <a:r>
              <a:rPr sz="1100" b="1" spc="-60" dirty="0">
                <a:solidFill>
                  <a:srgbClr val="3A8326"/>
                </a:solidFill>
                <a:latin typeface="Calibri"/>
                <a:cs typeface="Calibri"/>
              </a:rPr>
              <a:t> </a:t>
            </a:r>
            <a:r>
              <a:rPr sz="1100" b="1" spc="-40" dirty="0">
                <a:solidFill>
                  <a:srgbClr val="3A8326"/>
                </a:solidFill>
                <a:latin typeface="Calibri"/>
                <a:cs typeface="Calibri"/>
              </a:rPr>
              <a:t>ТКО:</a:t>
            </a:r>
            <a:endParaRPr sz="1100">
              <a:latin typeface="Calibri"/>
              <a:cs typeface="Calibri"/>
            </a:endParaRPr>
          </a:p>
          <a:p>
            <a:pPr algn="ctr">
              <a:lnSpc>
                <a:spcPts val="1260"/>
              </a:lnSpc>
            </a:pPr>
            <a:r>
              <a:rPr sz="1100" b="1" spc="-45" dirty="0">
                <a:solidFill>
                  <a:srgbClr val="3A8326"/>
                </a:solidFill>
                <a:latin typeface="Calibri"/>
                <a:cs typeface="Calibri"/>
              </a:rPr>
              <a:t>ТСЖ, ДЕЗы, </a:t>
            </a:r>
            <a:r>
              <a:rPr sz="1100" b="1" spc="-55" dirty="0">
                <a:solidFill>
                  <a:srgbClr val="3A8326"/>
                </a:solidFill>
                <a:latin typeface="Calibri"/>
                <a:cs typeface="Calibri"/>
              </a:rPr>
              <a:t>УК </a:t>
            </a:r>
            <a:r>
              <a:rPr sz="1100" b="1" spc="-35" dirty="0">
                <a:solidFill>
                  <a:srgbClr val="3A8326"/>
                </a:solidFill>
                <a:latin typeface="Calibri"/>
                <a:cs typeface="Calibri"/>
              </a:rPr>
              <a:t>(ЖКХ),</a:t>
            </a:r>
            <a:r>
              <a:rPr sz="1100" b="1" spc="170" dirty="0">
                <a:solidFill>
                  <a:srgbClr val="3A8326"/>
                </a:solidFill>
                <a:latin typeface="Calibri"/>
                <a:cs typeface="Calibri"/>
              </a:rPr>
              <a:t> </a:t>
            </a:r>
            <a:r>
              <a:rPr sz="1100" b="1" spc="-45" dirty="0">
                <a:solidFill>
                  <a:srgbClr val="3A8326"/>
                </a:solidFill>
                <a:latin typeface="Calibri"/>
                <a:cs typeface="Calibri"/>
              </a:rPr>
              <a:t>юрлица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87531" y="2338984"/>
            <a:ext cx="1275588" cy="723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17901" y="2448712"/>
            <a:ext cx="399284" cy="3383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00647" y="3120611"/>
            <a:ext cx="10287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40" dirty="0">
                <a:solidFill>
                  <a:srgbClr val="3A8326"/>
                </a:solidFill>
                <a:latin typeface="Calibri"/>
                <a:cs typeface="Calibri"/>
              </a:rPr>
              <a:t>Транспортировка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37534" y="3152818"/>
            <a:ext cx="1213485" cy="294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0504" marR="5080" indent="-218440">
              <a:lnSpc>
                <a:spcPts val="1080"/>
              </a:lnSpc>
            </a:pP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Мусороперегрузка </a:t>
            </a:r>
            <a:r>
              <a:rPr sz="1100" b="1" spc="-65" dirty="0">
                <a:solidFill>
                  <a:srgbClr val="0056A4"/>
                </a:solidFill>
                <a:latin typeface="Calibri"/>
                <a:cs typeface="Calibri"/>
              </a:rPr>
              <a:t>и  </a:t>
            </a: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уплотнение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13841" y="2556916"/>
            <a:ext cx="1161262" cy="320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10580" y="2338984"/>
            <a:ext cx="923543" cy="4983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449435" y="3131711"/>
            <a:ext cx="102870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Транспортировка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73327" y="3130034"/>
            <a:ext cx="699770" cy="187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Сортировка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347260" y="3136181"/>
            <a:ext cx="797560" cy="477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8890" algn="ctr">
              <a:lnSpc>
                <a:spcPct val="91000"/>
              </a:lnSpc>
            </a:pP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Захоронение  </a:t>
            </a:r>
            <a:r>
              <a:rPr sz="1100" b="1" spc="-35" dirty="0">
                <a:solidFill>
                  <a:srgbClr val="0056A4"/>
                </a:solidFill>
                <a:latin typeface="Calibri"/>
                <a:cs typeface="Calibri"/>
              </a:rPr>
              <a:t>непригодных  </a:t>
            </a:r>
            <a:r>
              <a:rPr sz="1100" b="1" spc="-40" dirty="0">
                <a:solidFill>
                  <a:srgbClr val="0056A4"/>
                </a:solidFill>
                <a:latin typeface="Calibri"/>
                <a:cs typeface="Calibri"/>
              </a:rPr>
              <a:t>отходов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10340" y="2761132"/>
            <a:ext cx="1528445" cy="76200"/>
          </a:xfrm>
          <a:custGeom>
            <a:avLst/>
            <a:gdLst/>
            <a:ahLst/>
            <a:cxnLst/>
            <a:rect l="l" t="t" r="r" b="b"/>
            <a:pathLst>
              <a:path w="1528445" h="76200">
                <a:moveTo>
                  <a:pt x="1401445" y="0"/>
                </a:moveTo>
                <a:lnTo>
                  <a:pt x="1452245" y="38100"/>
                </a:lnTo>
                <a:lnTo>
                  <a:pt x="1401445" y="76200"/>
                </a:lnTo>
                <a:lnTo>
                  <a:pt x="1507278" y="44450"/>
                </a:lnTo>
                <a:lnTo>
                  <a:pt x="1452257" y="44450"/>
                </a:lnTo>
                <a:lnTo>
                  <a:pt x="1452257" y="31750"/>
                </a:lnTo>
                <a:lnTo>
                  <a:pt x="1507278" y="31750"/>
                </a:lnTo>
                <a:lnTo>
                  <a:pt x="1401445" y="0"/>
                </a:lnTo>
                <a:close/>
              </a:path>
              <a:path w="1528445" h="76200">
                <a:moveTo>
                  <a:pt x="1443778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1443778" y="44450"/>
                </a:lnTo>
                <a:lnTo>
                  <a:pt x="1452245" y="38100"/>
                </a:lnTo>
                <a:lnTo>
                  <a:pt x="1443778" y="31750"/>
                </a:lnTo>
                <a:close/>
              </a:path>
              <a:path w="1528445" h="76200">
                <a:moveTo>
                  <a:pt x="1507278" y="31750"/>
                </a:moveTo>
                <a:lnTo>
                  <a:pt x="1452257" y="31750"/>
                </a:lnTo>
                <a:lnTo>
                  <a:pt x="1452257" y="44450"/>
                </a:lnTo>
                <a:lnTo>
                  <a:pt x="1507278" y="44450"/>
                </a:lnTo>
                <a:lnTo>
                  <a:pt x="1528445" y="38100"/>
                </a:lnTo>
                <a:lnTo>
                  <a:pt x="1507278" y="31750"/>
                </a:lnTo>
                <a:close/>
              </a:path>
            </a:pathLst>
          </a:custGeom>
          <a:solidFill>
            <a:srgbClr val="0B45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23329" y="2354250"/>
            <a:ext cx="556252" cy="7238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65604" y="2138860"/>
            <a:ext cx="714755" cy="8488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36548" y="2761132"/>
            <a:ext cx="711835" cy="76200"/>
          </a:xfrm>
          <a:custGeom>
            <a:avLst/>
            <a:gdLst/>
            <a:ahLst/>
            <a:cxnLst/>
            <a:rect l="l" t="t" r="r" b="b"/>
            <a:pathLst>
              <a:path w="711834" h="76200">
                <a:moveTo>
                  <a:pt x="584453" y="0"/>
                </a:moveTo>
                <a:lnTo>
                  <a:pt x="635253" y="38100"/>
                </a:lnTo>
                <a:lnTo>
                  <a:pt x="584453" y="76200"/>
                </a:lnTo>
                <a:lnTo>
                  <a:pt x="690287" y="44450"/>
                </a:lnTo>
                <a:lnTo>
                  <a:pt x="635266" y="44450"/>
                </a:lnTo>
                <a:lnTo>
                  <a:pt x="635266" y="31750"/>
                </a:lnTo>
                <a:lnTo>
                  <a:pt x="690287" y="31750"/>
                </a:lnTo>
                <a:lnTo>
                  <a:pt x="584453" y="0"/>
                </a:lnTo>
                <a:close/>
              </a:path>
              <a:path w="711834" h="76200">
                <a:moveTo>
                  <a:pt x="626787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626787" y="44450"/>
                </a:lnTo>
                <a:lnTo>
                  <a:pt x="635253" y="38100"/>
                </a:lnTo>
                <a:lnTo>
                  <a:pt x="626787" y="31750"/>
                </a:lnTo>
                <a:close/>
              </a:path>
              <a:path w="711834" h="76200">
                <a:moveTo>
                  <a:pt x="690287" y="31750"/>
                </a:moveTo>
                <a:lnTo>
                  <a:pt x="635266" y="31750"/>
                </a:lnTo>
                <a:lnTo>
                  <a:pt x="635266" y="44450"/>
                </a:lnTo>
                <a:lnTo>
                  <a:pt x="690287" y="44450"/>
                </a:lnTo>
                <a:lnTo>
                  <a:pt x="711453" y="38100"/>
                </a:lnTo>
                <a:lnTo>
                  <a:pt x="690287" y="31750"/>
                </a:lnTo>
                <a:close/>
              </a:path>
            </a:pathLst>
          </a:custGeom>
          <a:solidFill>
            <a:srgbClr val="0B45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110795" y="1979950"/>
            <a:ext cx="3310254" cy="3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 marR="5080" indent="-8890">
              <a:lnSpc>
                <a:spcPts val="1200"/>
              </a:lnSpc>
            </a:pPr>
            <a:r>
              <a:rPr sz="1100" b="1" spc="-114" dirty="0">
                <a:solidFill>
                  <a:srgbClr val="0056A4"/>
                </a:solidFill>
                <a:latin typeface="Arial"/>
                <a:cs typeface="Arial"/>
              </a:rPr>
              <a:t>Обработка </a:t>
            </a:r>
            <a:r>
              <a:rPr sz="1100" b="1" spc="-125" dirty="0">
                <a:solidFill>
                  <a:srgbClr val="0056A4"/>
                </a:solidFill>
                <a:latin typeface="Arial"/>
                <a:cs typeface="Arial"/>
              </a:rPr>
              <a:t>и </a:t>
            </a:r>
            <a:r>
              <a:rPr sz="1100" b="1" spc="-120" dirty="0">
                <a:solidFill>
                  <a:srgbClr val="0056A4"/>
                </a:solidFill>
                <a:latin typeface="Arial"/>
                <a:cs typeface="Arial"/>
              </a:rPr>
              <a:t>размещение </a:t>
            </a:r>
            <a:r>
              <a:rPr sz="1100" b="1" spc="-114" dirty="0">
                <a:solidFill>
                  <a:srgbClr val="0056A4"/>
                </a:solidFill>
                <a:latin typeface="Arial"/>
                <a:cs typeface="Arial"/>
              </a:rPr>
              <a:t>– </a:t>
            </a:r>
            <a:r>
              <a:rPr sz="1100" b="1" spc="-105" dirty="0">
                <a:solidFill>
                  <a:srgbClr val="0056A4"/>
                </a:solidFill>
                <a:latin typeface="Arial"/>
                <a:cs typeface="Arial"/>
              </a:rPr>
              <a:t>олигопольный </a:t>
            </a:r>
            <a:r>
              <a:rPr sz="1100" b="1" spc="-110" dirty="0">
                <a:solidFill>
                  <a:srgbClr val="0056A4"/>
                </a:solidFill>
                <a:latin typeface="Arial"/>
                <a:cs typeface="Arial"/>
              </a:rPr>
              <a:t>вид </a:t>
            </a:r>
            <a:r>
              <a:rPr sz="1100" b="1" spc="-95" dirty="0">
                <a:solidFill>
                  <a:srgbClr val="0056A4"/>
                </a:solidFill>
                <a:latin typeface="Arial"/>
                <a:cs typeface="Arial"/>
              </a:rPr>
              <a:t>бизнеса  </a:t>
            </a:r>
            <a:r>
              <a:rPr sz="1100" b="1" spc="-110" dirty="0">
                <a:solidFill>
                  <a:srgbClr val="0056A4"/>
                </a:solidFill>
                <a:latin typeface="Arial"/>
                <a:cs typeface="Arial"/>
              </a:rPr>
              <a:t>на основе </a:t>
            </a:r>
            <a:r>
              <a:rPr sz="1100" b="1" spc="-105" dirty="0">
                <a:solidFill>
                  <a:srgbClr val="0056A4"/>
                </a:solidFill>
                <a:latin typeface="Arial"/>
                <a:cs typeface="Arial"/>
              </a:rPr>
              <a:t>государственного </a:t>
            </a:r>
            <a:r>
              <a:rPr sz="1100" b="1" spc="-110" dirty="0">
                <a:solidFill>
                  <a:srgbClr val="0056A4"/>
                </a:solidFill>
                <a:latin typeface="Arial"/>
                <a:cs typeface="Arial"/>
              </a:rPr>
              <a:t>тарифного </a:t>
            </a:r>
            <a:r>
              <a:rPr sz="1100" b="1" spc="20" dirty="0">
                <a:solidFill>
                  <a:srgbClr val="0056A4"/>
                </a:solidFill>
                <a:latin typeface="Arial"/>
                <a:cs typeface="Arial"/>
              </a:rPr>
              <a:t> </a:t>
            </a:r>
            <a:r>
              <a:rPr sz="1100" b="1" spc="-110" dirty="0">
                <a:solidFill>
                  <a:srgbClr val="0056A4"/>
                </a:solidFill>
                <a:latin typeface="Arial"/>
                <a:cs typeface="Arial"/>
              </a:rPr>
              <a:t>регулирования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51329" y="2576728"/>
            <a:ext cx="326123" cy="3687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38996" y="2790075"/>
            <a:ext cx="902969" cy="76200"/>
          </a:xfrm>
          <a:custGeom>
            <a:avLst/>
            <a:gdLst/>
            <a:ahLst/>
            <a:cxnLst/>
            <a:rect l="l" t="t" r="r" b="b"/>
            <a:pathLst>
              <a:path w="902970" h="76200">
                <a:moveTo>
                  <a:pt x="826516" y="38100"/>
                </a:moveTo>
                <a:lnTo>
                  <a:pt x="775716" y="76200"/>
                </a:lnTo>
                <a:lnTo>
                  <a:pt x="881549" y="44450"/>
                </a:lnTo>
                <a:lnTo>
                  <a:pt x="826516" y="44450"/>
                </a:lnTo>
                <a:lnTo>
                  <a:pt x="826516" y="38100"/>
                </a:lnTo>
                <a:close/>
              </a:path>
              <a:path w="902970" h="76200">
                <a:moveTo>
                  <a:pt x="818049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18049" y="44450"/>
                </a:lnTo>
                <a:lnTo>
                  <a:pt x="826516" y="38100"/>
                </a:lnTo>
                <a:lnTo>
                  <a:pt x="818049" y="31750"/>
                </a:lnTo>
                <a:close/>
              </a:path>
              <a:path w="902970" h="76200">
                <a:moveTo>
                  <a:pt x="881549" y="31750"/>
                </a:moveTo>
                <a:lnTo>
                  <a:pt x="826516" y="31750"/>
                </a:lnTo>
                <a:lnTo>
                  <a:pt x="826516" y="44450"/>
                </a:lnTo>
                <a:lnTo>
                  <a:pt x="881549" y="44450"/>
                </a:lnTo>
                <a:lnTo>
                  <a:pt x="902716" y="38100"/>
                </a:lnTo>
                <a:lnTo>
                  <a:pt x="881549" y="31750"/>
                </a:lnTo>
                <a:close/>
              </a:path>
              <a:path w="902970" h="76200">
                <a:moveTo>
                  <a:pt x="775716" y="0"/>
                </a:moveTo>
                <a:lnTo>
                  <a:pt x="826516" y="38100"/>
                </a:lnTo>
                <a:lnTo>
                  <a:pt x="826516" y="31750"/>
                </a:lnTo>
                <a:lnTo>
                  <a:pt x="881549" y="31750"/>
                </a:lnTo>
                <a:lnTo>
                  <a:pt x="775716" y="0"/>
                </a:lnTo>
                <a:close/>
              </a:path>
            </a:pathLst>
          </a:custGeom>
          <a:solidFill>
            <a:srgbClr val="0076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010530" y="1957340"/>
            <a:ext cx="2580640" cy="3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615" marR="5080" indent="-82550">
              <a:lnSpc>
                <a:spcPts val="1200"/>
              </a:lnSpc>
            </a:pPr>
            <a:r>
              <a:rPr sz="1100" b="1" spc="-120" dirty="0">
                <a:solidFill>
                  <a:srgbClr val="3C8828"/>
                </a:solidFill>
                <a:latin typeface="Arial"/>
                <a:cs typeface="Arial"/>
              </a:rPr>
              <a:t>Сбор </a:t>
            </a:r>
            <a:r>
              <a:rPr sz="1100" b="1" spc="-125" dirty="0">
                <a:solidFill>
                  <a:srgbClr val="3C8828"/>
                </a:solidFill>
                <a:latin typeface="Arial"/>
                <a:cs typeface="Arial"/>
              </a:rPr>
              <a:t>и </a:t>
            </a:r>
            <a:r>
              <a:rPr sz="1100" b="1" spc="-110" dirty="0">
                <a:solidFill>
                  <a:srgbClr val="3C8828"/>
                </a:solidFill>
                <a:latin typeface="Arial"/>
                <a:cs typeface="Arial"/>
              </a:rPr>
              <a:t>вывоз </a:t>
            </a:r>
            <a:r>
              <a:rPr sz="1100" b="1" spc="-114" dirty="0">
                <a:solidFill>
                  <a:srgbClr val="4DAD33"/>
                </a:solidFill>
                <a:latin typeface="Arial"/>
                <a:cs typeface="Arial"/>
              </a:rPr>
              <a:t>– </a:t>
            </a:r>
            <a:r>
              <a:rPr sz="1100" b="1" spc="-105" dirty="0">
                <a:solidFill>
                  <a:srgbClr val="3C8828"/>
                </a:solidFill>
                <a:latin typeface="Arial"/>
                <a:cs typeface="Arial"/>
              </a:rPr>
              <a:t>конкурентный </a:t>
            </a:r>
            <a:r>
              <a:rPr sz="1100" b="1" spc="-114" dirty="0">
                <a:solidFill>
                  <a:srgbClr val="3C8828"/>
                </a:solidFill>
                <a:latin typeface="Arial"/>
                <a:cs typeface="Arial"/>
              </a:rPr>
              <a:t>вид </a:t>
            </a:r>
            <a:r>
              <a:rPr sz="1100" b="1" spc="-100" dirty="0">
                <a:solidFill>
                  <a:srgbClr val="3C8828"/>
                </a:solidFill>
                <a:latin typeface="Arial"/>
                <a:cs typeface="Arial"/>
              </a:rPr>
              <a:t>бизнеса  </a:t>
            </a:r>
            <a:r>
              <a:rPr sz="1100" b="1" spc="-110" dirty="0">
                <a:solidFill>
                  <a:srgbClr val="3C8828"/>
                </a:solidFill>
                <a:latin typeface="Arial"/>
                <a:cs typeface="Arial"/>
              </a:rPr>
              <a:t>на </a:t>
            </a:r>
            <a:r>
              <a:rPr sz="1100" b="1" spc="-105" dirty="0">
                <a:solidFill>
                  <a:srgbClr val="3C8828"/>
                </a:solidFill>
                <a:latin typeface="Arial"/>
                <a:cs typeface="Arial"/>
              </a:rPr>
              <a:t>основе свободного </a:t>
            </a:r>
            <a:r>
              <a:rPr sz="1100" b="1" spc="-75" dirty="0">
                <a:solidFill>
                  <a:srgbClr val="3C8828"/>
                </a:solidFill>
                <a:latin typeface="Arial"/>
                <a:cs typeface="Arial"/>
              </a:rPr>
              <a:t> </a:t>
            </a:r>
            <a:r>
              <a:rPr sz="1100" b="1" spc="-105" dirty="0">
                <a:solidFill>
                  <a:srgbClr val="3C8828"/>
                </a:solidFill>
                <a:latin typeface="Arial"/>
                <a:cs typeface="Arial"/>
              </a:rPr>
              <a:t>ценообразования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6599" y="3798734"/>
            <a:ext cx="2851785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400" spc="-155" dirty="0">
                <a:solidFill>
                  <a:srgbClr val="41922B"/>
                </a:solidFill>
                <a:latin typeface="Arial"/>
                <a:cs typeface="Arial"/>
              </a:rPr>
              <a:t>Сбор </a:t>
            </a:r>
            <a:r>
              <a:rPr sz="1400" spc="-140" dirty="0">
                <a:solidFill>
                  <a:srgbClr val="41922B"/>
                </a:solidFill>
                <a:latin typeface="Arial"/>
                <a:cs typeface="Arial"/>
              </a:rPr>
              <a:t>и вывоз – </a:t>
            </a:r>
            <a:r>
              <a:rPr sz="1400" spc="-145" dirty="0">
                <a:solidFill>
                  <a:srgbClr val="41922B"/>
                </a:solidFill>
                <a:latin typeface="Arial"/>
                <a:cs typeface="Arial"/>
              </a:rPr>
              <a:t>наименее </a:t>
            </a:r>
            <a:r>
              <a:rPr sz="1400" spc="-140" dirty="0">
                <a:solidFill>
                  <a:srgbClr val="41922B"/>
                </a:solidFill>
                <a:latin typeface="Arial"/>
                <a:cs typeface="Arial"/>
              </a:rPr>
              <a:t>капиталоемкий  и </a:t>
            </a:r>
            <a:r>
              <a:rPr sz="1400" spc="-145" dirty="0">
                <a:solidFill>
                  <a:srgbClr val="41922B"/>
                </a:solidFill>
                <a:latin typeface="Arial"/>
                <a:cs typeface="Arial"/>
              </a:rPr>
              <a:t>наиболее </a:t>
            </a:r>
            <a:r>
              <a:rPr sz="1400" b="1" spc="-160" dirty="0">
                <a:solidFill>
                  <a:srgbClr val="41922B"/>
                </a:solidFill>
                <a:latin typeface="Arial"/>
                <a:cs typeface="Arial"/>
              </a:rPr>
              <a:t>маржинальный  </a:t>
            </a:r>
            <a:r>
              <a:rPr sz="1400" spc="-140" dirty="0">
                <a:solidFill>
                  <a:srgbClr val="41922B"/>
                </a:solidFill>
                <a:latin typeface="Arial"/>
                <a:cs typeface="Arial"/>
              </a:rPr>
              <a:t>нерегулируемый </a:t>
            </a:r>
            <a:r>
              <a:rPr sz="1400" spc="-135" dirty="0">
                <a:solidFill>
                  <a:srgbClr val="41922B"/>
                </a:solidFill>
                <a:latin typeface="Arial"/>
                <a:cs typeface="Arial"/>
              </a:rPr>
              <a:t>сегмент</a:t>
            </a:r>
            <a:r>
              <a:rPr sz="1400" spc="-45" dirty="0">
                <a:solidFill>
                  <a:srgbClr val="41922B"/>
                </a:solidFill>
                <a:latin typeface="Arial"/>
                <a:cs typeface="Arial"/>
              </a:rPr>
              <a:t> </a:t>
            </a:r>
            <a:r>
              <a:rPr sz="1400" spc="-140" dirty="0">
                <a:solidFill>
                  <a:srgbClr val="41922B"/>
                </a:solidFill>
                <a:latin typeface="Arial"/>
                <a:cs typeface="Arial"/>
              </a:rPr>
              <a:t>рынка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18513" y="3901747"/>
            <a:ext cx="4652010" cy="436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spc="-140" dirty="0">
                <a:solidFill>
                  <a:srgbClr val="0057A5"/>
                </a:solidFill>
                <a:latin typeface="Arial"/>
                <a:cs typeface="Arial"/>
              </a:rPr>
              <a:t>Обработка и </a:t>
            </a:r>
            <a:r>
              <a:rPr sz="1400" spc="-150" dirty="0">
                <a:solidFill>
                  <a:srgbClr val="0057A5"/>
                </a:solidFill>
                <a:latin typeface="Arial"/>
                <a:cs typeface="Arial"/>
              </a:rPr>
              <a:t>размещение    </a:t>
            </a:r>
            <a:r>
              <a:rPr sz="1400" spc="-140" dirty="0">
                <a:solidFill>
                  <a:srgbClr val="0057A5"/>
                </a:solidFill>
                <a:latin typeface="Arial"/>
                <a:cs typeface="Arial"/>
              </a:rPr>
              <a:t>– </a:t>
            </a:r>
            <a:r>
              <a:rPr sz="1400" spc="-145" dirty="0">
                <a:solidFill>
                  <a:srgbClr val="0057A5"/>
                </a:solidFill>
                <a:latin typeface="Arial"/>
                <a:cs typeface="Arial"/>
              </a:rPr>
              <a:t>наиболее </a:t>
            </a:r>
            <a:r>
              <a:rPr sz="1400" b="1" spc="-150" dirty="0">
                <a:solidFill>
                  <a:srgbClr val="0057A5"/>
                </a:solidFill>
                <a:latin typeface="Arial"/>
                <a:cs typeface="Arial"/>
              </a:rPr>
              <a:t>капиталоемкий </a:t>
            </a:r>
            <a:r>
              <a:rPr sz="1400" spc="-140" dirty="0">
                <a:solidFill>
                  <a:srgbClr val="0057A5"/>
                </a:solidFill>
                <a:latin typeface="Arial"/>
                <a:cs typeface="Arial"/>
              </a:rPr>
              <a:t>и </a:t>
            </a:r>
            <a:r>
              <a:rPr sz="1400" spc="-15" dirty="0">
                <a:solidFill>
                  <a:srgbClr val="0057A5"/>
                </a:solidFill>
                <a:latin typeface="Arial"/>
                <a:cs typeface="Arial"/>
              </a:rPr>
              <a:t> </a:t>
            </a:r>
            <a:r>
              <a:rPr sz="1400" spc="-145" dirty="0">
                <a:solidFill>
                  <a:srgbClr val="0057A5"/>
                </a:solidFill>
                <a:latin typeface="Arial"/>
                <a:cs typeface="Arial"/>
              </a:rPr>
              <a:t>наименее</a:t>
            </a:r>
            <a:endParaRPr sz="14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400" spc="-150" dirty="0">
                <a:solidFill>
                  <a:srgbClr val="0057A5"/>
                </a:solidFill>
                <a:latin typeface="Arial"/>
                <a:cs typeface="Arial"/>
              </a:rPr>
              <a:t>маржинальный </a:t>
            </a:r>
            <a:r>
              <a:rPr sz="1400" spc="-140" dirty="0">
                <a:solidFill>
                  <a:srgbClr val="0057A5"/>
                </a:solidFill>
                <a:latin typeface="Arial"/>
                <a:cs typeface="Arial"/>
              </a:rPr>
              <a:t>регулируемый </a:t>
            </a:r>
            <a:r>
              <a:rPr sz="1400" spc="-135" dirty="0">
                <a:solidFill>
                  <a:srgbClr val="0057A5"/>
                </a:solidFill>
                <a:latin typeface="Arial"/>
                <a:cs typeface="Arial"/>
              </a:rPr>
              <a:t>сегмент</a:t>
            </a:r>
            <a:r>
              <a:rPr sz="1400" spc="60" dirty="0">
                <a:solidFill>
                  <a:srgbClr val="0057A5"/>
                </a:solidFill>
                <a:latin typeface="Arial"/>
                <a:cs typeface="Arial"/>
              </a:rPr>
              <a:t> </a:t>
            </a:r>
            <a:r>
              <a:rPr sz="1400" spc="-140" dirty="0">
                <a:solidFill>
                  <a:srgbClr val="0057A5"/>
                </a:solidFill>
                <a:latin typeface="Arial"/>
                <a:cs typeface="Arial"/>
              </a:rPr>
              <a:t>рынка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403241" y="2202303"/>
            <a:ext cx="251460" cy="162560"/>
          </a:xfrm>
          <a:custGeom>
            <a:avLst/>
            <a:gdLst/>
            <a:ahLst/>
            <a:cxnLst/>
            <a:rect l="l" t="t" r="r" b="b"/>
            <a:pathLst>
              <a:path w="251460" h="162560">
                <a:moveTo>
                  <a:pt x="251193" y="0"/>
                </a:moveTo>
                <a:lnTo>
                  <a:pt x="99047" y="0"/>
                </a:lnTo>
                <a:lnTo>
                  <a:pt x="0" y="162153"/>
                </a:lnTo>
                <a:lnTo>
                  <a:pt x="150266" y="162153"/>
                </a:lnTo>
                <a:lnTo>
                  <a:pt x="251193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03253" y="2040185"/>
            <a:ext cx="251460" cy="162560"/>
          </a:xfrm>
          <a:custGeom>
            <a:avLst/>
            <a:gdLst/>
            <a:ahLst/>
            <a:cxnLst/>
            <a:rect l="l" t="t" r="r" b="b"/>
            <a:pathLst>
              <a:path w="251460" h="162560">
                <a:moveTo>
                  <a:pt x="150253" y="0"/>
                </a:moveTo>
                <a:lnTo>
                  <a:pt x="0" y="0"/>
                </a:lnTo>
                <a:lnTo>
                  <a:pt x="99034" y="162128"/>
                </a:lnTo>
                <a:lnTo>
                  <a:pt x="251180" y="162128"/>
                </a:lnTo>
                <a:lnTo>
                  <a:pt x="150253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04219" y="2040185"/>
            <a:ext cx="173355" cy="162560"/>
          </a:xfrm>
          <a:custGeom>
            <a:avLst/>
            <a:gdLst/>
            <a:ahLst/>
            <a:cxnLst/>
            <a:rect l="l" t="t" r="r" b="b"/>
            <a:pathLst>
              <a:path w="173354" h="162560">
                <a:moveTo>
                  <a:pt x="99034" y="0"/>
                </a:moveTo>
                <a:lnTo>
                  <a:pt x="0" y="162128"/>
                </a:lnTo>
                <a:lnTo>
                  <a:pt x="147878" y="162128"/>
                </a:lnTo>
                <a:lnTo>
                  <a:pt x="173215" y="121450"/>
                </a:lnTo>
                <a:lnTo>
                  <a:pt x="99034" y="0"/>
                </a:lnTo>
                <a:close/>
              </a:path>
            </a:pathLst>
          </a:custGeom>
          <a:solidFill>
            <a:srgbClr val="005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09165" y="1275806"/>
            <a:ext cx="8627745" cy="40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500"/>
              </a:lnSpc>
            </a:pP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ЗАО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«Управление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отходами»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создает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комплексные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системы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обработке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размещению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ТКО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E3E3E"/>
                </a:solidFill>
                <a:latin typeface="Calibri"/>
                <a:cs typeface="Calibri"/>
              </a:rPr>
              <a:t>на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основе</a:t>
            </a:r>
            <a:r>
              <a:rPr sz="1400" spc="-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E3E3E"/>
                </a:solidFill>
                <a:latin typeface="Calibri"/>
                <a:cs typeface="Calibri"/>
              </a:rPr>
              <a:t>концессионных 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соглашений. </a:t>
            </a: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Целевой сегмент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– обработка и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размещение</a:t>
            </a:r>
            <a:r>
              <a:rPr sz="1400" spc="2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ТКО.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9165" y="4691167"/>
            <a:ext cx="8632825" cy="135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620" algn="just">
              <a:lnSpc>
                <a:spcPts val="1500"/>
              </a:lnSpc>
            </a:pP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Целевой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сегмент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является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наиболее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капиталоемким,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требует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привлечения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значительных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инвестиций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для</a:t>
            </a:r>
            <a:r>
              <a:rPr sz="1400" spc="-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создания  инфраструктурных</a:t>
            </a:r>
            <a:r>
              <a:rPr sz="1400" spc="-9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объектов.</a:t>
            </a:r>
            <a:endParaRPr sz="1400">
              <a:latin typeface="Calibri"/>
              <a:cs typeface="Calibri"/>
            </a:endParaRPr>
          </a:p>
          <a:p>
            <a:pPr marL="12700" marR="6985" algn="just">
              <a:lnSpc>
                <a:spcPts val="1500"/>
              </a:lnSpc>
            </a:pP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Частный сектор, как и региональные власти не в состоянии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привлечь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значительные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инвестиции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для создания 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подобных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объектов.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Выходом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является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заключение концессионных соглашений,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которые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позволяют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использовать  средства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институциональных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инвесторов – негосударственных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пенсионных</a:t>
            </a:r>
            <a:r>
              <a:rPr sz="1400" spc="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фондов.</a:t>
            </a:r>
            <a:endParaRPr sz="1400">
              <a:latin typeface="Calibri"/>
              <a:cs typeface="Calibri"/>
            </a:endParaRPr>
          </a:p>
          <a:p>
            <a:pPr marL="12700" marR="5080" algn="just">
              <a:lnSpc>
                <a:spcPts val="1500"/>
              </a:lnSpc>
            </a:pPr>
            <a:r>
              <a:rPr sz="1400" spc="5" dirty="0">
                <a:solidFill>
                  <a:srgbClr val="3E3E3E"/>
                </a:solidFill>
                <a:latin typeface="Calibri"/>
                <a:cs typeface="Calibri"/>
              </a:rPr>
              <a:t>Таким образом, концессионные соглашения позволяют решить одну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из </a:t>
            </a:r>
            <a:r>
              <a:rPr sz="1400" spc="5" dirty="0">
                <a:solidFill>
                  <a:srgbClr val="3E3E3E"/>
                </a:solidFill>
                <a:latin typeface="Calibri"/>
                <a:cs typeface="Calibri"/>
              </a:rPr>
              <a:t>социально значимых задач, </a:t>
            </a:r>
            <a:r>
              <a:rPr sz="1400" spc="10" dirty="0">
                <a:solidFill>
                  <a:srgbClr val="3E3E3E"/>
                </a:solidFill>
                <a:latin typeface="Calibri"/>
                <a:cs typeface="Calibri"/>
              </a:rPr>
              <a:t>описанных 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в </a:t>
            </a:r>
            <a:r>
              <a:rPr sz="1400" spc="-5" dirty="0">
                <a:solidFill>
                  <a:srgbClr val="3E3E3E"/>
                </a:solidFill>
                <a:latin typeface="Calibri"/>
                <a:cs typeface="Calibri"/>
              </a:rPr>
              <a:t>территориальных схемах по созданию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инфраструктурных</a:t>
            </a:r>
            <a:r>
              <a:rPr sz="1400" spc="18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E3E3E"/>
                </a:solidFill>
                <a:latin typeface="Calibri"/>
                <a:cs typeface="Calibri"/>
              </a:rPr>
              <a:t>объектов.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541711" y="1661554"/>
            <a:ext cx="1464310" cy="204470"/>
          </a:xfrm>
          <a:custGeom>
            <a:avLst/>
            <a:gdLst/>
            <a:ahLst/>
            <a:cxnLst/>
            <a:rect l="l" t="t" r="r" b="b"/>
            <a:pathLst>
              <a:path w="1464310" h="204469">
                <a:moveTo>
                  <a:pt x="0" y="0"/>
                </a:moveTo>
                <a:lnTo>
                  <a:pt x="1464017" y="204203"/>
                </a:lnTo>
              </a:path>
            </a:pathLst>
          </a:custGeom>
          <a:ln w="22745">
            <a:solidFill>
              <a:srgbClr val="00B3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55658" y="1785239"/>
            <a:ext cx="145415" cy="150495"/>
          </a:xfrm>
          <a:custGeom>
            <a:avLst/>
            <a:gdLst/>
            <a:ahLst/>
            <a:cxnLst/>
            <a:rect l="l" t="t" r="r" b="b"/>
            <a:pathLst>
              <a:path w="145414" h="150494">
                <a:moveTo>
                  <a:pt x="20916" y="0"/>
                </a:moveTo>
                <a:lnTo>
                  <a:pt x="37579" y="78778"/>
                </a:lnTo>
                <a:lnTo>
                  <a:pt x="0" y="150012"/>
                </a:lnTo>
                <a:lnTo>
                  <a:pt x="32371" y="132035"/>
                </a:lnTo>
                <a:lnTo>
                  <a:pt x="69454" y="116325"/>
                </a:lnTo>
                <a:lnTo>
                  <a:pt x="108126" y="103406"/>
                </a:lnTo>
                <a:lnTo>
                  <a:pt x="145262" y="93802"/>
                </a:lnTo>
                <a:lnTo>
                  <a:pt x="112171" y="74402"/>
                </a:lnTo>
                <a:lnTo>
                  <a:pt x="78508" y="51396"/>
                </a:lnTo>
                <a:lnTo>
                  <a:pt x="47136" y="26143"/>
                </a:lnTo>
                <a:lnTo>
                  <a:pt x="20916" y="0"/>
                </a:lnTo>
                <a:close/>
              </a:path>
            </a:pathLst>
          </a:custGeom>
          <a:solidFill>
            <a:srgbClr val="00B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305581"/>
            <a:ext cx="6982459" cy="786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00"/>
              </a:lnSpc>
            </a:pPr>
            <a:r>
              <a:rPr sz="1950" spc="-65" dirty="0"/>
              <a:t>ЗАО </a:t>
            </a:r>
            <a:r>
              <a:rPr sz="1950" spc="-50" dirty="0"/>
              <a:t>«УПРАВЛЕНИЕ </a:t>
            </a:r>
            <a:r>
              <a:rPr sz="1950" spc="-60" dirty="0"/>
              <a:t>ОТХОДАМИ» </a:t>
            </a:r>
            <a:r>
              <a:rPr sz="1950" spc="-45" dirty="0"/>
              <a:t>СОЗДАЕТ </a:t>
            </a:r>
            <a:r>
              <a:rPr sz="1950" spc="-40" dirty="0"/>
              <a:t>В РЕГИОНАХ </a:t>
            </a:r>
            <a:r>
              <a:rPr sz="1950" spc="-45" dirty="0"/>
              <a:t>РОССИИ  </a:t>
            </a:r>
            <a:r>
              <a:rPr sz="1950" spc="-55" dirty="0"/>
              <a:t>КОМПЛЕКСНЫЕ </a:t>
            </a:r>
            <a:r>
              <a:rPr sz="1950" spc="-45" dirty="0"/>
              <a:t>СИСТЕМЫ </a:t>
            </a:r>
            <a:r>
              <a:rPr sz="1950" spc="-50" dirty="0"/>
              <a:t>ПО </a:t>
            </a:r>
            <a:r>
              <a:rPr sz="1950" spc="-45" dirty="0"/>
              <a:t>УТИЛИЗАЦИИ И </a:t>
            </a:r>
            <a:r>
              <a:rPr sz="1950" spc="-50" dirty="0"/>
              <a:t>ЗАХОРОНЕНИЮ </a:t>
            </a:r>
            <a:r>
              <a:rPr sz="1950" spc="-60" dirty="0"/>
              <a:t>ТКО  </a:t>
            </a:r>
            <a:r>
              <a:rPr sz="1950" spc="-45" dirty="0"/>
              <a:t>НА ОСНОВЕ </a:t>
            </a:r>
            <a:r>
              <a:rPr sz="1950" spc="-55" dirty="0"/>
              <a:t>КОНЦЕССИОННЫХ</a:t>
            </a:r>
            <a:r>
              <a:rPr sz="1950" spc="90" dirty="0"/>
              <a:t> </a:t>
            </a:r>
            <a:r>
              <a:rPr sz="1950" spc="-60" dirty="0"/>
              <a:t>СОГЛАШЕНИЙ</a:t>
            </a:r>
            <a:endParaRPr sz="1950"/>
          </a:p>
        </p:txBody>
      </p:sp>
      <p:sp>
        <p:nvSpPr>
          <p:cNvPr id="3" name="object 3"/>
          <p:cNvSpPr txBox="1"/>
          <p:nvPr/>
        </p:nvSpPr>
        <p:spPr>
          <a:xfrm>
            <a:off x="637957" y="2807011"/>
            <a:ext cx="8630285" cy="330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Концедент: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субъект</a:t>
            </a:r>
            <a:r>
              <a:rPr sz="1400" spc="-8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РФ</a:t>
            </a:r>
            <a:endParaRPr sz="1400" dirty="0">
              <a:latin typeface="Calibri"/>
              <a:cs typeface="Calibri"/>
            </a:endParaRPr>
          </a:p>
          <a:p>
            <a:pPr marL="12700" marR="5080" algn="just">
              <a:lnSpc>
                <a:spcPts val="1500"/>
              </a:lnSpc>
              <a:spcBef>
                <a:spcPts val="920"/>
              </a:spcBef>
            </a:pP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Концессионер:</a:t>
            </a:r>
            <a:r>
              <a:rPr sz="1400" b="1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ЗАО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«Управление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отходами»,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имеющее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опыт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финансирования,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создания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эксплуатации</a:t>
            </a:r>
            <a:r>
              <a:rPr sz="1400" spc="-4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комплекс-  ных систем по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переработке и захоронению твердых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коммунальных</a:t>
            </a:r>
            <a:r>
              <a:rPr sz="1400" spc="6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отходов.</a:t>
            </a:r>
            <a:endParaRPr sz="1400" dirty="0">
              <a:latin typeface="Calibri"/>
              <a:cs typeface="Calibri"/>
            </a:endParaRPr>
          </a:p>
          <a:p>
            <a:pPr marL="12700" marR="5080" algn="just">
              <a:lnSpc>
                <a:spcPts val="1500"/>
              </a:lnSpc>
              <a:spcBef>
                <a:spcPts val="900"/>
              </a:spcBef>
            </a:pP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Условия концессионного соглашения: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Концессионер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за свой счет строит объекты концессионного соглашения - 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инженерные сооружения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инфраструктуры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по обращению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 отходами. После строительства объектов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Концессио- 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нер передает их в собственность Концеденту. Концессионер, на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праве пользования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 владения, осуществляет экс- 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плуатацию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объектов,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модернизацию,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реконструкцию, ремонт и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их техническое обслуживание,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а также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обеспечи- 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вает возврат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привлеченных инвестиций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 заранее установленной</a:t>
            </a:r>
            <a:r>
              <a:rPr sz="1400" spc="6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доходностью.</a:t>
            </a:r>
            <a:endParaRPr sz="1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200"/>
              </a:spcBef>
            </a:pPr>
            <a:r>
              <a:rPr sz="1400" b="1" spc="-15" dirty="0">
                <a:solidFill>
                  <a:srgbClr val="4DAD33"/>
                </a:solidFill>
                <a:latin typeface="Calibri"/>
                <a:cs typeface="Calibri"/>
              </a:rPr>
              <a:t>ПРЕИМУЩЕСТВА</a:t>
            </a:r>
            <a:r>
              <a:rPr sz="1400" b="1" spc="-25" dirty="0">
                <a:solidFill>
                  <a:srgbClr val="4DAD3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DAD33"/>
                </a:solidFill>
                <a:latin typeface="Calibri"/>
                <a:cs typeface="Calibri"/>
              </a:rPr>
              <a:t>КОНЦЕССИЙ:</a:t>
            </a:r>
            <a:endParaRPr sz="1400" dirty="0">
              <a:latin typeface="Calibri"/>
              <a:cs typeface="Calibri"/>
            </a:endParaRPr>
          </a:p>
          <a:p>
            <a:pPr marL="187960" indent="-175260" algn="just">
              <a:lnSpc>
                <a:spcPct val="100000"/>
              </a:lnSpc>
              <a:spcBef>
                <a:spcPts val="120"/>
              </a:spcBef>
              <a:buClr>
                <a:srgbClr val="4DAD33"/>
              </a:buClr>
              <a:buAutoNum type="arabicPeriod"/>
              <a:tabLst>
                <a:tab pos="188595" algn="l"/>
              </a:tabLst>
            </a:pP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ПРИВЛЕЧЕНИЕ ЧАСТНЫХ</a:t>
            </a:r>
            <a:r>
              <a:rPr sz="1400" b="1" spc="1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ИНВЕСТИЦИЙ</a:t>
            </a:r>
            <a:endParaRPr sz="1400" dirty="0">
              <a:latin typeface="Calibri"/>
              <a:cs typeface="Calibri"/>
            </a:endParaRPr>
          </a:p>
          <a:p>
            <a:pPr marL="346075" indent="-175260">
              <a:lnSpc>
                <a:spcPct val="100000"/>
              </a:lnSpc>
              <a:spcBef>
                <a:spcPts val="120"/>
              </a:spcBef>
              <a:buClr>
                <a:srgbClr val="4DAD33"/>
              </a:buClr>
              <a:buAutoNum type="arabicPeriod"/>
              <a:tabLst>
                <a:tab pos="346710" algn="l"/>
              </a:tabLst>
            </a:pP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ЭКОНОМИЯ БЮДЖЕТНЫХ</a:t>
            </a:r>
            <a:r>
              <a:rPr sz="1400" b="1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СРЕДСТВ</a:t>
            </a:r>
            <a:endParaRPr sz="1400" dirty="0">
              <a:latin typeface="Calibri"/>
              <a:cs typeface="Calibri"/>
            </a:endParaRPr>
          </a:p>
          <a:p>
            <a:pPr marL="544830" indent="-175895">
              <a:lnSpc>
                <a:spcPct val="100000"/>
              </a:lnSpc>
              <a:spcBef>
                <a:spcPts val="120"/>
              </a:spcBef>
              <a:buClr>
                <a:srgbClr val="4DAD33"/>
              </a:buClr>
              <a:buAutoNum type="arabicPeriod"/>
              <a:tabLst>
                <a:tab pos="544830" algn="l"/>
              </a:tabLst>
            </a:pP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ГОСУДАРСТВЕННЫЙ СТАТУС СОБСТВЕННОСТИ СОЗДАВАЕМЫХ</a:t>
            </a:r>
            <a:r>
              <a:rPr sz="1400" b="1" spc="114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ОБЪЕКТОВ</a:t>
            </a:r>
            <a:endParaRPr sz="1400" dirty="0">
              <a:latin typeface="Calibri"/>
              <a:cs typeface="Calibri"/>
            </a:endParaRPr>
          </a:p>
          <a:p>
            <a:pPr marL="742950" indent="-175895">
              <a:lnSpc>
                <a:spcPct val="100000"/>
              </a:lnSpc>
              <a:spcBef>
                <a:spcPts val="120"/>
              </a:spcBef>
              <a:buClr>
                <a:srgbClr val="4DAD33"/>
              </a:buClr>
              <a:buAutoNum type="arabicPeriod"/>
              <a:tabLst>
                <a:tab pos="743585" algn="l"/>
              </a:tabLst>
            </a:pP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ПРОЗРАЧНАЯ ТАРИФНАЯ</a:t>
            </a:r>
            <a:r>
              <a:rPr sz="1400" b="1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ПОЛИТИКА</a:t>
            </a:r>
            <a:endParaRPr sz="1400" dirty="0">
              <a:latin typeface="Calibri"/>
              <a:cs typeface="Calibri"/>
            </a:endParaRPr>
          </a:p>
          <a:p>
            <a:pPr marL="901065" indent="-175260">
              <a:lnSpc>
                <a:spcPct val="100000"/>
              </a:lnSpc>
              <a:spcBef>
                <a:spcPts val="120"/>
              </a:spcBef>
              <a:buClr>
                <a:srgbClr val="4DAD33"/>
              </a:buClr>
              <a:buAutoNum type="arabicPeriod"/>
              <a:tabLst>
                <a:tab pos="901700" algn="l"/>
              </a:tabLst>
            </a:pP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УЛУЧШЕНИЕ ЭКОЛОГИЧЕСКОЙ ОБСТАНОВКИ </a:t>
            </a: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В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РЕГИОНЕ И ЗДОРОВЬЯ</a:t>
            </a:r>
            <a:r>
              <a:rPr sz="1400" b="1" spc="15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НАСЕЛЕНИЯ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3273" y="1461414"/>
            <a:ext cx="3011805" cy="1009650"/>
          </a:xfrm>
          <a:custGeom>
            <a:avLst/>
            <a:gdLst/>
            <a:ahLst/>
            <a:cxnLst/>
            <a:rect l="l" t="t" r="r" b="b"/>
            <a:pathLst>
              <a:path w="3011804" h="1009650">
                <a:moveTo>
                  <a:pt x="3011614" y="0"/>
                </a:moveTo>
                <a:lnTo>
                  <a:pt x="508419" y="0"/>
                </a:lnTo>
                <a:lnTo>
                  <a:pt x="0" y="1009205"/>
                </a:lnTo>
                <a:lnTo>
                  <a:pt x="2503195" y="1009205"/>
                </a:lnTo>
                <a:lnTo>
                  <a:pt x="3011614" y="0"/>
                </a:lnTo>
                <a:close/>
              </a:path>
            </a:pathLst>
          </a:custGeom>
          <a:solidFill>
            <a:srgbClr val="00AC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3273" y="1461414"/>
            <a:ext cx="3011805" cy="1009650"/>
          </a:xfrm>
          <a:custGeom>
            <a:avLst/>
            <a:gdLst/>
            <a:ahLst/>
            <a:cxnLst/>
            <a:rect l="l" t="t" r="r" b="b"/>
            <a:pathLst>
              <a:path w="3011804" h="1009650">
                <a:moveTo>
                  <a:pt x="0" y="1009205"/>
                </a:moveTo>
                <a:lnTo>
                  <a:pt x="508419" y="0"/>
                </a:lnTo>
                <a:lnTo>
                  <a:pt x="3011614" y="0"/>
                </a:lnTo>
                <a:lnTo>
                  <a:pt x="2503195" y="1009205"/>
                </a:lnTo>
                <a:lnTo>
                  <a:pt x="0" y="1009205"/>
                </a:lnTo>
                <a:close/>
              </a:path>
            </a:pathLst>
          </a:custGeom>
          <a:ln w="8420">
            <a:solidFill>
              <a:srgbClr val="009A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24572" y="1716112"/>
            <a:ext cx="1000760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875">
              <a:lnSpc>
                <a:spcPct val="103000"/>
              </a:lnSpc>
            </a:pP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Субъект </a:t>
            </a:r>
            <a:r>
              <a:rPr sz="1500" spc="5" dirty="0">
                <a:solidFill>
                  <a:srgbClr val="FFFFFF"/>
                </a:solidFill>
                <a:latin typeface="Calibri"/>
                <a:cs typeface="Calibri"/>
              </a:rPr>
              <a:t>РФ  </a:t>
            </a:r>
            <a:r>
              <a:rPr sz="1500" spc="-10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500" spc="15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spc="1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47243" y="1873631"/>
            <a:ext cx="3677285" cy="1009650"/>
          </a:xfrm>
          <a:custGeom>
            <a:avLst/>
            <a:gdLst/>
            <a:ahLst/>
            <a:cxnLst/>
            <a:rect l="l" t="t" r="r" b="b"/>
            <a:pathLst>
              <a:path w="3677284" h="1009650">
                <a:moveTo>
                  <a:pt x="3677170" y="0"/>
                </a:moveTo>
                <a:lnTo>
                  <a:pt x="508419" y="0"/>
                </a:lnTo>
                <a:lnTo>
                  <a:pt x="0" y="1009205"/>
                </a:lnTo>
                <a:lnTo>
                  <a:pt x="3168751" y="1009205"/>
                </a:lnTo>
                <a:lnTo>
                  <a:pt x="3677170" y="0"/>
                </a:lnTo>
                <a:close/>
              </a:path>
            </a:pathLst>
          </a:custGeom>
          <a:solidFill>
            <a:srgbClr val="46AC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47243" y="1873631"/>
            <a:ext cx="3677285" cy="1009650"/>
          </a:xfrm>
          <a:custGeom>
            <a:avLst/>
            <a:gdLst/>
            <a:ahLst/>
            <a:cxnLst/>
            <a:rect l="l" t="t" r="r" b="b"/>
            <a:pathLst>
              <a:path w="3677284" h="1009650">
                <a:moveTo>
                  <a:pt x="0" y="1009205"/>
                </a:moveTo>
                <a:lnTo>
                  <a:pt x="508419" y="0"/>
                </a:lnTo>
                <a:lnTo>
                  <a:pt x="3677170" y="0"/>
                </a:lnTo>
                <a:lnTo>
                  <a:pt x="3168751" y="1009205"/>
                </a:lnTo>
                <a:lnTo>
                  <a:pt x="0" y="1009205"/>
                </a:lnTo>
                <a:close/>
              </a:path>
            </a:pathLst>
          </a:custGeom>
          <a:ln w="8420">
            <a:solidFill>
              <a:srgbClr val="46A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89145" y="2007194"/>
            <a:ext cx="1823085" cy="729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3000"/>
              </a:lnSpc>
            </a:pP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Комплексная система 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обращения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с 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ТКО 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ОБЪЕКТЫ</a:t>
            </a:r>
            <a:r>
              <a:rPr sz="15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0" dirty="0">
                <a:solidFill>
                  <a:srgbClr val="FFFFFF"/>
                </a:solidFill>
                <a:latin typeface="Calibri"/>
                <a:cs typeface="Calibri"/>
              </a:rPr>
              <a:t>КС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538019" y="1461414"/>
            <a:ext cx="2970530" cy="1009650"/>
          </a:xfrm>
          <a:custGeom>
            <a:avLst/>
            <a:gdLst/>
            <a:ahLst/>
            <a:cxnLst/>
            <a:rect l="l" t="t" r="r" b="b"/>
            <a:pathLst>
              <a:path w="2970529" h="1009650">
                <a:moveTo>
                  <a:pt x="2970009" y="0"/>
                </a:moveTo>
                <a:lnTo>
                  <a:pt x="508406" y="0"/>
                </a:lnTo>
                <a:lnTo>
                  <a:pt x="0" y="1009205"/>
                </a:lnTo>
                <a:lnTo>
                  <a:pt x="2461590" y="1009205"/>
                </a:lnTo>
                <a:lnTo>
                  <a:pt x="2970009" y="0"/>
                </a:lnTo>
                <a:close/>
              </a:path>
            </a:pathLst>
          </a:custGeom>
          <a:solidFill>
            <a:srgbClr val="0057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38019" y="1461414"/>
            <a:ext cx="2970530" cy="1009650"/>
          </a:xfrm>
          <a:custGeom>
            <a:avLst/>
            <a:gdLst/>
            <a:ahLst/>
            <a:cxnLst/>
            <a:rect l="l" t="t" r="r" b="b"/>
            <a:pathLst>
              <a:path w="2970529" h="1009650">
                <a:moveTo>
                  <a:pt x="0" y="1009205"/>
                </a:moveTo>
                <a:lnTo>
                  <a:pt x="508406" y="0"/>
                </a:lnTo>
                <a:lnTo>
                  <a:pt x="2970009" y="0"/>
                </a:lnTo>
                <a:lnTo>
                  <a:pt x="2461590" y="1009205"/>
                </a:lnTo>
                <a:lnTo>
                  <a:pt x="0" y="1009205"/>
                </a:lnTo>
                <a:close/>
              </a:path>
            </a:pathLst>
          </a:custGeom>
          <a:ln w="8420">
            <a:solidFill>
              <a:srgbClr val="0A46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294240" y="1598451"/>
            <a:ext cx="1452880" cy="729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3000"/>
              </a:lnSpc>
            </a:pP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ЗАО</a:t>
            </a:r>
            <a:r>
              <a:rPr sz="15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«Управление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отходами» 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КОНЦЕССИОНЕР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dirty="0"/>
              <a:t>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827245" y="1392730"/>
            <a:ext cx="2683510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15" dirty="0">
                <a:solidFill>
                  <a:srgbClr val="0056A4"/>
                </a:solidFill>
                <a:latin typeface="Calibri"/>
                <a:cs typeface="Calibri"/>
              </a:rPr>
              <a:t>КОНЦЕССИОННОЕ</a:t>
            </a:r>
            <a:r>
              <a:rPr sz="1500" spc="270" dirty="0">
                <a:solidFill>
                  <a:srgbClr val="0056A4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0056A4"/>
                </a:solidFill>
                <a:latin typeface="Calibri"/>
                <a:cs typeface="Calibri"/>
              </a:rPr>
              <a:t>СОГЛАШЕНИЕ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463" y="317139"/>
            <a:ext cx="6473190" cy="786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00"/>
              </a:lnSpc>
            </a:pPr>
            <a:r>
              <a:rPr sz="1950" spc="-55" dirty="0"/>
              <a:t>ИНФРАСТРУКТУРНЫЕ ОБЪЕКТЫ </a:t>
            </a:r>
            <a:r>
              <a:rPr sz="1950" spc="-50" dirty="0"/>
              <a:t>ТРЕБУЮТ </a:t>
            </a:r>
            <a:r>
              <a:rPr sz="1950" spc="-55" dirty="0"/>
              <a:t>ДОЛГОСРОЧНЫХ  </a:t>
            </a:r>
            <a:r>
              <a:rPr sz="1950" spc="-45" dirty="0"/>
              <a:t>ИНВЕСТИЦИЙ, </a:t>
            </a:r>
            <a:r>
              <a:rPr sz="1950" spc="-55" dirty="0"/>
              <a:t>НЕГОСУДАРСТВЕННЫЕ </a:t>
            </a:r>
            <a:r>
              <a:rPr sz="1950" spc="-45" dirty="0"/>
              <a:t>ПЕНСИОННЫЕ </a:t>
            </a:r>
            <a:r>
              <a:rPr sz="1950" spc="-50" dirty="0"/>
              <a:t>ФОНДЫ </a:t>
            </a:r>
            <a:r>
              <a:rPr sz="1950" spc="-35" dirty="0"/>
              <a:t>–  </a:t>
            </a:r>
            <a:r>
              <a:rPr sz="1950" spc="-50" dirty="0"/>
              <a:t>НАДЕЖНЫЙ ИСТОЧНИК </a:t>
            </a:r>
            <a:r>
              <a:rPr sz="1950" spc="-45" dirty="0"/>
              <a:t>«ДЛИННЫХ»</a:t>
            </a:r>
            <a:r>
              <a:rPr sz="1950" spc="65" dirty="0"/>
              <a:t> </a:t>
            </a:r>
            <a:r>
              <a:rPr sz="1950" spc="-40" dirty="0"/>
              <a:t>ДЕНЕГ</a:t>
            </a:r>
            <a:endParaRPr sz="1950"/>
          </a:p>
        </p:txBody>
      </p:sp>
      <p:sp>
        <p:nvSpPr>
          <p:cNvPr id="3" name="object 3"/>
          <p:cNvSpPr/>
          <p:nvPr/>
        </p:nvSpPr>
        <p:spPr>
          <a:xfrm>
            <a:off x="410530" y="1524067"/>
            <a:ext cx="1804035" cy="899160"/>
          </a:xfrm>
          <a:custGeom>
            <a:avLst/>
            <a:gdLst/>
            <a:ahLst/>
            <a:cxnLst/>
            <a:rect l="l" t="t" r="r" b="b"/>
            <a:pathLst>
              <a:path w="1804035" h="899160">
                <a:moveTo>
                  <a:pt x="1803958" y="0"/>
                </a:moveTo>
                <a:lnTo>
                  <a:pt x="442747" y="0"/>
                </a:lnTo>
                <a:lnTo>
                  <a:pt x="0" y="898791"/>
                </a:lnTo>
                <a:lnTo>
                  <a:pt x="1361211" y="898791"/>
                </a:lnTo>
                <a:lnTo>
                  <a:pt x="1803958" y="0"/>
                </a:lnTo>
                <a:close/>
              </a:path>
            </a:pathLst>
          </a:custGeom>
          <a:solidFill>
            <a:srgbClr val="00AC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0530" y="1524067"/>
            <a:ext cx="1804035" cy="899160"/>
          </a:xfrm>
          <a:custGeom>
            <a:avLst/>
            <a:gdLst/>
            <a:ahLst/>
            <a:cxnLst/>
            <a:rect l="l" t="t" r="r" b="b"/>
            <a:pathLst>
              <a:path w="1804035" h="899160">
                <a:moveTo>
                  <a:pt x="0" y="898791"/>
                </a:moveTo>
                <a:lnTo>
                  <a:pt x="442747" y="0"/>
                </a:lnTo>
                <a:lnTo>
                  <a:pt x="1803958" y="0"/>
                </a:lnTo>
                <a:lnTo>
                  <a:pt x="1361211" y="898791"/>
                </a:lnTo>
                <a:lnTo>
                  <a:pt x="0" y="898791"/>
                </a:lnTo>
                <a:close/>
              </a:path>
            </a:pathLst>
          </a:custGeom>
          <a:ln w="7416">
            <a:solidFill>
              <a:srgbClr val="009A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8964" y="1750178"/>
            <a:ext cx="875030" cy="44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970">
              <a:lnSpc>
                <a:spcPct val="101899"/>
              </a:lnSpc>
            </a:pP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Субъект </a:t>
            </a:r>
            <a:r>
              <a:rPr sz="1350" spc="-25" dirty="0">
                <a:solidFill>
                  <a:srgbClr val="FFFFFF"/>
                </a:solidFill>
                <a:latin typeface="Calibri"/>
                <a:cs typeface="Calibri"/>
              </a:rPr>
              <a:t>РФ  </a:t>
            </a:r>
            <a:r>
              <a:rPr sz="1350" spc="-11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ОН</a:t>
            </a:r>
            <a:r>
              <a:rPr sz="1350" spc="-10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350" spc="-1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350" spc="-2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43931" y="1524071"/>
            <a:ext cx="1753235" cy="397510"/>
          </a:xfrm>
          <a:custGeom>
            <a:avLst/>
            <a:gdLst/>
            <a:ahLst/>
            <a:cxnLst/>
            <a:rect l="l" t="t" r="r" b="b"/>
            <a:pathLst>
              <a:path w="1753235" h="397510">
                <a:moveTo>
                  <a:pt x="0" y="396963"/>
                </a:moveTo>
                <a:lnTo>
                  <a:pt x="195529" y="0"/>
                </a:lnTo>
                <a:lnTo>
                  <a:pt x="1753247" y="0"/>
                </a:lnTo>
                <a:lnTo>
                  <a:pt x="1557693" y="396963"/>
                </a:lnTo>
                <a:lnTo>
                  <a:pt x="0" y="396963"/>
                </a:lnTo>
                <a:close/>
              </a:path>
            </a:pathLst>
          </a:custGeom>
          <a:ln w="7416">
            <a:solidFill>
              <a:srgbClr val="48A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04844" y="2018402"/>
            <a:ext cx="1760855" cy="404495"/>
          </a:xfrm>
          <a:custGeom>
            <a:avLst/>
            <a:gdLst/>
            <a:ahLst/>
            <a:cxnLst/>
            <a:rect l="l" t="t" r="r" b="b"/>
            <a:pathLst>
              <a:path w="1760854" h="404494">
                <a:moveTo>
                  <a:pt x="1760499" y="0"/>
                </a:moveTo>
                <a:lnTo>
                  <a:pt x="199237" y="0"/>
                </a:lnTo>
                <a:lnTo>
                  <a:pt x="0" y="404456"/>
                </a:lnTo>
                <a:lnTo>
                  <a:pt x="1561261" y="404456"/>
                </a:lnTo>
                <a:lnTo>
                  <a:pt x="17604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04844" y="2018402"/>
            <a:ext cx="1760855" cy="404495"/>
          </a:xfrm>
          <a:custGeom>
            <a:avLst/>
            <a:gdLst/>
            <a:ahLst/>
            <a:cxnLst/>
            <a:rect l="l" t="t" r="r" b="b"/>
            <a:pathLst>
              <a:path w="1760854" h="404494">
                <a:moveTo>
                  <a:pt x="0" y="404456"/>
                </a:moveTo>
                <a:lnTo>
                  <a:pt x="199237" y="0"/>
                </a:lnTo>
                <a:lnTo>
                  <a:pt x="1760499" y="0"/>
                </a:lnTo>
                <a:lnTo>
                  <a:pt x="1561261" y="404456"/>
                </a:lnTo>
                <a:lnTo>
                  <a:pt x="0" y="404456"/>
                </a:lnTo>
                <a:close/>
              </a:path>
            </a:pathLst>
          </a:custGeom>
          <a:ln w="7416">
            <a:solidFill>
              <a:srgbClr val="00AC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27988" y="1529807"/>
            <a:ext cx="1348740" cy="88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5440" marR="5080" indent="-100965">
              <a:lnSpc>
                <a:spcPts val="1420"/>
              </a:lnSpc>
            </a:pPr>
            <a:r>
              <a:rPr sz="1350" spc="-55" dirty="0">
                <a:solidFill>
                  <a:srgbClr val="5A5A5A"/>
                </a:solidFill>
                <a:latin typeface="Calibri"/>
                <a:cs typeface="Calibri"/>
              </a:rPr>
              <a:t>К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</a:t>
            </a:r>
            <a:r>
              <a:rPr sz="1350" spc="-50" dirty="0">
                <a:solidFill>
                  <a:srgbClr val="5A5A5A"/>
                </a:solidFill>
                <a:latin typeface="Calibri"/>
                <a:cs typeface="Calibri"/>
              </a:rPr>
              <a:t>ц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е</a:t>
            </a:r>
            <a:r>
              <a:rPr sz="1350" spc="-10" dirty="0">
                <a:solidFill>
                  <a:srgbClr val="5A5A5A"/>
                </a:solidFill>
                <a:latin typeface="Calibri"/>
                <a:cs typeface="Calibri"/>
              </a:rPr>
              <a:t>сс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нн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15" dirty="0">
                <a:solidFill>
                  <a:srgbClr val="5A5A5A"/>
                </a:solidFill>
                <a:latin typeface="Calibri"/>
                <a:cs typeface="Calibri"/>
              </a:rPr>
              <a:t>е  </a:t>
            </a:r>
            <a:r>
              <a:rPr sz="1350" spc="-30" dirty="0">
                <a:solidFill>
                  <a:srgbClr val="5A5A5A"/>
                </a:solidFill>
                <a:latin typeface="Calibri"/>
                <a:cs typeface="Calibri"/>
              </a:rPr>
              <a:t>соглашение</a:t>
            </a:r>
            <a:endParaRPr sz="1350">
              <a:latin typeface="Calibri"/>
              <a:cs typeface="Calibri"/>
            </a:endParaRPr>
          </a:p>
          <a:p>
            <a:pPr marL="12700" marR="247650" indent="332740">
              <a:lnSpc>
                <a:spcPts val="1430"/>
              </a:lnSpc>
              <a:spcBef>
                <a:spcPts val="1080"/>
              </a:spcBef>
            </a:pPr>
            <a:r>
              <a:rPr sz="1350" spc="-20" dirty="0">
                <a:solidFill>
                  <a:srgbClr val="5A5A5A"/>
                </a:solidFill>
                <a:latin typeface="Calibri"/>
                <a:cs typeface="Calibri"/>
              </a:rPr>
              <a:t>Плата  </a:t>
            </a:r>
            <a:r>
              <a:rPr sz="1350" spc="-55" dirty="0">
                <a:solidFill>
                  <a:srgbClr val="5A5A5A"/>
                </a:solidFill>
                <a:latin typeface="Calibri"/>
                <a:cs typeface="Calibri"/>
              </a:rPr>
              <a:t>К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</a:t>
            </a:r>
            <a:r>
              <a:rPr sz="1350" spc="-50" dirty="0">
                <a:solidFill>
                  <a:srgbClr val="5A5A5A"/>
                </a:solidFill>
                <a:latin typeface="Calibri"/>
                <a:cs typeface="Calibri"/>
              </a:rPr>
              <a:t>ц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е</a:t>
            </a:r>
            <a:r>
              <a:rPr sz="1350" spc="-10" dirty="0">
                <a:solidFill>
                  <a:srgbClr val="5A5A5A"/>
                </a:solidFill>
                <a:latin typeface="Calibri"/>
                <a:cs typeface="Calibri"/>
              </a:rPr>
              <a:t>сс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е</a:t>
            </a:r>
            <a:r>
              <a:rPr sz="1350" spc="-30" dirty="0">
                <a:solidFill>
                  <a:srgbClr val="5A5A5A"/>
                </a:solidFill>
                <a:latin typeface="Calibri"/>
                <a:cs typeface="Calibri"/>
              </a:rPr>
              <a:t>р</a:t>
            </a:r>
            <a:r>
              <a:rPr sz="1350" spc="-20" dirty="0">
                <a:solidFill>
                  <a:srgbClr val="5A5A5A"/>
                </a:solidFill>
                <a:latin typeface="Calibri"/>
                <a:cs typeface="Calibri"/>
              </a:rPr>
              <a:t>а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94286" y="1527825"/>
            <a:ext cx="2115820" cy="899160"/>
          </a:xfrm>
          <a:custGeom>
            <a:avLst/>
            <a:gdLst/>
            <a:ahLst/>
            <a:cxnLst/>
            <a:rect l="l" t="t" r="r" b="b"/>
            <a:pathLst>
              <a:path w="2115820" h="899160">
                <a:moveTo>
                  <a:pt x="2115477" y="0"/>
                </a:moveTo>
                <a:lnTo>
                  <a:pt x="442734" y="0"/>
                </a:lnTo>
                <a:lnTo>
                  <a:pt x="0" y="898778"/>
                </a:lnTo>
                <a:lnTo>
                  <a:pt x="1672729" y="898778"/>
                </a:lnTo>
                <a:lnTo>
                  <a:pt x="2115477" y="0"/>
                </a:lnTo>
                <a:close/>
              </a:path>
            </a:pathLst>
          </a:custGeom>
          <a:solidFill>
            <a:srgbClr val="0057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94286" y="1527825"/>
            <a:ext cx="2115820" cy="899160"/>
          </a:xfrm>
          <a:custGeom>
            <a:avLst/>
            <a:gdLst/>
            <a:ahLst/>
            <a:cxnLst/>
            <a:rect l="l" t="t" r="r" b="b"/>
            <a:pathLst>
              <a:path w="2115820" h="899160">
                <a:moveTo>
                  <a:pt x="0" y="898778"/>
                </a:moveTo>
                <a:lnTo>
                  <a:pt x="442734" y="0"/>
                </a:lnTo>
                <a:lnTo>
                  <a:pt x="2115477" y="0"/>
                </a:lnTo>
                <a:lnTo>
                  <a:pt x="1672729" y="898778"/>
                </a:lnTo>
                <a:lnTo>
                  <a:pt x="0" y="898778"/>
                </a:lnTo>
                <a:close/>
              </a:path>
            </a:pathLst>
          </a:custGeom>
          <a:ln w="7416">
            <a:solidFill>
              <a:srgbClr val="0A46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267658" y="1544946"/>
            <a:ext cx="1155700" cy="856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ЗАО</a:t>
            </a:r>
            <a:endParaRPr sz="1350">
              <a:latin typeface="Calibri"/>
              <a:cs typeface="Calibri"/>
            </a:endParaRPr>
          </a:p>
          <a:p>
            <a:pPr marL="12700" marR="5080" indent="-2540" algn="ctr">
              <a:lnSpc>
                <a:spcPct val="101899"/>
              </a:lnSpc>
            </a:pP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«Управление  </a:t>
            </a:r>
            <a:r>
              <a:rPr sz="1350" spc="-30" dirty="0">
                <a:solidFill>
                  <a:srgbClr val="FFFFFF"/>
                </a:solidFill>
                <a:latin typeface="Calibri"/>
                <a:cs typeface="Calibri"/>
              </a:rPr>
              <a:t>отходами»  </a:t>
            </a:r>
            <a:r>
              <a:rPr sz="1350" spc="-11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ОН</a:t>
            </a:r>
            <a:r>
              <a:rPr sz="1350" spc="-10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1350" spc="-9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350" spc="-40" dirty="0">
                <a:solidFill>
                  <a:srgbClr val="FFFFFF"/>
                </a:solidFill>
                <a:latin typeface="Calibri"/>
                <a:cs typeface="Calibri"/>
              </a:rPr>
              <a:t>СС</a:t>
            </a:r>
            <a:r>
              <a:rPr sz="1350" spc="-15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ОН</a:t>
            </a: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350" spc="-2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62436" y="2598868"/>
            <a:ext cx="2166620" cy="404495"/>
          </a:xfrm>
          <a:custGeom>
            <a:avLst/>
            <a:gdLst/>
            <a:ahLst/>
            <a:cxnLst/>
            <a:rect l="l" t="t" r="r" b="b"/>
            <a:pathLst>
              <a:path w="2166620" h="404494">
                <a:moveTo>
                  <a:pt x="0" y="404456"/>
                </a:moveTo>
                <a:lnTo>
                  <a:pt x="199237" y="0"/>
                </a:lnTo>
                <a:lnTo>
                  <a:pt x="2166213" y="0"/>
                </a:lnTo>
                <a:lnTo>
                  <a:pt x="1966976" y="404456"/>
                </a:lnTo>
                <a:lnTo>
                  <a:pt x="0" y="404456"/>
                </a:lnTo>
                <a:close/>
              </a:path>
            </a:pathLst>
          </a:custGeom>
          <a:ln w="7416">
            <a:solidFill>
              <a:srgbClr val="48A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62436" y="3183086"/>
            <a:ext cx="1884045" cy="532130"/>
          </a:xfrm>
          <a:custGeom>
            <a:avLst/>
            <a:gdLst/>
            <a:ahLst/>
            <a:cxnLst/>
            <a:rect l="l" t="t" r="r" b="b"/>
            <a:pathLst>
              <a:path w="1884045" h="532129">
                <a:moveTo>
                  <a:pt x="1883664" y="0"/>
                </a:moveTo>
                <a:lnTo>
                  <a:pt x="261975" y="0"/>
                </a:lnTo>
                <a:lnTo>
                  <a:pt x="0" y="531774"/>
                </a:lnTo>
                <a:lnTo>
                  <a:pt x="1621701" y="531774"/>
                </a:lnTo>
                <a:lnTo>
                  <a:pt x="1883664" y="0"/>
                </a:lnTo>
                <a:close/>
              </a:path>
            </a:pathLst>
          </a:custGeom>
          <a:solidFill>
            <a:srgbClr val="0057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2436" y="3183086"/>
            <a:ext cx="1884045" cy="532130"/>
          </a:xfrm>
          <a:custGeom>
            <a:avLst/>
            <a:gdLst/>
            <a:ahLst/>
            <a:cxnLst/>
            <a:rect l="l" t="t" r="r" b="b"/>
            <a:pathLst>
              <a:path w="1884045" h="532129">
                <a:moveTo>
                  <a:pt x="0" y="531774"/>
                </a:moveTo>
                <a:lnTo>
                  <a:pt x="261975" y="0"/>
                </a:lnTo>
                <a:lnTo>
                  <a:pt x="1883664" y="0"/>
                </a:lnTo>
                <a:lnTo>
                  <a:pt x="1621701" y="531774"/>
                </a:lnTo>
                <a:lnTo>
                  <a:pt x="0" y="531774"/>
                </a:lnTo>
                <a:close/>
              </a:path>
            </a:pathLst>
          </a:custGeom>
          <a:ln w="7416">
            <a:solidFill>
              <a:srgbClr val="0A46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7957" y="2685007"/>
            <a:ext cx="8630285" cy="2839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87420">
              <a:lnSpc>
                <a:spcPct val="100000"/>
              </a:lnSpc>
            </a:pPr>
            <a:r>
              <a:rPr sz="1350" spc="-25" dirty="0">
                <a:solidFill>
                  <a:srgbClr val="5A5A5A"/>
                </a:solidFill>
                <a:latin typeface="Calibri"/>
                <a:cs typeface="Calibri"/>
              </a:rPr>
              <a:t>Строительство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marL="3489960" marR="4388485" indent="-3810" algn="ctr">
              <a:lnSpc>
                <a:spcPts val="1420"/>
              </a:lnSpc>
            </a:pPr>
            <a:r>
              <a:rPr sz="1350" spc="-30" dirty="0">
                <a:solidFill>
                  <a:srgbClr val="FFFFFF"/>
                </a:solidFill>
                <a:latin typeface="Calibri"/>
                <a:cs typeface="Calibri"/>
              </a:rPr>
              <a:t>Объект  </a:t>
            </a:r>
            <a:r>
              <a:rPr sz="1350" spc="-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350" spc="-50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350" spc="-10" dirty="0">
                <a:solidFill>
                  <a:srgbClr val="FFFFFF"/>
                </a:solidFill>
                <a:latin typeface="Calibri"/>
                <a:cs typeface="Calibri"/>
              </a:rPr>
              <a:t>сс</a:t>
            </a:r>
            <a:r>
              <a:rPr sz="1350" spc="-45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350" spc="-2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500"/>
              </a:lnSpc>
            </a:pP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Инфраструктурные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проекты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требуют </a:t>
            </a:r>
            <a:r>
              <a:rPr sz="1400" b="1" spc="-10" dirty="0">
                <a:solidFill>
                  <a:srgbClr val="3E3E3E"/>
                </a:solidFill>
                <a:latin typeface="Calibri"/>
                <a:cs typeface="Calibri"/>
              </a:rPr>
              <a:t>долгосрочных инвестиций,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которые в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большинстве своем неинтересны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биз-  несу.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Однако институциональные инвесторы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заинтересованы в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«длинных» вложениях, поэтому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ГЧП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может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стать 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самым важным инструментом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развития инфраструктурных</a:t>
            </a:r>
            <a:r>
              <a:rPr sz="1400" spc="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проектов.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500"/>
              </a:lnSpc>
            </a:pP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Привлечь институциональных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инвесторов к инфраструктурным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проектам можно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помощью специальных ценных 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бумаг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–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концессионных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облигаций.</a:t>
            </a:r>
            <a:r>
              <a:rPr sz="1400" spc="-5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Концессионные</a:t>
            </a:r>
            <a:r>
              <a:rPr sz="1400" b="1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E3E3E"/>
                </a:solidFill>
                <a:latin typeface="Calibri"/>
                <a:cs typeface="Calibri"/>
              </a:rPr>
              <a:t>облигации</a:t>
            </a:r>
            <a:r>
              <a:rPr sz="1400" b="1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–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это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ценные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бумаги,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которые</a:t>
            </a:r>
            <a:r>
              <a:rPr sz="1400" spc="-5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выпускаются</a:t>
            </a:r>
            <a:r>
              <a:rPr sz="1400" spc="-4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проект- 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ной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компанией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для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финансирования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объекта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концессионного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соглашения.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Облигационные купоны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погашаются в  соответствии с </a:t>
            </a:r>
            <a:r>
              <a:rPr sz="1400" spc="-15" dirty="0">
                <a:solidFill>
                  <a:srgbClr val="3E3E3E"/>
                </a:solidFill>
                <a:latin typeface="Calibri"/>
                <a:cs typeface="Calibri"/>
              </a:rPr>
              <a:t>условиями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облигационного</a:t>
            </a:r>
            <a:r>
              <a:rPr sz="1400" spc="-30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E3E3E"/>
                </a:solidFill>
                <a:latin typeface="Calibri"/>
                <a:cs typeface="Calibri"/>
              </a:rPr>
              <a:t>выпуска.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431124" y="1550620"/>
            <a:ext cx="2034539" cy="899160"/>
          </a:xfrm>
          <a:custGeom>
            <a:avLst/>
            <a:gdLst/>
            <a:ahLst/>
            <a:cxnLst/>
            <a:rect l="l" t="t" r="r" b="b"/>
            <a:pathLst>
              <a:path w="2034540" h="899160">
                <a:moveTo>
                  <a:pt x="2034044" y="0"/>
                </a:moveTo>
                <a:lnTo>
                  <a:pt x="442734" y="0"/>
                </a:lnTo>
                <a:lnTo>
                  <a:pt x="0" y="898791"/>
                </a:lnTo>
                <a:lnTo>
                  <a:pt x="1591310" y="898791"/>
                </a:lnTo>
                <a:lnTo>
                  <a:pt x="2034044" y="0"/>
                </a:lnTo>
                <a:close/>
              </a:path>
            </a:pathLst>
          </a:custGeom>
          <a:solidFill>
            <a:srgbClr val="48AC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31124" y="1550620"/>
            <a:ext cx="2028189" cy="899160"/>
          </a:xfrm>
          <a:custGeom>
            <a:avLst/>
            <a:gdLst/>
            <a:ahLst/>
            <a:cxnLst/>
            <a:rect l="l" t="t" r="r" b="b"/>
            <a:pathLst>
              <a:path w="2028190" h="899160">
                <a:moveTo>
                  <a:pt x="0" y="898791"/>
                </a:moveTo>
                <a:lnTo>
                  <a:pt x="442734" y="0"/>
                </a:lnTo>
                <a:lnTo>
                  <a:pt x="2027758" y="0"/>
                </a:lnTo>
                <a:lnTo>
                  <a:pt x="1585023" y="898791"/>
                </a:lnTo>
                <a:lnTo>
                  <a:pt x="0" y="898791"/>
                </a:lnTo>
                <a:close/>
              </a:path>
            </a:pathLst>
          </a:custGeom>
          <a:ln w="7416">
            <a:solidFill>
              <a:srgbClr val="48A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863693" y="1625884"/>
            <a:ext cx="1356360" cy="688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 marR="5080" indent="-169545">
              <a:lnSpc>
                <a:spcPct val="114599"/>
              </a:lnSpc>
            </a:pPr>
            <a:r>
              <a:rPr sz="1350" spc="-65" dirty="0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sz="1350" spc="-60" dirty="0">
                <a:solidFill>
                  <a:srgbClr val="FFFFFF"/>
                </a:solidFill>
                <a:latin typeface="Calibri"/>
                <a:cs typeface="Calibri"/>
              </a:rPr>
              <a:t>государственные  </a:t>
            </a: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пенсионные</a:t>
            </a:r>
            <a:endParaRPr sz="1350">
              <a:latin typeface="Calibri"/>
              <a:cs typeface="Calibri"/>
            </a:endParaRPr>
          </a:p>
          <a:p>
            <a:pPr marL="348615">
              <a:lnSpc>
                <a:spcPts val="1540"/>
              </a:lnSpc>
            </a:pPr>
            <a:r>
              <a:rPr sz="1350" spc="-35" dirty="0">
                <a:solidFill>
                  <a:srgbClr val="FFFFFF"/>
                </a:solidFill>
                <a:latin typeface="Calibri"/>
                <a:cs typeface="Calibri"/>
              </a:rPr>
              <a:t>фонды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16959" y="1520661"/>
            <a:ext cx="1797050" cy="397510"/>
          </a:xfrm>
          <a:custGeom>
            <a:avLst/>
            <a:gdLst/>
            <a:ahLst/>
            <a:cxnLst/>
            <a:rect l="l" t="t" r="r" b="b"/>
            <a:pathLst>
              <a:path w="1797050" h="397510">
                <a:moveTo>
                  <a:pt x="1796707" y="0"/>
                </a:moveTo>
                <a:lnTo>
                  <a:pt x="195529" y="0"/>
                </a:lnTo>
                <a:lnTo>
                  <a:pt x="0" y="396951"/>
                </a:lnTo>
                <a:lnTo>
                  <a:pt x="1601152" y="396951"/>
                </a:lnTo>
                <a:lnTo>
                  <a:pt x="17967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16959" y="1520661"/>
            <a:ext cx="1797050" cy="397510"/>
          </a:xfrm>
          <a:custGeom>
            <a:avLst/>
            <a:gdLst/>
            <a:ahLst/>
            <a:cxnLst/>
            <a:rect l="l" t="t" r="r" b="b"/>
            <a:pathLst>
              <a:path w="1797050" h="397510">
                <a:moveTo>
                  <a:pt x="0" y="396951"/>
                </a:moveTo>
                <a:lnTo>
                  <a:pt x="195529" y="0"/>
                </a:lnTo>
                <a:lnTo>
                  <a:pt x="1796707" y="0"/>
                </a:lnTo>
                <a:lnTo>
                  <a:pt x="1601152" y="396951"/>
                </a:lnTo>
                <a:lnTo>
                  <a:pt x="0" y="396951"/>
                </a:lnTo>
                <a:close/>
              </a:path>
            </a:pathLst>
          </a:custGeom>
          <a:ln w="7416">
            <a:solidFill>
              <a:srgbClr val="48A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70624" y="2044942"/>
            <a:ext cx="1811655" cy="404495"/>
          </a:xfrm>
          <a:custGeom>
            <a:avLst/>
            <a:gdLst/>
            <a:ahLst/>
            <a:cxnLst/>
            <a:rect l="l" t="t" r="r" b="b"/>
            <a:pathLst>
              <a:path w="1811654" h="404494">
                <a:moveTo>
                  <a:pt x="1811197" y="0"/>
                </a:moveTo>
                <a:lnTo>
                  <a:pt x="199237" y="0"/>
                </a:lnTo>
                <a:lnTo>
                  <a:pt x="0" y="404469"/>
                </a:lnTo>
                <a:lnTo>
                  <a:pt x="1611972" y="404469"/>
                </a:lnTo>
                <a:lnTo>
                  <a:pt x="18111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70624" y="2044942"/>
            <a:ext cx="1811655" cy="404495"/>
          </a:xfrm>
          <a:custGeom>
            <a:avLst/>
            <a:gdLst/>
            <a:ahLst/>
            <a:cxnLst/>
            <a:rect l="l" t="t" r="r" b="b"/>
            <a:pathLst>
              <a:path w="1811654" h="404494">
                <a:moveTo>
                  <a:pt x="0" y="404469"/>
                </a:moveTo>
                <a:lnTo>
                  <a:pt x="199237" y="0"/>
                </a:lnTo>
                <a:lnTo>
                  <a:pt x="1811197" y="0"/>
                </a:lnTo>
                <a:lnTo>
                  <a:pt x="1611972" y="404469"/>
                </a:lnTo>
                <a:lnTo>
                  <a:pt x="0" y="404469"/>
                </a:lnTo>
                <a:close/>
              </a:path>
            </a:pathLst>
          </a:custGeom>
          <a:ln w="7416">
            <a:solidFill>
              <a:srgbClr val="00AC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148153" y="1525604"/>
            <a:ext cx="1235075" cy="908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0195" marR="5080" indent="-181610">
              <a:lnSpc>
                <a:spcPts val="1430"/>
              </a:lnSpc>
            </a:pPr>
            <a:r>
              <a:rPr sz="1350" spc="-55" dirty="0">
                <a:solidFill>
                  <a:srgbClr val="5A5A5A"/>
                </a:solidFill>
                <a:latin typeface="Calibri"/>
                <a:cs typeface="Calibri"/>
              </a:rPr>
              <a:t>К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</a:t>
            </a:r>
            <a:r>
              <a:rPr sz="1350" spc="-50" dirty="0">
                <a:solidFill>
                  <a:srgbClr val="5A5A5A"/>
                </a:solidFill>
                <a:latin typeface="Calibri"/>
                <a:cs typeface="Calibri"/>
              </a:rPr>
              <a:t>ц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е</a:t>
            </a:r>
            <a:r>
              <a:rPr sz="1350" spc="-10" dirty="0">
                <a:solidFill>
                  <a:srgbClr val="5A5A5A"/>
                </a:solidFill>
                <a:latin typeface="Calibri"/>
                <a:cs typeface="Calibri"/>
              </a:rPr>
              <a:t>сс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35" dirty="0">
                <a:solidFill>
                  <a:srgbClr val="5A5A5A"/>
                </a:solidFill>
                <a:latin typeface="Calibri"/>
                <a:cs typeface="Calibri"/>
              </a:rPr>
              <a:t>о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нн</a:t>
            </a:r>
            <a:r>
              <a:rPr sz="1350" spc="-50" dirty="0">
                <a:solidFill>
                  <a:srgbClr val="5A5A5A"/>
                </a:solidFill>
                <a:latin typeface="Calibri"/>
                <a:cs typeface="Calibri"/>
              </a:rPr>
              <a:t>ы</a:t>
            </a:r>
            <a:r>
              <a:rPr sz="1350" spc="-15" dirty="0">
                <a:solidFill>
                  <a:srgbClr val="5A5A5A"/>
                </a:solidFill>
                <a:latin typeface="Calibri"/>
                <a:cs typeface="Calibri"/>
              </a:rPr>
              <a:t>е  </a:t>
            </a:r>
            <a:r>
              <a:rPr sz="1350" spc="-30" dirty="0">
                <a:solidFill>
                  <a:srgbClr val="5A5A5A"/>
                </a:solidFill>
                <a:latin typeface="Calibri"/>
                <a:cs typeface="Calibri"/>
              </a:rPr>
              <a:t>облигации</a:t>
            </a:r>
            <a:endParaRPr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391795" indent="122555">
              <a:lnSpc>
                <a:spcPts val="1430"/>
              </a:lnSpc>
            </a:pPr>
            <a:r>
              <a:rPr sz="1350" spc="-20" dirty="0">
                <a:solidFill>
                  <a:srgbClr val="5A5A5A"/>
                </a:solidFill>
                <a:latin typeface="Calibri"/>
                <a:cs typeface="Calibri"/>
              </a:rPr>
              <a:t>Возврат  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40" dirty="0">
                <a:solidFill>
                  <a:srgbClr val="5A5A5A"/>
                </a:solidFill>
                <a:latin typeface="Calibri"/>
                <a:cs typeface="Calibri"/>
              </a:rPr>
              <a:t>н</a:t>
            </a:r>
            <a:r>
              <a:rPr sz="1350" spc="-20" dirty="0">
                <a:solidFill>
                  <a:srgbClr val="5A5A5A"/>
                </a:solidFill>
                <a:latin typeface="Calibri"/>
                <a:cs typeface="Calibri"/>
              </a:rPr>
              <a:t>в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е</a:t>
            </a:r>
            <a:r>
              <a:rPr sz="1350" spc="-10" dirty="0">
                <a:solidFill>
                  <a:srgbClr val="5A5A5A"/>
                </a:solidFill>
                <a:latin typeface="Calibri"/>
                <a:cs typeface="Calibri"/>
              </a:rPr>
              <a:t>ст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50" dirty="0">
                <a:solidFill>
                  <a:srgbClr val="5A5A5A"/>
                </a:solidFill>
                <a:latin typeface="Calibri"/>
                <a:cs typeface="Calibri"/>
              </a:rPr>
              <a:t>ц</a:t>
            </a:r>
            <a:r>
              <a:rPr sz="1350" spc="-45" dirty="0">
                <a:solidFill>
                  <a:srgbClr val="5A5A5A"/>
                </a:solidFill>
                <a:latin typeface="Calibri"/>
                <a:cs typeface="Calibri"/>
              </a:rPr>
              <a:t>и</a:t>
            </a:r>
            <a:r>
              <a:rPr sz="1350" spc="-20" dirty="0">
                <a:solidFill>
                  <a:srgbClr val="5A5A5A"/>
                </a:solidFill>
                <a:latin typeface="Calibri"/>
                <a:cs typeface="Calibri"/>
              </a:rPr>
              <a:t>й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88890" y="1524321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>
                <a:moveTo>
                  <a:pt x="257276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88894" y="1480615"/>
            <a:ext cx="73025" cy="87630"/>
          </a:xfrm>
          <a:custGeom>
            <a:avLst/>
            <a:gdLst/>
            <a:ahLst/>
            <a:cxnLst/>
            <a:rect l="l" t="t" r="r" b="b"/>
            <a:pathLst>
              <a:path w="73025" h="87630">
                <a:moveTo>
                  <a:pt x="72453" y="0"/>
                </a:moveTo>
                <a:lnTo>
                  <a:pt x="0" y="43700"/>
                </a:lnTo>
                <a:lnTo>
                  <a:pt x="72466" y="87401"/>
                </a:lnTo>
              </a:path>
            </a:pathLst>
          </a:custGeom>
          <a:ln w="12700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82594" y="2453058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4">
                <a:moveTo>
                  <a:pt x="0" y="0"/>
                </a:moveTo>
                <a:lnTo>
                  <a:pt x="166738" y="0"/>
                </a:lnTo>
              </a:path>
            </a:pathLst>
          </a:custGeom>
          <a:ln w="12700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6889" y="2409363"/>
            <a:ext cx="73025" cy="87630"/>
          </a:xfrm>
          <a:custGeom>
            <a:avLst/>
            <a:gdLst/>
            <a:ahLst/>
            <a:cxnLst/>
            <a:rect l="l" t="t" r="r" b="b"/>
            <a:pathLst>
              <a:path w="73025" h="87630">
                <a:moveTo>
                  <a:pt x="0" y="87401"/>
                </a:moveTo>
                <a:lnTo>
                  <a:pt x="72440" y="43700"/>
                </a:lnTo>
                <a:lnTo>
                  <a:pt x="0" y="0"/>
                </a:lnTo>
              </a:path>
            </a:pathLst>
          </a:custGeom>
          <a:ln w="12700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0926" y="3007306"/>
            <a:ext cx="73660" cy="173990"/>
          </a:xfrm>
          <a:custGeom>
            <a:avLst/>
            <a:gdLst/>
            <a:ahLst/>
            <a:cxnLst/>
            <a:rect l="l" t="t" r="r" b="b"/>
            <a:pathLst>
              <a:path w="73660" h="173989">
                <a:moveTo>
                  <a:pt x="73113" y="0"/>
                </a:moveTo>
                <a:lnTo>
                  <a:pt x="0" y="173507"/>
                </a:lnTo>
              </a:path>
            </a:pathLst>
          </a:custGeom>
          <a:ln w="12700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11118" y="3094731"/>
            <a:ext cx="77470" cy="86360"/>
          </a:xfrm>
          <a:custGeom>
            <a:avLst/>
            <a:gdLst/>
            <a:ahLst/>
            <a:cxnLst/>
            <a:rect l="l" t="t" r="r" b="b"/>
            <a:pathLst>
              <a:path w="77470" h="86360">
                <a:moveTo>
                  <a:pt x="0" y="0"/>
                </a:moveTo>
                <a:lnTo>
                  <a:pt x="9804" y="86080"/>
                </a:lnTo>
                <a:lnTo>
                  <a:pt x="77482" y="34874"/>
                </a:lnTo>
              </a:path>
            </a:pathLst>
          </a:custGeom>
          <a:ln w="12699">
            <a:solidFill>
              <a:srgbClr val="1E9C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9"/>
              </a:lnSpc>
            </a:pPr>
            <a:r>
              <a:rPr dirty="0"/>
              <a:t>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456" y="333450"/>
            <a:ext cx="691134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spc="-55" dirty="0"/>
              <a:t>ПРОЕКТЫ </a:t>
            </a:r>
            <a:r>
              <a:rPr spc="-50" dirty="0"/>
              <a:t>ПО </a:t>
            </a:r>
            <a:r>
              <a:rPr spc="-55" dirty="0"/>
              <a:t>СОЗДАНИЮ </a:t>
            </a:r>
            <a:r>
              <a:rPr spc="-45" dirty="0"/>
              <a:t>И </a:t>
            </a:r>
            <a:r>
              <a:rPr spc="-90" dirty="0"/>
              <a:t>ЭКСПЛУАТАЦИИ </a:t>
            </a:r>
            <a:r>
              <a:rPr spc="-65" dirty="0"/>
              <a:t>ОБЪЕКТОВ </a:t>
            </a:r>
            <a:r>
              <a:rPr spc="-50" dirty="0"/>
              <a:t>ПО </a:t>
            </a:r>
            <a:r>
              <a:rPr spc="-65" dirty="0"/>
              <a:t>ОБРАБОТКЕ  </a:t>
            </a:r>
            <a:r>
              <a:rPr spc="-45" dirty="0"/>
              <a:t>И </a:t>
            </a:r>
            <a:r>
              <a:rPr spc="-65" dirty="0"/>
              <a:t>РАЗМЕЩЕНИЮ</a:t>
            </a:r>
            <a:r>
              <a:rPr spc="-100" dirty="0"/>
              <a:t> </a:t>
            </a:r>
            <a:r>
              <a:rPr spc="-65" dirty="0"/>
              <a:t>ТКО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1320"/>
              </a:lnSpc>
            </a:pPr>
            <a:r>
              <a:rPr b="1" spc="10" dirty="0">
                <a:latin typeface="Calibri"/>
                <a:cs typeface="Calibri"/>
              </a:rPr>
              <a:t>Закупки на конкурсной основе </a:t>
            </a:r>
            <a:r>
              <a:rPr spc="10" dirty="0"/>
              <a:t>в </a:t>
            </a:r>
            <a:r>
              <a:rPr spc="5" dirty="0"/>
              <a:t>соответствии с </a:t>
            </a:r>
            <a:r>
              <a:rPr spc="10" dirty="0"/>
              <a:t>ФЗ-223 «О  закупках </a:t>
            </a:r>
            <a:r>
              <a:rPr spc="5" dirty="0"/>
              <a:t>товаров, работ, услуг </a:t>
            </a:r>
            <a:r>
              <a:rPr spc="10" dirty="0"/>
              <a:t>отдельными видами юридиче-  </a:t>
            </a:r>
            <a:r>
              <a:rPr spc="5" dirty="0"/>
              <a:t>ских</a:t>
            </a:r>
            <a:r>
              <a:rPr spc="-85" dirty="0"/>
              <a:t> </a:t>
            </a:r>
            <a:r>
              <a:rPr spc="10" dirty="0"/>
              <a:t>лиц»</a:t>
            </a:r>
          </a:p>
          <a:p>
            <a:pPr marL="12700" algn="just">
              <a:lnSpc>
                <a:spcPts val="1230"/>
              </a:lnSpc>
              <a:spcBef>
                <a:spcPts val="580"/>
              </a:spcBef>
            </a:pPr>
            <a:r>
              <a:rPr b="1" spc="10" dirty="0">
                <a:latin typeface="Calibri"/>
                <a:cs typeface="Calibri"/>
              </a:rPr>
              <a:t>5-уровневая система</a:t>
            </a:r>
            <a:r>
              <a:rPr b="1" spc="-100" dirty="0">
                <a:latin typeface="Calibri"/>
                <a:cs typeface="Calibri"/>
              </a:rPr>
              <a:t> </a:t>
            </a:r>
            <a:r>
              <a:rPr b="1" spc="10" dirty="0">
                <a:latin typeface="Calibri"/>
                <a:cs typeface="Calibri"/>
              </a:rPr>
              <a:t>контроля:</a:t>
            </a:r>
          </a:p>
          <a:p>
            <a:pPr marL="129539" indent="-116839" algn="just">
              <a:lnSpc>
                <a:spcPts val="1025"/>
              </a:lnSpc>
              <a:buChar char="-"/>
              <a:tabLst>
                <a:tab pos="130810" algn="l"/>
              </a:tabLst>
            </a:pPr>
            <a:r>
              <a:rPr spc="10" dirty="0"/>
              <a:t>менеджмент</a:t>
            </a:r>
          </a:p>
          <a:p>
            <a:pPr marL="129539" marR="232410" indent="-116839">
              <a:lnSpc>
                <a:spcPct val="71000"/>
              </a:lnSpc>
              <a:spcBef>
                <a:spcPts val="204"/>
              </a:spcBef>
              <a:buChar char="-"/>
              <a:tabLst>
                <a:tab pos="142240" algn="l"/>
              </a:tabLst>
            </a:pPr>
            <a:r>
              <a:rPr spc="35" dirty="0"/>
              <a:t>концедент (Госэкспертиза, Роспотребнадзор, </a:t>
            </a:r>
            <a:r>
              <a:rPr spc="40" dirty="0"/>
              <a:t>Архстрой  </a:t>
            </a:r>
            <a:r>
              <a:rPr spc="35" dirty="0"/>
              <a:t>надзор,  тарифные</a:t>
            </a:r>
            <a:r>
              <a:rPr spc="25" dirty="0"/>
              <a:t> </a:t>
            </a:r>
            <a:r>
              <a:rPr spc="40" dirty="0"/>
              <a:t>органы</a:t>
            </a:r>
          </a:p>
          <a:p>
            <a:pPr marL="117475" marR="105410" indent="-104775">
              <a:lnSpc>
                <a:spcPct val="71000"/>
              </a:lnSpc>
              <a:buChar char="-"/>
              <a:tabLst>
                <a:tab pos="130810" algn="l"/>
              </a:tabLst>
            </a:pPr>
            <a:r>
              <a:rPr spc="10" dirty="0"/>
              <a:t>независимый </a:t>
            </a:r>
            <a:r>
              <a:rPr spc="5" dirty="0"/>
              <a:t>эксперт </a:t>
            </a:r>
            <a:r>
              <a:rPr spc="10" dirty="0"/>
              <a:t>(контроль </a:t>
            </a:r>
            <a:r>
              <a:rPr spc="5" dirty="0"/>
              <a:t>качества </a:t>
            </a:r>
            <a:r>
              <a:rPr spc="10" dirty="0"/>
              <a:t>и стоимости</a:t>
            </a:r>
            <a:r>
              <a:rPr spc="-60" dirty="0"/>
              <a:t> </a:t>
            </a:r>
            <a:r>
              <a:rPr spc="10" dirty="0"/>
              <a:t>строи  </a:t>
            </a:r>
            <a:r>
              <a:rPr spc="5" dirty="0"/>
              <a:t>тельства)</a:t>
            </a:r>
          </a:p>
          <a:p>
            <a:pPr marL="130175" indent="-117475" algn="just">
              <a:lnSpc>
                <a:spcPts val="815"/>
              </a:lnSpc>
              <a:buChar char="-"/>
              <a:tabLst>
                <a:tab pos="130810" algn="l"/>
              </a:tabLst>
            </a:pPr>
            <a:r>
              <a:rPr spc="10" dirty="0"/>
              <a:t>негосударственные </a:t>
            </a:r>
            <a:r>
              <a:rPr spc="5" dirty="0"/>
              <a:t>экологические</a:t>
            </a:r>
            <a:r>
              <a:rPr spc="-45" dirty="0"/>
              <a:t> </a:t>
            </a:r>
            <a:r>
              <a:rPr spc="10" dirty="0"/>
              <a:t>организации</a:t>
            </a:r>
          </a:p>
          <a:p>
            <a:pPr marL="130175" indent="-117475" algn="just">
              <a:lnSpc>
                <a:spcPts val="1230"/>
              </a:lnSpc>
              <a:buChar char="-"/>
              <a:tabLst>
                <a:tab pos="130810" algn="l"/>
              </a:tabLst>
            </a:pPr>
            <a:r>
              <a:rPr spc="10" dirty="0"/>
              <a:t>силовые ведомства и</a:t>
            </a:r>
            <a:r>
              <a:rPr spc="-110" dirty="0"/>
              <a:t> </a:t>
            </a:r>
            <a:r>
              <a:rPr spc="10" dirty="0"/>
              <a:t>прокуратура</a:t>
            </a:r>
          </a:p>
          <a:p>
            <a:pPr marL="12700" marR="5080" algn="just">
              <a:lnSpc>
                <a:spcPts val="1320"/>
              </a:lnSpc>
              <a:spcBef>
                <a:spcPts val="750"/>
              </a:spcBef>
            </a:pPr>
            <a:r>
              <a:rPr spc="5" dirty="0"/>
              <a:t>Эксплуатация </a:t>
            </a:r>
            <a:r>
              <a:rPr spc="10" dirty="0"/>
              <a:t>объектов концессионных соглашений осущест-  </a:t>
            </a:r>
            <a:r>
              <a:rPr spc="5" dirty="0"/>
              <a:t>вляется </a:t>
            </a:r>
            <a:r>
              <a:rPr spc="10" dirty="0"/>
              <a:t>в строгом </a:t>
            </a:r>
            <a:r>
              <a:rPr spc="5" dirty="0"/>
              <a:t>соответствии с </a:t>
            </a:r>
            <a:r>
              <a:rPr spc="10" dirty="0"/>
              <a:t>законодательством РФ. Вну-  тренними службами компании производится постоянный </a:t>
            </a:r>
            <a:r>
              <a:rPr b="1" spc="10" dirty="0">
                <a:latin typeface="Calibri"/>
                <a:cs typeface="Calibri"/>
              </a:rPr>
              <a:t>кон-  троль экологической обстановки </a:t>
            </a:r>
            <a:r>
              <a:rPr spc="10" dirty="0"/>
              <a:t>на </a:t>
            </a:r>
            <a:r>
              <a:rPr spc="5" dirty="0"/>
              <a:t>объектах</a:t>
            </a:r>
            <a:r>
              <a:rPr spc="280" dirty="0"/>
              <a:t> </a:t>
            </a:r>
            <a:r>
              <a:rPr spc="5" dirty="0"/>
              <a:t>(забор</a:t>
            </a:r>
            <a:r>
              <a:rPr spc="280" dirty="0"/>
              <a:t> </a:t>
            </a:r>
            <a:r>
              <a:rPr spc="10" dirty="0"/>
              <a:t>проб  </a:t>
            </a:r>
            <a:r>
              <a:rPr spc="5" dirty="0"/>
              <a:t>воздуха, </a:t>
            </a:r>
            <a:r>
              <a:rPr spc="10" dirty="0"/>
              <a:t>грунтовых </a:t>
            </a:r>
            <a:r>
              <a:rPr spc="5" dirty="0"/>
              <a:t>вод, почвы), </a:t>
            </a:r>
            <a:r>
              <a:rPr b="1" spc="10" dirty="0">
                <a:latin typeface="Calibri"/>
                <a:cs typeface="Calibri"/>
              </a:rPr>
              <a:t>профилактика пожаров </a:t>
            </a:r>
            <a:r>
              <a:rPr spc="10" dirty="0"/>
              <a:t>и  несчастных </a:t>
            </a:r>
            <a:r>
              <a:rPr spc="5" dirty="0"/>
              <a:t>случаев, </a:t>
            </a:r>
            <a:r>
              <a:rPr spc="10" dirty="0"/>
              <a:t>регулярно </a:t>
            </a:r>
            <a:r>
              <a:rPr spc="5" dirty="0"/>
              <a:t>осуществляется </a:t>
            </a:r>
            <a:r>
              <a:rPr b="1" spc="10" dirty="0">
                <a:latin typeface="Calibri"/>
                <a:cs typeface="Calibri"/>
              </a:rPr>
              <a:t>обучение  нормам техники безопасности </a:t>
            </a:r>
            <a:r>
              <a:rPr spc="10" dirty="0"/>
              <a:t>и </a:t>
            </a:r>
            <a:r>
              <a:rPr spc="5" dirty="0"/>
              <a:t>эксплуатации объектов. </a:t>
            </a:r>
            <a:r>
              <a:rPr b="1" spc="10" dirty="0">
                <a:latin typeface="Calibri"/>
                <a:cs typeface="Calibri"/>
              </a:rPr>
              <a:t>Объ-  екты полностью обеспечены техникой для предотвращения  возникновения чрезвычайных</a:t>
            </a:r>
            <a:r>
              <a:rPr b="1" spc="-80" dirty="0">
                <a:latin typeface="Calibri"/>
                <a:cs typeface="Calibri"/>
              </a:rPr>
              <a:t> </a:t>
            </a:r>
            <a:r>
              <a:rPr b="1" spc="10" dirty="0">
                <a:latin typeface="Calibri"/>
                <a:cs typeface="Calibri"/>
              </a:rPr>
              <a:t>ситуаций.</a:t>
            </a:r>
          </a:p>
          <a:p>
            <a:pPr marL="12700" marR="5715" algn="just">
              <a:lnSpc>
                <a:spcPts val="1320"/>
              </a:lnSpc>
              <a:spcBef>
                <a:spcPts val="725"/>
              </a:spcBef>
            </a:pPr>
            <a:r>
              <a:rPr spc="10" dirty="0"/>
              <a:t>Вся</a:t>
            </a:r>
            <a:r>
              <a:rPr spc="-40" dirty="0"/>
              <a:t> </a:t>
            </a:r>
            <a:r>
              <a:rPr spc="10" dirty="0"/>
              <a:t>техника</a:t>
            </a:r>
            <a:r>
              <a:rPr spc="-40" dirty="0"/>
              <a:t> </a:t>
            </a:r>
            <a:r>
              <a:rPr spc="10" dirty="0"/>
              <a:t>и</a:t>
            </a:r>
            <a:r>
              <a:rPr spc="-40" dirty="0"/>
              <a:t> </a:t>
            </a:r>
            <a:r>
              <a:rPr spc="10" dirty="0"/>
              <a:t>оборудование</a:t>
            </a:r>
            <a:r>
              <a:rPr spc="-40" dirty="0"/>
              <a:t> </a:t>
            </a:r>
            <a:r>
              <a:rPr spc="10" dirty="0"/>
              <a:t>объектов</a:t>
            </a:r>
            <a:r>
              <a:rPr spc="-40" dirty="0"/>
              <a:t> </a:t>
            </a:r>
            <a:r>
              <a:rPr spc="10" dirty="0"/>
              <a:t>концессионных</a:t>
            </a:r>
            <a:r>
              <a:rPr spc="-40" dirty="0"/>
              <a:t> </a:t>
            </a:r>
            <a:r>
              <a:rPr spc="5" dirty="0"/>
              <a:t>соглаше-  </a:t>
            </a:r>
            <a:r>
              <a:rPr spc="10" dirty="0"/>
              <a:t>ний обеспечена </a:t>
            </a:r>
            <a:r>
              <a:rPr b="1" spc="10" dirty="0">
                <a:latin typeface="Calibri"/>
                <a:cs typeface="Calibri"/>
              </a:rPr>
              <a:t>долгосрочными договорами на сервисное  обслуживание </a:t>
            </a:r>
            <a:r>
              <a:rPr spc="10" dirty="0"/>
              <a:t>и запасными</a:t>
            </a:r>
            <a:r>
              <a:rPr spc="-60" dirty="0"/>
              <a:t> </a:t>
            </a:r>
            <a:r>
              <a:rPr spc="5" dirty="0"/>
              <a:t>частями.</a:t>
            </a:r>
          </a:p>
          <a:p>
            <a:pPr marL="12700" marR="6350" algn="just">
              <a:lnSpc>
                <a:spcPts val="1320"/>
              </a:lnSpc>
              <a:spcBef>
                <a:spcPts val="725"/>
              </a:spcBef>
            </a:pPr>
            <a:r>
              <a:rPr spc="5" dirty="0"/>
              <a:t>Система</a:t>
            </a:r>
            <a:r>
              <a:rPr spc="-30" dirty="0"/>
              <a:t> </a:t>
            </a:r>
            <a:r>
              <a:rPr spc="10" dirty="0"/>
              <a:t>совместной</a:t>
            </a:r>
            <a:r>
              <a:rPr spc="-30" dirty="0"/>
              <a:t> </a:t>
            </a:r>
            <a:r>
              <a:rPr spc="10" dirty="0"/>
              <a:t>работы</a:t>
            </a:r>
            <a:r>
              <a:rPr spc="-30" dirty="0"/>
              <a:t> </a:t>
            </a:r>
            <a:r>
              <a:rPr spc="5" dirty="0"/>
              <a:t>(Концедент</a:t>
            </a:r>
            <a:r>
              <a:rPr spc="-30" dirty="0"/>
              <a:t> </a:t>
            </a:r>
            <a:r>
              <a:rPr spc="10" dirty="0"/>
              <a:t>+</a:t>
            </a:r>
            <a:r>
              <a:rPr spc="-30" dirty="0"/>
              <a:t> </a:t>
            </a:r>
            <a:r>
              <a:rPr spc="5" dirty="0"/>
              <a:t>Концессионер)</a:t>
            </a:r>
            <a:r>
              <a:rPr spc="-30" dirty="0"/>
              <a:t> </a:t>
            </a:r>
            <a:r>
              <a:rPr spc="5" dirty="0"/>
              <a:t>с</a:t>
            </a:r>
            <a:r>
              <a:rPr spc="-30" dirty="0"/>
              <a:t> </a:t>
            </a:r>
            <a:r>
              <a:rPr spc="10" dirty="0"/>
              <a:t>УК</a:t>
            </a:r>
            <a:r>
              <a:rPr spc="-30" dirty="0"/>
              <a:t> </a:t>
            </a:r>
            <a:r>
              <a:rPr spc="10" dirty="0"/>
              <a:t>и  </a:t>
            </a:r>
            <a:r>
              <a:rPr spc="5" dirty="0"/>
              <a:t>потребителями. </a:t>
            </a:r>
            <a:r>
              <a:rPr b="1" spc="10" dirty="0">
                <a:latin typeface="Calibri"/>
                <a:cs typeface="Calibri"/>
              </a:rPr>
              <a:t>Платежная дисциплина – более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spc="10" dirty="0">
                <a:latin typeface="Calibri"/>
                <a:cs typeface="Calibri"/>
              </a:rPr>
              <a:t>95%.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1087344" y="1626654"/>
            <a:ext cx="3428365" cy="4399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61035">
              <a:lnSpc>
                <a:spcPct val="121200"/>
              </a:lnSpc>
            </a:pPr>
            <a:r>
              <a:rPr spc="10" dirty="0"/>
              <a:t>Подписание концессионного</a:t>
            </a:r>
            <a:r>
              <a:rPr spc="-95" dirty="0"/>
              <a:t> </a:t>
            </a:r>
            <a:r>
              <a:rPr spc="10" dirty="0"/>
              <a:t>соглашения  Страхование</a:t>
            </a:r>
            <a:r>
              <a:rPr spc="-95" dirty="0"/>
              <a:t> </a:t>
            </a:r>
            <a:r>
              <a:rPr spc="10" dirty="0"/>
              <a:t>ответственности</a:t>
            </a:r>
          </a:p>
          <a:p>
            <a:pPr marL="12700" algn="just">
              <a:lnSpc>
                <a:spcPct val="100000"/>
              </a:lnSpc>
              <a:spcBef>
                <a:spcPts val="305"/>
              </a:spcBef>
            </a:pPr>
            <a:r>
              <a:rPr spc="10" dirty="0"/>
              <a:t>Получение земли </a:t>
            </a:r>
            <a:r>
              <a:rPr spc="5" dirty="0"/>
              <a:t>под</a:t>
            </a:r>
            <a:r>
              <a:rPr spc="-95" dirty="0"/>
              <a:t> </a:t>
            </a:r>
            <a:r>
              <a:rPr spc="10" dirty="0"/>
              <a:t>объекты</a:t>
            </a:r>
          </a:p>
          <a:p>
            <a:pPr marL="12700" marR="5080">
              <a:lnSpc>
                <a:spcPts val="1320"/>
              </a:lnSpc>
              <a:spcBef>
                <a:spcPts val="450"/>
              </a:spcBef>
            </a:pPr>
            <a:r>
              <a:rPr spc="5" dirty="0"/>
              <a:t>Регистрация проспекта эмиссии, получение рей-  тинга  </a:t>
            </a:r>
            <a:r>
              <a:rPr spc="10" dirty="0"/>
              <a:t>и размещение</a:t>
            </a:r>
            <a:r>
              <a:rPr spc="-35" dirty="0"/>
              <a:t> </a:t>
            </a:r>
            <a:r>
              <a:rPr spc="5" dirty="0"/>
              <a:t>облигаций</a:t>
            </a:r>
          </a:p>
          <a:p>
            <a:pPr marL="12700" marR="5080">
              <a:lnSpc>
                <a:spcPts val="1320"/>
              </a:lnSpc>
              <a:spcBef>
                <a:spcPts val="425"/>
              </a:spcBef>
            </a:pPr>
            <a:r>
              <a:rPr spc="10" dirty="0"/>
              <a:t>Проведение конкурсов </a:t>
            </a:r>
            <a:r>
              <a:rPr spc="5" dirty="0"/>
              <a:t>по </a:t>
            </a:r>
            <a:r>
              <a:rPr spc="10" dirty="0"/>
              <a:t>выбору </a:t>
            </a:r>
            <a:r>
              <a:rPr spc="5" dirty="0"/>
              <a:t>проектировщи- </a:t>
            </a:r>
            <a:r>
              <a:rPr spc="280" dirty="0"/>
              <a:t> </a:t>
            </a:r>
            <a:r>
              <a:rPr spc="5" dirty="0"/>
              <a:t>ка,</a:t>
            </a:r>
            <a:r>
              <a:rPr spc="-25" dirty="0"/>
              <a:t> </a:t>
            </a:r>
            <a:r>
              <a:rPr spc="5" dirty="0"/>
              <a:t>проектирование</a:t>
            </a:r>
          </a:p>
          <a:p>
            <a:pPr marL="12700" marR="5080">
              <a:lnSpc>
                <a:spcPts val="1320"/>
              </a:lnSpc>
              <a:spcBef>
                <a:spcPts val="425"/>
              </a:spcBef>
            </a:pPr>
            <a:r>
              <a:rPr spc="10" dirty="0"/>
              <a:t>Проведение</a:t>
            </a:r>
            <a:r>
              <a:rPr spc="-45" dirty="0"/>
              <a:t> </a:t>
            </a:r>
            <a:r>
              <a:rPr spc="10" dirty="0"/>
              <a:t>конкурсов</a:t>
            </a:r>
            <a:r>
              <a:rPr spc="-45" dirty="0"/>
              <a:t> </a:t>
            </a:r>
            <a:r>
              <a:rPr spc="5" dirty="0"/>
              <a:t>по</a:t>
            </a:r>
            <a:r>
              <a:rPr spc="-45" dirty="0"/>
              <a:t> </a:t>
            </a:r>
            <a:r>
              <a:rPr spc="10" dirty="0"/>
              <a:t>выбору</a:t>
            </a:r>
            <a:r>
              <a:rPr spc="-45" dirty="0"/>
              <a:t> </a:t>
            </a:r>
            <a:r>
              <a:rPr spc="10" dirty="0"/>
              <a:t>генподрядчика</a:t>
            </a:r>
            <a:r>
              <a:rPr spc="-45" dirty="0"/>
              <a:t> </a:t>
            </a:r>
            <a:r>
              <a:rPr spc="10" dirty="0"/>
              <a:t>и  поставщиков</a:t>
            </a:r>
            <a:r>
              <a:rPr spc="-90" dirty="0"/>
              <a:t> </a:t>
            </a:r>
            <a:r>
              <a:rPr spc="10" dirty="0"/>
              <a:t>оборудования</a:t>
            </a:r>
          </a:p>
          <a:p>
            <a:pPr marL="12700" algn="just">
              <a:lnSpc>
                <a:spcPct val="100000"/>
              </a:lnSpc>
              <a:spcBef>
                <a:spcPts val="280"/>
              </a:spcBef>
            </a:pPr>
            <a:r>
              <a:rPr spc="10" dirty="0"/>
              <a:t>Экологическая </a:t>
            </a:r>
            <a:r>
              <a:rPr spc="5" dirty="0"/>
              <a:t>строительная</a:t>
            </a:r>
            <a:r>
              <a:rPr spc="-5" dirty="0"/>
              <a:t> </a:t>
            </a:r>
            <a:r>
              <a:rPr spc="5" dirty="0"/>
              <a:t>госэкспертизы</a:t>
            </a:r>
          </a:p>
          <a:p>
            <a:pPr marL="12700" marR="5715">
              <a:lnSpc>
                <a:spcPts val="1320"/>
              </a:lnSpc>
              <a:spcBef>
                <a:spcPts val="450"/>
              </a:spcBef>
            </a:pPr>
            <a:r>
              <a:rPr spc="5" dirty="0"/>
              <a:t>Строительство, </a:t>
            </a:r>
            <a:r>
              <a:rPr spc="10" dirty="0"/>
              <a:t>контроль независимого </a:t>
            </a:r>
            <a:r>
              <a:rPr spc="5" dirty="0"/>
              <a:t>эксперта</a:t>
            </a:r>
            <a:r>
              <a:rPr spc="-140" dirty="0"/>
              <a:t> </a:t>
            </a:r>
            <a:r>
              <a:rPr spc="10" dirty="0"/>
              <a:t>на  </a:t>
            </a:r>
            <a:r>
              <a:rPr spc="5" dirty="0"/>
              <a:t>всех этапах</a:t>
            </a:r>
            <a:r>
              <a:rPr spc="-70" dirty="0"/>
              <a:t> </a:t>
            </a:r>
            <a:r>
              <a:rPr spc="10" dirty="0"/>
              <a:t>строительства</a:t>
            </a:r>
          </a:p>
          <a:p>
            <a:pPr marL="12700" marR="5080">
              <a:lnSpc>
                <a:spcPts val="1320"/>
              </a:lnSpc>
              <a:spcBef>
                <a:spcPts val="425"/>
              </a:spcBef>
            </a:pPr>
            <a:r>
              <a:rPr spc="10" dirty="0"/>
              <a:t>Пуско-наладка и опытная </a:t>
            </a:r>
            <a:r>
              <a:rPr spc="5" dirty="0"/>
              <a:t>эксплуатация (иностран-  </a:t>
            </a:r>
            <a:r>
              <a:rPr spc="10" dirty="0"/>
              <a:t>ный</a:t>
            </a:r>
            <a:r>
              <a:rPr spc="-80" dirty="0"/>
              <a:t> </a:t>
            </a:r>
            <a:r>
              <a:rPr spc="10" dirty="0"/>
              <a:t>шеф-монтаж)</a:t>
            </a:r>
          </a:p>
          <a:p>
            <a:pPr marL="12700" marR="5080">
              <a:lnSpc>
                <a:spcPts val="1320"/>
              </a:lnSpc>
              <a:spcBef>
                <a:spcPts val="425"/>
              </a:spcBef>
            </a:pPr>
            <a:r>
              <a:rPr spc="10" dirty="0"/>
              <a:t>Приемка объекта </a:t>
            </a:r>
            <a:r>
              <a:rPr spc="5" dirty="0"/>
              <a:t>госкомиссией, </a:t>
            </a:r>
            <a:r>
              <a:rPr spc="10" dirty="0"/>
              <a:t>получение </a:t>
            </a:r>
            <a:r>
              <a:rPr spc="5" dirty="0"/>
              <a:t>разре-  </a:t>
            </a:r>
            <a:r>
              <a:rPr spc="10" dirty="0"/>
              <a:t>шения на ввод в</a:t>
            </a:r>
            <a:r>
              <a:rPr spc="-65" dirty="0"/>
              <a:t> </a:t>
            </a:r>
            <a:r>
              <a:rPr spc="5" dirty="0"/>
              <a:t>эксплуатацию</a:t>
            </a:r>
          </a:p>
          <a:p>
            <a:pPr marL="12700" marR="5080">
              <a:lnSpc>
                <a:spcPts val="1320"/>
              </a:lnSpc>
              <a:spcBef>
                <a:spcPts val="425"/>
              </a:spcBef>
            </a:pPr>
            <a:r>
              <a:rPr spc="10" dirty="0"/>
              <a:t>Получение лицензии на </a:t>
            </a:r>
            <a:r>
              <a:rPr spc="5" dirty="0"/>
              <a:t>утилизацию, </a:t>
            </a:r>
            <a:r>
              <a:rPr spc="10" dirty="0"/>
              <a:t>утверждение  тарифа</a:t>
            </a:r>
          </a:p>
          <a:p>
            <a:pPr marL="12700" algn="just">
              <a:lnSpc>
                <a:spcPct val="100000"/>
              </a:lnSpc>
              <a:spcBef>
                <a:spcPts val="280"/>
              </a:spcBef>
            </a:pPr>
            <a:r>
              <a:rPr spc="10" dirty="0"/>
              <a:t>Начало</a:t>
            </a:r>
            <a:r>
              <a:rPr spc="-40" dirty="0"/>
              <a:t> </a:t>
            </a:r>
            <a:r>
              <a:rPr spc="5" dirty="0"/>
              <a:t>эксплуатации</a:t>
            </a:r>
          </a:p>
          <a:p>
            <a:pPr marL="12700" marR="5080" algn="just">
              <a:lnSpc>
                <a:spcPts val="1320"/>
              </a:lnSpc>
              <a:spcBef>
                <a:spcPts val="450"/>
              </a:spcBef>
            </a:pPr>
            <a:r>
              <a:rPr spc="5" dirty="0"/>
              <a:t>Поступление </a:t>
            </a:r>
            <a:r>
              <a:rPr spc="10" dirty="0"/>
              <a:t>выручки, накопление резервов для  выплат </a:t>
            </a:r>
            <a:r>
              <a:rPr spc="5" dirty="0"/>
              <a:t>по облигациями, погашение </a:t>
            </a:r>
            <a:r>
              <a:rPr spc="10" dirty="0" err="1"/>
              <a:t>купонов</a:t>
            </a:r>
            <a:r>
              <a:rPr spc="10" dirty="0"/>
              <a:t> </a:t>
            </a:r>
            <a:r>
              <a:rPr spc="10" dirty="0" smtClean="0"/>
              <a:t>и</a:t>
            </a:r>
            <a:r>
              <a:rPr lang="ru-RU" spc="10" dirty="0" smtClean="0"/>
              <a:t> тела основного займа</a:t>
            </a:r>
            <a:endParaRPr spc="10" dirty="0"/>
          </a:p>
        </p:txBody>
      </p:sp>
      <p:sp>
        <p:nvSpPr>
          <p:cNvPr id="5" name="object 5"/>
          <p:cNvSpPr/>
          <p:nvPr/>
        </p:nvSpPr>
        <p:spPr>
          <a:xfrm>
            <a:off x="901890" y="172831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22406" y="1728317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22406" y="234077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22406" y="350572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22406" y="510932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22406" y="570583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01890" y="2171992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1890" y="242029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1890" y="2792615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05"/>
                </a:lnTo>
                <a:lnTo>
                  <a:pt x="0" y="72605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1890" y="3225292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05"/>
                </a:lnTo>
                <a:lnTo>
                  <a:pt x="0" y="72605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1890" y="3577374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1890" y="3839743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1890" y="416814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1890" y="4592548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01890" y="494844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1890" y="533579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1890" y="5564390"/>
            <a:ext cx="73025" cy="73025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0" y="0"/>
                </a:moveTo>
                <a:lnTo>
                  <a:pt x="72618" y="0"/>
                </a:lnTo>
                <a:lnTo>
                  <a:pt x="72618" y="72618"/>
                </a:lnTo>
                <a:lnTo>
                  <a:pt x="0" y="72618"/>
                </a:lnTo>
                <a:lnTo>
                  <a:pt x="0" y="0"/>
                </a:lnTo>
                <a:close/>
              </a:path>
            </a:pathLst>
          </a:custGeom>
          <a:solidFill>
            <a:srgbClr val="4DA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21334" y="1246276"/>
            <a:ext cx="3698240" cy="323215"/>
          </a:xfrm>
          <a:prstGeom prst="rect">
            <a:avLst/>
          </a:prstGeom>
          <a:solidFill>
            <a:srgbClr val="008FD2"/>
          </a:solidFill>
        </p:spPr>
        <p:txBody>
          <a:bodyPr vert="horz" wrap="square" lIns="0" tIns="4889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85"/>
              </a:spcBef>
            </a:pPr>
            <a:r>
              <a:rPr sz="1450" b="1" spc="-145" dirty="0">
                <a:solidFill>
                  <a:srgbClr val="FFFFFF"/>
                </a:solidFill>
                <a:latin typeface="Arial"/>
                <a:cs typeface="Arial"/>
              </a:rPr>
              <a:t>Этапы реализации</a:t>
            </a:r>
            <a:r>
              <a:rPr sz="145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50" b="1" spc="-135" dirty="0">
                <a:solidFill>
                  <a:srgbClr val="FFFFFF"/>
                </a:solidFill>
                <a:latin typeface="Arial"/>
                <a:cs typeface="Arial"/>
              </a:rPr>
              <a:t>проекта</a:t>
            </a:r>
            <a:endParaRPr sz="14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454747" y="6338268"/>
            <a:ext cx="122555" cy="1950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5"/>
              </a:lnSpc>
            </a:pPr>
            <a:r>
              <a:rPr lang="ru-RU" sz="1500" b="1" dirty="0" smtClean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22406" y="1230515"/>
            <a:ext cx="4271010" cy="330835"/>
          </a:xfrm>
          <a:prstGeom prst="rect">
            <a:avLst/>
          </a:prstGeom>
          <a:solidFill>
            <a:srgbClr val="008FD2"/>
          </a:solidFill>
        </p:spPr>
        <p:txBody>
          <a:bodyPr vert="horz" wrap="square" lIns="0" tIns="5270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415"/>
              </a:spcBef>
            </a:pPr>
            <a:r>
              <a:rPr sz="1450" b="1" spc="-140" dirty="0">
                <a:solidFill>
                  <a:srgbClr val="FFFFFF"/>
                </a:solidFill>
                <a:latin typeface="Arial"/>
                <a:cs typeface="Arial"/>
              </a:rPr>
              <a:t>Контроль </a:t>
            </a:r>
            <a:r>
              <a:rPr sz="1450" b="1" spc="-150" dirty="0">
                <a:solidFill>
                  <a:srgbClr val="FFFFFF"/>
                </a:solidFill>
                <a:latin typeface="Arial"/>
                <a:cs typeface="Arial"/>
              </a:rPr>
              <a:t>и </a:t>
            </a:r>
            <a:r>
              <a:rPr sz="1450" b="1" spc="-145" dirty="0">
                <a:solidFill>
                  <a:srgbClr val="FFFFFF"/>
                </a:solidFill>
                <a:latin typeface="Arial"/>
                <a:cs typeface="Arial"/>
              </a:rPr>
              <a:t>управление </a:t>
            </a:r>
            <a:r>
              <a:rPr sz="1450" b="1" spc="-155" dirty="0">
                <a:solidFill>
                  <a:srgbClr val="FFFFFF"/>
                </a:solidFill>
                <a:latin typeface="Arial"/>
                <a:cs typeface="Arial"/>
              </a:rPr>
              <a:t>специфическими  </a:t>
            </a:r>
            <a:r>
              <a:rPr sz="145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50" b="1" spc="-145" dirty="0">
                <a:solidFill>
                  <a:srgbClr val="FFFFFF"/>
                </a:solidFill>
                <a:latin typeface="Arial"/>
                <a:cs typeface="Arial"/>
              </a:rPr>
              <a:t>рисками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63" y="344251"/>
            <a:ext cx="9017073" cy="569387"/>
          </a:xfrm>
        </p:spPr>
        <p:txBody>
          <a:bodyPr/>
          <a:lstStyle/>
          <a:p>
            <a:r>
              <a:rPr lang="ru-RU" dirty="0" smtClean="0"/>
              <a:t>Проблемы при реализации концессионных соглашений, в том числе </a:t>
            </a:r>
            <a:br>
              <a:rPr lang="ru-RU" dirty="0" smtClean="0"/>
            </a:br>
            <a:r>
              <a:rPr lang="ru-RU" dirty="0" smtClean="0"/>
              <a:t>при применения </a:t>
            </a:r>
            <a:r>
              <a:rPr lang="ru-RU" dirty="0"/>
              <a:t>законодательства </a:t>
            </a:r>
            <a:r>
              <a:rPr lang="ru-RU" dirty="0" smtClean="0"/>
              <a:t>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44464" y="1289050"/>
            <a:ext cx="9232936" cy="5539978"/>
          </a:xfrm>
        </p:spPr>
        <p:txBody>
          <a:bodyPr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300" dirty="0" smtClean="0"/>
              <a:t>Отсутствие  </a:t>
            </a:r>
            <a:r>
              <a:rPr lang="ru-RU" sz="1300" smtClean="0"/>
              <a:t>медиакампаний</a:t>
            </a:r>
            <a:r>
              <a:rPr lang="ru-RU" sz="1300" dirty="0" smtClean="0"/>
              <a:t> </a:t>
            </a:r>
            <a:r>
              <a:rPr lang="ru-RU" sz="1300" dirty="0" smtClean="0"/>
              <a:t>в субъекте РФ, направленной на просвещение населения о необходимости и безопасности  современных объектов обращения с отходами, в связи с чем концессионер-инвестор  сталкивается с противостоянием со стороны жителей территорий, в границах которых предполагается создание комплексов по обращению с ТКО;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300" dirty="0" smtClean="0"/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300" dirty="0"/>
              <a:t> С</a:t>
            </a:r>
            <a:r>
              <a:rPr lang="ru-RU" sz="1300" dirty="0" smtClean="0"/>
              <a:t>оздание комплексной системы обращения с отходами, капиталоемкий процесс и требует возврата и окупаемости инвестиций концессионера, вместе с тем при  введении с 01.01.2017 г. запрета на захоронение отходов, в состав которых входят полезные компоненты, подлежащие утилизации (дальнейшему использованию),  региональному оператору при установлении единого тарифа не учитываются его затраты на обработку и утилизацию ТКО, чем сдерживается  вхождение концессионера в институт регионального оператора;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300" dirty="0"/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300" dirty="0" smtClean="0"/>
              <a:t>Ключевым условием сотрудничества по схеме ГЧП, особенно в форме концессионных соглашений, так как объект априори создается на частные инвестиции в собственность </a:t>
            </a:r>
            <a:r>
              <a:rPr lang="ru-RU" sz="1300" dirty="0" err="1" smtClean="0"/>
              <a:t>концедента</a:t>
            </a:r>
            <a:r>
              <a:rPr lang="ru-RU" sz="1300" dirty="0" smtClean="0"/>
              <a:t>, является гарантия окупаемости инвестиций и получение концессионером дохода от концессионной деятельности в объеме не менее объема, изначально определенного концессионным соглашением, вместе с тем изменениями в Закон о концессионных соглашениях, вступивших в силу  с 01.01.2017 года, из  существенных условий концессионного соглашения  для объектов обращения с отходами, исключено условие об объеме валовой выручки, получаемой концессионером в рамках реализации концессии;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300" dirty="0"/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300" dirty="0" smtClean="0"/>
              <a:t>Недополученные доходы концессионера могут быть возмещены последнему за счет предоставленных субсидий  соответствующего бюджета (ч.6 ст.78 БК РФ), вместе с тем специальное законодательство по установлению тарифа операторам объектов обращения с отходами, предусмотрело возмещение недополученных доходов из бюджета только при вмешательстве государства через изменение долгосрочных параметров регулирования тарифа, в других случаях объективного </a:t>
            </a:r>
            <a:r>
              <a:rPr lang="ru-RU" sz="1300" dirty="0" err="1" smtClean="0"/>
              <a:t>недополучения</a:t>
            </a:r>
            <a:r>
              <a:rPr lang="ru-RU" sz="1300" dirty="0" smtClean="0"/>
              <a:t> доходов операторами (напр., недозагрузки объектов),  такие недополученные доходы возмещаются не позднее 3-го следующего тарифного периода. То есть, бюджет не берет на себя компенсацию затрат, перекладывает в будущий тариф, т.е. на население, чем  продлевает на 3-5 лет срок окупаемости инвестиций;</a:t>
            </a:r>
          </a:p>
          <a:p>
            <a:pPr algn="just"/>
            <a:endParaRPr lang="ru-RU" dirty="0" smtClean="0"/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dirty="0"/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62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463" y="344251"/>
            <a:ext cx="9017073" cy="569387"/>
          </a:xfrm>
        </p:spPr>
        <p:txBody>
          <a:bodyPr/>
          <a:lstStyle/>
          <a:p>
            <a:r>
              <a:rPr lang="ru-RU" dirty="0"/>
              <a:t>Проблемы при реализации концессионных соглашений, в том числе </a:t>
            </a:r>
            <a:br>
              <a:rPr lang="ru-RU" dirty="0"/>
            </a:br>
            <a:r>
              <a:rPr lang="ru-RU" dirty="0"/>
              <a:t>при применения законодательства 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28600" y="1212850"/>
            <a:ext cx="9525000" cy="4201150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300" dirty="0" smtClean="0"/>
              <a:t>Территориальные схемы обращения с отходами  обязательны для исполнения всеми участниками и операторами рынка обращения с ТКО,  но ее исполнение в полной мере возможно только при наличии в законодательстве  ответственности за нарушение исполнения территориальной схемы (за нарушение движения ТКО, отказ от заключения договора в </a:t>
            </a:r>
            <a:r>
              <a:rPr lang="ru-RU" sz="1300" dirty="0" err="1" smtClean="0"/>
              <a:t>регоператором</a:t>
            </a:r>
            <a:r>
              <a:rPr lang="ru-RU" sz="1300" dirty="0" smtClean="0"/>
              <a:t>), в настоящее время  такая ответственность не предусмотрена,  требуется внесение изменений в статью 8.2 КоАП РФ;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ru-RU" sz="13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300" dirty="0" smtClean="0"/>
              <a:t>Дисбаланс в оплате  оказанных услуг за вывоз и транспортирование ТКО,  обработку (сортировку) и  размещение (захоронение) ТКО, поскольку Правилами коммерческого учета объема  и/или массы  ТКО предусмотрено, что  транспортной компании услуги оплачиваются за объем отходов и количество  мусорных контейнеров, на остальных объектах обращения с отходами оплата оказанных услуг осуществляется по массе отходов</a:t>
            </a:r>
            <a:r>
              <a:rPr lang="ru-RU" sz="1300" dirty="0"/>
              <a:t>, </a:t>
            </a:r>
            <a:r>
              <a:rPr lang="ru-RU" sz="1300" dirty="0" smtClean="0"/>
              <a:t>между тем не </a:t>
            </a:r>
            <a:r>
              <a:rPr lang="ru-RU" sz="1300" dirty="0"/>
              <a:t>предусмотрена взаимосвязь </a:t>
            </a:r>
            <a:r>
              <a:rPr lang="ru-RU" sz="1300" dirty="0" smtClean="0"/>
              <a:t>в порядке </a:t>
            </a:r>
            <a:r>
              <a:rPr lang="ru-RU" sz="1300" dirty="0"/>
              <a:t>расчета </a:t>
            </a:r>
            <a:r>
              <a:rPr lang="ru-RU" sz="1300" dirty="0" err="1"/>
              <a:t>регоператора</a:t>
            </a:r>
            <a:r>
              <a:rPr lang="ru-RU" sz="1300" dirty="0"/>
              <a:t> с оператором по сбору и вывозу </a:t>
            </a:r>
            <a:r>
              <a:rPr lang="ru-RU" sz="1300" dirty="0" smtClean="0"/>
              <a:t>на основании подтверждения </a:t>
            </a:r>
            <a:r>
              <a:rPr lang="ru-RU" sz="1300" dirty="0"/>
              <a:t>поступления соответствующих объемов ТКО на объекты по обработке и размещению </a:t>
            </a:r>
            <a:r>
              <a:rPr lang="ru-RU" sz="1300" dirty="0" smtClean="0"/>
              <a:t>ТКО, для полного контроля регионального оператора за обращением отходов в зоне его обслуживания.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ru-RU" sz="13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300" dirty="0" smtClean="0"/>
              <a:t>Проблемы бесконечных запросов и проверок  деятельности концессионера. Только за 2016 год  по группе компаний Управление отходами было осуществлено  62 проверки различных контрольных, надзорных, правоохранительных  органов,  поступило и отработано порядка 300 запросов. </a:t>
            </a:r>
            <a:r>
              <a:rPr lang="ru-RU" sz="1300" dirty="0"/>
              <a:t> </a:t>
            </a:r>
            <a:r>
              <a:rPr lang="ru-RU" sz="1300" dirty="0" smtClean="0"/>
              <a:t>При этом ни одной жалобы или обращения  по качеству оказания услуг не поступило ни от контрагентов по договорам, ни от населения.  Предлагаем  ввести ограничения на проверку  компаний-инвесторов, в первые 3 года реализация проекта и  установить  право компаний ссылаться на проверочные материалы  проверяющего органа по ранее проведенным проверкам, что бы не дублировать предоставление концессионером одних и тех же документов различным органам и организациям.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ru-RU" sz="1300" dirty="0"/>
          </a:p>
          <a:p>
            <a:pPr marL="171450" indent="-171450">
              <a:buFont typeface="Wingdings" panose="05000000000000000000" pitchFamily="2" charset="2"/>
              <a:buChar char="q"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41459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6A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1625</Words>
  <Application>Microsoft Office PowerPoint</Application>
  <PresentationFormat>Произвольный</PresentationFormat>
  <Paragraphs>134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СИТУАЦИЯ В СФЕРЕ ОБРАЩЕНИЯ С ТКО В РФ</vt:lpstr>
      <vt:lpstr>КЛЮЧЕВЫЕ ПРОБЛЕМЫ СФЕРЫ ОБРАЩЕНИЯ С ТКО</vt:lpstr>
      <vt:lpstr>СФЕРА ДЕЯТЕЛЬНОСТИ ЗАО «УПРАВЛЕНИЕ ОТХОДАМИ» – КОМПЛЕКСНАЯ  СИСТЕМА ОБРАЩЕНИЯ С ТВЕРДЫМИ КОММУНАЛЬНЫМИ ОТХОДАМИ</vt:lpstr>
      <vt:lpstr>ЗАО «УПРАВЛЕНИЕ ОТХОДАМИ» СОЗДАЕТ В РЕГИОНАХ РОССИИ  КОМПЛЕКСНЫЕ СИСТЕМЫ ПО УТИЛИЗАЦИИ И ЗАХОРОНЕНИЮ ТКО  НА ОСНОВЕ КОНЦЕССИОННЫХ СОГЛАШЕНИЙ</vt:lpstr>
      <vt:lpstr>ИНФРАСТРУКТУРНЫЕ ОБЪЕКТЫ ТРЕБУЮТ ДОЛГОСРОЧНЫХ  ИНВЕСТИЦИЙ, НЕГОСУДАРСТВЕННЫЕ ПЕНСИОННЫЕ ФОНДЫ –  НАДЕЖНЫЙ ИСТОЧНИК «ДЛИННЫХ» ДЕНЕГ</vt:lpstr>
      <vt:lpstr>ПРОЕКТЫ ПО СОЗДАНИЮ И ЭКСПЛУАТАЦИИ ОБЪЕКТОВ ПО ОБРАБОТКЕ  И РАЗМЕЩЕНИЮ ТКО</vt:lpstr>
      <vt:lpstr>Проблемы при реализации концессионных соглашений, в том числе  при применения законодательства  РФ</vt:lpstr>
      <vt:lpstr>Проблемы при реализации концессионных соглашений, в том числе  при применения законодательства  РФ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PREZENTATION-2OK</dc:title>
  <dc:creator>IRA R</dc:creator>
  <cp:lastModifiedBy>Наталья Корнилова</cp:lastModifiedBy>
  <cp:revision>22</cp:revision>
  <dcterms:created xsi:type="dcterms:W3CDTF">2017-03-17T11:42:59Z</dcterms:created>
  <dcterms:modified xsi:type="dcterms:W3CDTF">2017-03-28T09:10:01Z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2017-03-17T00:00:00Z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2017-03-17T00:00:00Z</vt:filetime>
  </property>
</Properties>
</file>