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62" r:id="rId5"/>
    <p:sldId id="263" r:id="rId6"/>
    <p:sldId id="269" r:id="rId7"/>
    <p:sldId id="264" r:id="rId8"/>
    <p:sldId id="265" r:id="rId9"/>
    <p:sldId id="270" r:id="rId10"/>
    <p:sldId id="272" r:id="rId11"/>
    <p:sldId id="273" r:id="rId12"/>
    <p:sldId id="267" r:id="rId13"/>
    <p:sldId id="27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24E"/>
    <a:srgbClr val="0E04CC"/>
    <a:srgbClr val="1105AF"/>
    <a:srgbClr val="696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c:spPr>
          <c:invertIfNegative val="0"/>
          <c:dLbls>
            <c:spPr>
              <a:effectLst>
                <a:outerShdw blurRad="50800" dist="38100" dir="18900000" algn="bl" rotWithShape="0">
                  <a:prstClr val="black">
                    <a:alpha val="92000"/>
                  </a:prstClr>
                </a:outerShdw>
              </a:effectLst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Лист1!$B$1:$H$1</c:f>
              <c:strCache>
                <c:ptCount val="7"/>
                <c:pt idx="0">
                  <c:v>2000 г.</c:v>
                </c:pt>
                <c:pt idx="3">
                  <c:v>2012 г.</c:v>
                </c:pt>
                <c:pt idx="4">
                  <c:v>2013 г.</c:v>
                </c:pt>
                <c:pt idx="5">
                  <c:v>2014 г.</c:v>
                </c:pt>
                <c:pt idx="6">
                  <c:v>2015 г.</c:v>
                </c:pt>
              </c:strCache>
            </c:strRef>
          </c:cat>
          <c:val>
            <c:numRef>
              <c:f>Лист1!$B$2:$H$2</c:f>
              <c:numCache>
                <c:formatCode>General</c:formatCode>
                <c:ptCount val="7"/>
                <c:pt idx="0">
                  <c:v>0.7</c:v>
                </c:pt>
                <c:pt idx="3">
                  <c:v>1.6</c:v>
                </c:pt>
                <c:pt idx="4">
                  <c:v>2</c:v>
                </c:pt>
                <c:pt idx="5">
                  <c:v>2.7</c:v>
                </c:pt>
                <c:pt idx="6">
                  <c:v>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7339520"/>
        <c:axId val="167341440"/>
        <c:axId val="0"/>
      </c:bar3DChart>
      <c:catAx>
        <c:axId val="167339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67341440"/>
        <c:crosses val="autoZero"/>
        <c:auto val="1"/>
        <c:lblAlgn val="ctr"/>
        <c:lblOffset val="100"/>
        <c:noMultiLvlLbl val="0"/>
      </c:catAx>
      <c:valAx>
        <c:axId val="1673414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 отходов, млн. т</a:t>
                </a:r>
              </a:p>
            </c:rich>
          </c:tx>
          <c:layout>
            <c:manualLayout>
              <c:xMode val="edge"/>
              <c:yMode val="edge"/>
              <c:x val="9.4440564804968777E-3"/>
              <c:y val="0.197983557382513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67339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 i="0" baseline="0">
          <a:solidFill>
            <a:schemeClr val="tx2">
              <a:lumMod val="50000"/>
            </a:schemeClr>
          </a:solidFill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80385C-8A0C-4CAE-8465-5E1D59B9BB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CFA364-F04B-4556-BBF1-0CECF9934154}">
      <dgm:prSet phldrT="[Текст]" custT="1"/>
      <dgm:spPr>
        <a:gradFill rotWithShape="0">
          <a:gsLst>
            <a:gs pos="0">
              <a:srgbClr val="0E04CC"/>
            </a:gs>
            <a:gs pos="51000">
              <a:schemeClr val="bg1"/>
            </a:gs>
            <a:gs pos="79168">
              <a:srgbClr val="DEDEE8"/>
            </a:gs>
            <a:gs pos="78000">
              <a:schemeClr val="bg1"/>
            </a:gs>
            <a:gs pos="23000">
              <a:schemeClr val="bg1"/>
            </a:gs>
            <a:gs pos="100000">
              <a:srgbClr val="1105AF"/>
            </a:gs>
          </a:gsLst>
          <a:lin ang="5400000" scaled="0"/>
        </a:gradFill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2800" b="1" dirty="0" smtClean="0">
              <a:solidFill>
                <a:srgbClr val="1105AF"/>
              </a:solidFill>
              <a:latin typeface="Cambria" panose="02040503050406030204" pitchFamily="18" charset="0"/>
            </a:rPr>
            <a:t>ЖИВОТНОВОДЧЕСКИЕ КОМПЛЕКСЫ</a:t>
          </a:r>
          <a:endParaRPr lang="ru-RU" sz="2800" b="1" dirty="0">
            <a:solidFill>
              <a:srgbClr val="1105AF"/>
            </a:solidFill>
            <a:latin typeface="Cambria" panose="02040503050406030204" pitchFamily="18" charset="0"/>
          </a:endParaRPr>
        </a:p>
      </dgm:t>
    </dgm:pt>
    <dgm:pt modelId="{F3755B17-5AF1-41DE-83A7-8F8C05412C87}" type="parTrans" cxnId="{92FFE067-5526-4B36-9E6D-F0AC9BE99F8C}">
      <dgm:prSet/>
      <dgm:spPr/>
      <dgm:t>
        <a:bodyPr/>
        <a:lstStyle/>
        <a:p>
          <a:endParaRPr lang="ru-RU"/>
        </a:p>
      </dgm:t>
    </dgm:pt>
    <dgm:pt modelId="{B1BB8DB1-3786-40F7-BA92-E946949DB861}" type="sibTrans" cxnId="{92FFE067-5526-4B36-9E6D-F0AC9BE99F8C}">
      <dgm:prSet/>
      <dgm:spPr/>
      <dgm:t>
        <a:bodyPr/>
        <a:lstStyle/>
        <a:p>
          <a:endParaRPr lang="ru-RU"/>
        </a:p>
      </dgm:t>
    </dgm:pt>
    <dgm:pt modelId="{68809976-5B8D-4433-9400-5738CD3FB331}" type="asst">
      <dgm:prSet phldrT="[Текст]"/>
      <dgm:spPr>
        <a:gradFill rotWithShape="0">
          <a:gsLst>
            <a:gs pos="0">
              <a:srgbClr val="0E04CC"/>
            </a:gs>
            <a:gs pos="51000">
              <a:schemeClr val="bg1"/>
            </a:gs>
            <a:gs pos="79168">
              <a:srgbClr val="DEDEE8"/>
            </a:gs>
            <a:gs pos="78000">
              <a:schemeClr val="bg1"/>
            </a:gs>
            <a:gs pos="23000">
              <a:schemeClr val="bg1"/>
            </a:gs>
            <a:gs pos="100000">
              <a:srgbClr val="1105AF"/>
            </a:gs>
          </a:gsLst>
          <a:lin ang="5400000" scaled="0"/>
        </a:gradFill>
      </dgm:spPr>
      <dgm:t>
        <a:bodyPr/>
        <a:lstStyle/>
        <a:p>
          <a:r>
            <a:rPr lang="ru-RU" dirty="0" smtClean="0">
              <a:solidFill>
                <a:srgbClr val="1105AF"/>
              </a:solidFill>
            </a:rPr>
            <a:t>отходы</a:t>
          </a:r>
          <a:endParaRPr lang="ru-RU" dirty="0">
            <a:solidFill>
              <a:srgbClr val="1105AF"/>
            </a:solidFill>
          </a:endParaRPr>
        </a:p>
      </dgm:t>
    </dgm:pt>
    <dgm:pt modelId="{D68C8391-FAFC-45FE-BFB0-6BA7F3AD6EEA}" type="parTrans" cxnId="{4DAEB591-254C-4325-9BBC-235231341C30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CCDFFFD3-0380-400B-B3FB-44130FF61F26}" type="sibTrans" cxnId="{4DAEB591-254C-4325-9BBC-235231341C30}">
      <dgm:prSet/>
      <dgm:spPr/>
      <dgm:t>
        <a:bodyPr/>
        <a:lstStyle/>
        <a:p>
          <a:endParaRPr lang="ru-RU"/>
        </a:p>
      </dgm:t>
    </dgm:pt>
    <dgm:pt modelId="{F67BDA1B-F95B-42D4-9B9F-3C6062431B3E}">
      <dgm:prSet phldrT="[Текст]" custT="1"/>
      <dgm:spPr>
        <a:gradFill rotWithShape="0">
          <a:gsLst>
            <a:gs pos="0">
              <a:srgbClr val="0E04CC"/>
            </a:gs>
            <a:gs pos="51000">
              <a:schemeClr val="bg1"/>
            </a:gs>
            <a:gs pos="79168">
              <a:srgbClr val="DEDEE8"/>
            </a:gs>
            <a:gs pos="78000">
              <a:schemeClr val="bg1"/>
            </a:gs>
            <a:gs pos="23000">
              <a:schemeClr val="bg1"/>
            </a:gs>
            <a:gs pos="100000">
              <a:srgbClr val="1105AF"/>
            </a:gs>
          </a:gsLst>
          <a:lin ang="5400000" scaled="0"/>
        </a:gradFill>
      </dgm:spPr>
      <dgm:t>
        <a:bodyPr/>
        <a:lstStyle/>
        <a:p>
          <a:r>
            <a:rPr lang="ru-RU" sz="2400" i="1" dirty="0" smtClean="0">
              <a:solidFill>
                <a:srgbClr val="1105AF"/>
              </a:solidFill>
            </a:rPr>
            <a:t>ЭКОЛОГИЧЕСКИЕ </a:t>
          </a:r>
          <a:r>
            <a:rPr lang="ru-RU" sz="2400" i="1" dirty="0" smtClean="0">
              <a:solidFill>
                <a:srgbClr val="1105AF"/>
              </a:solidFill>
            </a:rPr>
            <a:t>ПРОБЛЕМЫ </a:t>
          </a:r>
          <a:endParaRPr lang="ru-RU" sz="2400" i="1" dirty="0">
            <a:solidFill>
              <a:srgbClr val="1105AF"/>
            </a:solidFill>
          </a:endParaRPr>
        </a:p>
      </dgm:t>
    </dgm:pt>
    <dgm:pt modelId="{4719B393-DB11-432D-AA7B-943E8A2544B8}" type="parTrans" cxnId="{B6C1E271-0506-4A45-BE77-9F088B46E6B2}">
      <dgm:prSet/>
      <dgm:spPr/>
      <dgm:t>
        <a:bodyPr/>
        <a:lstStyle/>
        <a:p>
          <a:endParaRPr lang="ru-RU"/>
        </a:p>
      </dgm:t>
    </dgm:pt>
    <dgm:pt modelId="{25D9FC20-3102-4EB3-9CA2-4A72B3B7880A}" type="sibTrans" cxnId="{B6C1E271-0506-4A45-BE77-9F088B46E6B2}">
      <dgm:prSet/>
      <dgm:spPr/>
      <dgm:t>
        <a:bodyPr/>
        <a:lstStyle/>
        <a:p>
          <a:endParaRPr lang="ru-RU"/>
        </a:p>
      </dgm:t>
    </dgm:pt>
    <dgm:pt modelId="{305A24E6-4B1E-4314-B502-6E9DAACF3C0C}">
      <dgm:prSet phldrT="[Текст]" custT="1"/>
      <dgm:spPr>
        <a:gradFill rotWithShape="0">
          <a:gsLst>
            <a:gs pos="0">
              <a:srgbClr val="0E04CC"/>
            </a:gs>
            <a:gs pos="51000">
              <a:schemeClr val="bg1"/>
            </a:gs>
            <a:gs pos="79168">
              <a:srgbClr val="DEDEE8"/>
            </a:gs>
            <a:gs pos="78000">
              <a:schemeClr val="bg1"/>
            </a:gs>
            <a:gs pos="23000">
              <a:schemeClr val="bg1"/>
            </a:gs>
            <a:gs pos="100000">
              <a:srgbClr val="1105AF"/>
            </a:gs>
          </a:gsLst>
          <a:lin ang="5400000" scaled="0"/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2400" i="1" dirty="0" smtClean="0">
              <a:solidFill>
                <a:srgbClr val="1105AF"/>
              </a:solidFill>
            </a:rPr>
            <a:t>СОЦИАЛЬНЫЕ</a:t>
          </a:r>
        </a:p>
        <a:p>
          <a:pPr>
            <a:spcAft>
              <a:spcPts val="0"/>
            </a:spcAft>
          </a:pPr>
          <a:r>
            <a:rPr lang="ru-RU" sz="2400" i="1" dirty="0" smtClean="0">
              <a:solidFill>
                <a:srgbClr val="1105AF"/>
              </a:solidFill>
            </a:rPr>
            <a:t> ПРОБЛЕМЫ</a:t>
          </a:r>
          <a:endParaRPr lang="ru-RU" sz="2400" i="1" dirty="0">
            <a:solidFill>
              <a:srgbClr val="1105AF"/>
            </a:solidFill>
          </a:endParaRPr>
        </a:p>
      </dgm:t>
    </dgm:pt>
    <dgm:pt modelId="{741EBB76-85F7-40FF-B69F-DE919B1DEE0D}" type="parTrans" cxnId="{3EBD884D-3525-4D72-AB79-FDB3EDA9E067}">
      <dgm:prSet/>
      <dgm:spPr/>
      <dgm:t>
        <a:bodyPr/>
        <a:lstStyle/>
        <a:p>
          <a:endParaRPr lang="ru-RU"/>
        </a:p>
      </dgm:t>
    </dgm:pt>
    <dgm:pt modelId="{A7F04E02-2C98-4FEB-BC43-8AED6E14CE0E}" type="sibTrans" cxnId="{3EBD884D-3525-4D72-AB79-FDB3EDA9E067}">
      <dgm:prSet/>
      <dgm:spPr/>
      <dgm:t>
        <a:bodyPr/>
        <a:lstStyle/>
        <a:p>
          <a:endParaRPr lang="ru-RU"/>
        </a:p>
      </dgm:t>
    </dgm:pt>
    <dgm:pt modelId="{EE8663D5-A59F-4BBC-BFAE-5DC447AC394D}">
      <dgm:prSet/>
      <dgm:spPr>
        <a:gradFill rotWithShape="0">
          <a:gsLst>
            <a:gs pos="0">
              <a:schemeClr val="bg1"/>
            </a:gs>
            <a:gs pos="51000">
              <a:srgbClr val="0E04CC"/>
            </a:gs>
            <a:gs pos="87000">
              <a:schemeClr val="bg1"/>
            </a:gs>
            <a:gs pos="87000">
              <a:schemeClr val="bg1"/>
            </a:gs>
            <a:gs pos="15000">
              <a:schemeClr val="bg1"/>
            </a:gs>
            <a:gs pos="100000">
              <a:schemeClr val="bg1"/>
            </a:gs>
          </a:gsLst>
          <a:lin ang="5400000" scaled="0"/>
        </a:gradFill>
        <a:ln>
          <a:solidFill>
            <a:srgbClr val="1105AF"/>
          </a:solidFill>
        </a:ln>
      </dgm:spPr>
      <dgm:t>
        <a:bodyPr/>
        <a:lstStyle/>
        <a:p>
          <a:endParaRPr lang="ru-RU"/>
        </a:p>
      </dgm:t>
    </dgm:pt>
    <dgm:pt modelId="{8A5CE1CD-BB6A-4578-A0E7-1E9881CB7DD6}" type="parTrans" cxnId="{E1B8F6AA-90A6-4316-90E5-0D96092CAA56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365D8667-05FA-46AD-B495-C2A672E4D8D9}" type="sibTrans" cxnId="{E1B8F6AA-90A6-4316-90E5-0D96092CAA56}">
      <dgm:prSet/>
      <dgm:spPr/>
      <dgm:t>
        <a:bodyPr/>
        <a:lstStyle/>
        <a:p>
          <a:endParaRPr lang="ru-RU"/>
        </a:p>
      </dgm:t>
    </dgm:pt>
    <dgm:pt modelId="{9BDFD00B-73FC-4894-8AE0-98B46F315919}">
      <dgm:prSet/>
      <dgm:spPr>
        <a:gradFill rotWithShape="0">
          <a:gsLst>
            <a:gs pos="0">
              <a:schemeClr val="bg1"/>
            </a:gs>
            <a:gs pos="51000">
              <a:srgbClr val="0E04CC"/>
            </a:gs>
            <a:gs pos="87000">
              <a:schemeClr val="bg1"/>
            </a:gs>
            <a:gs pos="87000">
              <a:schemeClr val="bg1"/>
            </a:gs>
            <a:gs pos="15000">
              <a:schemeClr val="bg1"/>
            </a:gs>
            <a:gs pos="100000">
              <a:schemeClr val="bg1"/>
            </a:gs>
          </a:gsLst>
          <a:lin ang="5400000" scaled="0"/>
        </a:gradFill>
        <a:ln>
          <a:solidFill>
            <a:srgbClr val="0E04CC"/>
          </a:solidFill>
        </a:ln>
      </dgm:spPr>
      <dgm:t>
        <a:bodyPr/>
        <a:lstStyle/>
        <a:p>
          <a:endParaRPr lang="ru-RU"/>
        </a:p>
      </dgm:t>
    </dgm:pt>
    <dgm:pt modelId="{793ADE7C-95C5-4A52-A525-9BAA5B2885B6}" type="parTrans" cxnId="{C450F122-EE6C-4DE9-8721-991E6646E082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E8350AF1-0A07-435A-BC44-FD58A46B0AA1}" type="sibTrans" cxnId="{C450F122-EE6C-4DE9-8721-991E6646E082}">
      <dgm:prSet/>
      <dgm:spPr/>
      <dgm:t>
        <a:bodyPr/>
        <a:lstStyle/>
        <a:p>
          <a:endParaRPr lang="ru-RU"/>
        </a:p>
      </dgm:t>
    </dgm:pt>
    <dgm:pt modelId="{C722FFD2-D251-4F6F-8FE2-5A9A70573DD5}" type="pres">
      <dgm:prSet presAssocID="{CC80385C-8A0C-4CAE-8465-5E1D59B9BB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2A3B99-471F-4115-9DBD-83F441E5D070}" type="pres">
      <dgm:prSet presAssocID="{FFCFA364-F04B-4556-BBF1-0CECF9934154}" presName="hierRoot1" presStyleCnt="0">
        <dgm:presLayoutVars>
          <dgm:hierBranch val="init"/>
        </dgm:presLayoutVars>
      </dgm:prSet>
      <dgm:spPr/>
    </dgm:pt>
    <dgm:pt modelId="{119CA28D-A0C4-4645-874D-A5A4CC5BA08C}" type="pres">
      <dgm:prSet presAssocID="{FFCFA364-F04B-4556-BBF1-0CECF9934154}" presName="rootComposite1" presStyleCnt="0"/>
      <dgm:spPr/>
    </dgm:pt>
    <dgm:pt modelId="{649AE66F-8B23-4838-A2A0-AE1FCE634703}" type="pres">
      <dgm:prSet presAssocID="{FFCFA364-F04B-4556-BBF1-0CECF9934154}" presName="rootText1" presStyleLbl="node0" presStyleIdx="0" presStyleCnt="1" custScaleX="330776" custScaleY="111532" custLinFactNeighborX="2679" custLinFactNeighborY="129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CC854-5DB3-4CF6-AFB5-3A12AEAE2BD1}" type="pres">
      <dgm:prSet presAssocID="{FFCFA364-F04B-4556-BBF1-0CECF993415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8E3B666-537C-41A2-BBA3-05CA961B6D5A}" type="pres">
      <dgm:prSet presAssocID="{FFCFA364-F04B-4556-BBF1-0CECF9934154}" presName="hierChild2" presStyleCnt="0"/>
      <dgm:spPr/>
    </dgm:pt>
    <dgm:pt modelId="{6A3A09F6-7A15-4186-80BA-0F406B81B477}" type="pres">
      <dgm:prSet presAssocID="{4719B393-DB11-432D-AA7B-943E8A2544B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1AAA7A7D-2207-4923-9FD0-0FE79FDEFB65}" type="pres">
      <dgm:prSet presAssocID="{F67BDA1B-F95B-42D4-9B9F-3C6062431B3E}" presName="hierRoot2" presStyleCnt="0">
        <dgm:presLayoutVars>
          <dgm:hierBranch val="init"/>
        </dgm:presLayoutVars>
      </dgm:prSet>
      <dgm:spPr/>
    </dgm:pt>
    <dgm:pt modelId="{77596A54-45D4-44F3-AEB8-13E73310074F}" type="pres">
      <dgm:prSet presAssocID="{F67BDA1B-F95B-42D4-9B9F-3C6062431B3E}" presName="rootComposite" presStyleCnt="0"/>
      <dgm:spPr/>
    </dgm:pt>
    <dgm:pt modelId="{D02C3537-E6D2-4D8A-B209-59D937448896}" type="pres">
      <dgm:prSet presAssocID="{F67BDA1B-F95B-42D4-9B9F-3C6062431B3E}" presName="rootText" presStyleLbl="node2" presStyleIdx="0" presStyleCnt="2" custScaleX="173396" custScaleY="645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CBCC6C-0A78-40F6-9EEE-33E3CE7FF23D}" type="pres">
      <dgm:prSet presAssocID="{F67BDA1B-F95B-42D4-9B9F-3C6062431B3E}" presName="rootConnector" presStyleLbl="node2" presStyleIdx="0" presStyleCnt="2"/>
      <dgm:spPr/>
      <dgm:t>
        <a:bodyPr/>
        <a:lstStyle/>
        <a:p>
          <a:endParaRPr lang="ru-RU"/>
        </a:p>
      </dgm:t>
    </dgm:pt>
    <dgm:pt modelId="{AFC2A04A-AA96-4FB4-9638-83A966478F3C}" type="pres">
      <dgm:prSet presAssocID="{F67BDA1B-F95B-42D4-9B9F-3C6062431B3E}" presName="hierChild4" presStyleCnt="0"/>
      <dgm:spPr/>
    </dgm:pt>
    <dgm:pt modelId="{0C22F610-73C2-469A-9EF4-4DB51E0F2958}" type="pres">
      <dgm:prSet presAssocID="{8A5CE1CD-BB6A-4578-A0E7-1E9881CB7DD6}" presName="Name37" presStyleLbl="parChTrans1D3" presStyleIdx="0" presStyleCnt="2"/>
      <dgm:spPr/>
      <dgm:t>
        <a:bodyPr/>
        <a:lstStyle/>
        <a:p>
          <a:endParaRPr lang="ru-RU"/>
        </a:p>
      </dgm:t>
    </dgm:pt>
    <dgm:pt modelId="{668015A4-17BE-443C-A8DA-D1C458C084D6}" type="pres">
      <dgm:prSet presAssocID="{EE8663D5-A59F-4BBC-BFAE-5DC447AC394D}" presName="hierRoot2" presStyleCnt="0">
        <dgm:presLayoutVars>
          <dgm:hierBranch val="init"/>
        </dgm:presLayoutVars>
      </dgm:prSet>
      <dgm:spPr/>
    </dgm:pt>
    <dgm:pt modelId="{2AF51F32-3165-4303-8D6E-D8D712E7F428}" type="pres">
      <dgm:prSet presAssocID="{EE8663D5-A59F-4BBC-BFAE-5DC447AC394D}" presName="rootComposite" presStyleCnt="0"/>
      <dgm:spPr/>
    </dgm:pt>
    <dgm:pt modelId="{C0FE6AFA-8FC5-4E85-BAAB-F6AF731BEC1F}" type="pres">
      <dgm:prSet presAssocID="{EE8663D5-A59F-4BBC-BFAE-5DC447AC394D}" presName="rootText" presStyleLbl="node3" presStyleIdx="0" presStyleCnt="2" custScaleX="136893" custScaleY="117213" custLinFactNeighborX="-27218" custLinFactNeighborY="-27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59A019-D09B-400A-8CE9-55A35BC11E68}" type="pres">
      <dgm:prSet presAssocID="{EE8663D5-A59F-4BBC-BFAE-5DC447AC394D}" presName="rootConnector" presStyleLbl="node3" presStyleIdx="0" presStyleCnt="2"/>
      <dgm:spPr/>
      <dgm:t>
        <a:bodyPr/>
        <a:lstStyle/>
        <a:p>
          <a:endParaRPr lang="ru-RU"/>
        </a:p>
      </dgm:t>
    </dgm:pt>
    <dgm:pt modelId="{DA6B0380-6C3C-44AD-9915-3C09FCFE1112}" type="pres">
      <dgm:prSet presAssocID="{EE8663D5-A59F-4BBC-BFAE-5DC447AC394D}" presName="hierChild4" presStyleCnt="0"/>
      <dgm:spPr/>
    </dgm:pt>
    <dgm:pt modelId="{E5267D58-4382-49F2-AFB3-402FAD36C0E0}" type="pres">
      <dgm:prSet presAssocID="{EE8663D5-A59F-4BBC-BFAE-5DC447AC394D}" presName="hierChild5" presStyleCnt="0"/>
      <dgm:spPr/>
    </dgm:pt>
    <dgm:pt modelId="{83DCA9FF-7AB6-4A1B-9F3C-63C657B83526}" type="pres">
      <dgm:prSet presAssocID="{F67BDA1B-F95B-42D4-9B9F-3C6062431B3E}" presName="hierChild5" presStyleCnt="0"/>
      <dgm:spPr/>
    </dgm:pt>
    <dgm:pt modelId="{296550E4-6EB9-4575-BD7E-23E91F992C05}" type="pres">
      <dgm:prSet presAssocID="{741EBB76-85F7-40FF-B69F-DE919B1DEE0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4C666BC-2AB0-4798-82A9-85D1D57175E0}" type="pres">
      <dgm:prSet presAssocID="{305A24E6-4B1E-4314-B502-6E9DAACF3C0C}" presName="hierRoot2" presStyleCnt="0">
        <dgm:presLayoutVars>
          <dgm:hierBranch val="init"/>
        </dgm:presLayoutVars>
      </dgm:prSet>
      <dgm:spPr/>
    </dgm:pt>
    <dgm:pt modelId="{E4B12371-B9AC-4D8F-9C91-79AD8BA4584B}" type="pres">
      <dgm:prSet presAssocID="{305A24E6-4B1E-4314-B502-6E9DAACF3C0C}" presName="rootComposite" presStyleCnt="0"/>
      <dgm:spPr/>
    </dgm:pt>
    <dgm:pt modelId="{E5611046-7186-4E27-9AA0-261F26DAA6CE}" type="pres">
      <dgm:prSet presAssocID="{305A24E6-4B1E-4314-B502-6E9DAACF3C0C}" presName="rootText" presStyleLbl="node2" presStyleIdx="1" presStyleCnt="2" custScaleX="177890" custScaleY="65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1EF5AFA-762A-4704-B30A-38DD21BE5EBF}" type="pres">
      <dgm:prSet presAssocID="{305A24E6-4B1E-4314-B502-6E9DAACF3C0C}" presName="rootConnector" presStyleLbl="node2" presStyleIdx="1" presStyleCnt="2"/>
      <dgm:spPr/>
      <dgm:t>
        <a:bodyPr/>
        <a:lstStyle/>
        <a:p>
          <a:endParaRPr lang="ru-RU"/>
        </a:p>
      </dgm:t>
    </dgm:pt>
    <dgm:pt modelId="{7C83A6DD-E132-4184-A6B0-6028E530450E}" type="pres">
      <dgm:prSet presAssocID="{305A24E6-4B1E-4314-B502-6E9DAACF3C0C}" presName="hierChild4" presStyleCnt="0"/>
      <dgm:spPr/>
    </dgm:pt>
    <dgm:pt modelId="{C94CE472-1C8F-46A8-8763-9A2EE66A5722}" type="pres">
      <dgm:prSet presAssocID="{793ADE7C-95C5-4A52-A525-9BAA5B2885B6}" presName="Name37" presStyleLbl="parChTrans1D3" presStyleIdx="1" presStyleCnt="2"/>
      <dgm:spPr/>
      <dgm:t>
        <a:bodyPr/>
        <a:lstStyle/>
        <a:p>
          <a:endParaRPr lang="ru-RU"/>
        </a:p>
      </dgm:t>
    </dgm:pt>
    <dgm:pt modelId="{9C02AE49-3472-4994-B5EB-90AEF891B35D}" type="pres">
      <dgm:prSet presAssocID="{9BDFD00B-73FC-4894-8AE0-98B46F315919}" presName="hierRoot2" presStyleCnt="0">
        <dgm:presLayoutVars>
          <dgm:hierBranch val="init"/>
        </dgm:presLayoutVars>
      </dgm:prSet>
      <dgm:spPr/>
    </dgm:pt>
    <dgm:pt modelId="{765FDB25-1E83-4DEA-8C4B-640B1242ADBD}" type="pres">
      <dgm:prSet presAssocID="{9BDFD00B-73FC-4894-8AE0-98B46F315919}" presName="rootComposite" presStyleCnt="0"/>
      <dgm:spPr/>
    </dgm:pt>
    <dgm:pt modelId="{9599F3CE-4496-4C2F-8224-61E4A6EEA506}" type="pres">
      <dgm:prSet presAssocID="{9BDFD00B-73FC-4894-8AE0-98B46F315919}" presName="rootText" presStyleLbl="node3" presStyleIdx="1" presStyleCnt="2" custScaleX="139615" custScaleY="111278" custLinFactNeighborX="-18717" custLinFactNeighborY="-28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568D68-1A07-4E10-BE9E-60106BF435C8}" type="pres">
      <dgm:prSet presAssocID="{9BDFD00B-73FC-4894-8AE0-98B46F315919}" presName="rootConnector" presStyleLbl="node3" presStyleIdx="1" presStyleCnt="2"/>
      <dgm:spPr/>
      <dgm:t>
        <a:bodyPr/>
        <a:lstStyle/>
        <a:p>
          <a:endParaRPr lang="ru-RU"/>
        </a:p>
      </dgm:t>
    </dgm:pt>
    <dgm:pt modelId="{2023BB1B-CFD7-4FD4-964D-62FCB67763B5}" type="pres">
      <dgm:prSet presAssocID="{9BDFD00B-73FC-4894-8AE0-98B46F315919}" presName="hierChild4" presStyleCnt="0"/>
      <dgm:spPr/>
    </dgm:pt>
    <dgm:pt modelId="{1CEB9499-33C2-463A-975A-5459314C11E5}" type="pres">
      <dgm:prSet presAssocID="{9BDFD00B-73FC-4894-8AE0-98B46F315919}" presName="hierChild5" presStyleCnt="0"/>
      <dgm:spPr/>
    </dgm:pt>
    <dgm:pt modelId="{D14DB630-EF56-45C9-AA95-BE76F618E7A2}" type="pres">
      <dgm:prSet presAssocID="{305A24E6-4B1E-4314-B502-6E9DAACF3C0C}" presName="hierChild5" presStyleCnt="0"/>
      <dgm:spPr/>
    </dgm:pt>
    <dgm:pt modelId="{C35F4C60-E931-40C9-9D37-58D0BF850241}" type="pres">
      <dgm:prSet presAssocID="{FFCFA364-F04B-4556-BBF1-0CECF9934154}" presName="hierChild3" presStyleCnt="0"/>
      <dgm:spPr/>
    </dgm:pt>
    <dgm:pt modelId="{7BA8CCD1-9ED5-4F5D-AC2B-5875C28AD2B3}" type="pres">
      <dgm:prSet presAssocID="{D68C8391-FAFC-45FE-BFB0-6BA7F3AD6EEA}" presName="Name111" presStyleLbl="parChTrans1D2" presStyleIdx="2" presStyleCnt="3"/>
      <dgm:spPr/>
      <dgm:t>
        <a:bodyPr/>
        <a:lstStyle/>
        <a:p>
          <a:endParaRPr lang="ru-RU"/>
        </a:p>
      </dgm:t>
    </dgm:pt>
    <dgm:pt modelId="{058771DA-58DF-4B55-9A99-5ECD49EA851B}" type="pres">
      <dgm:prSet presAssocID="{68809976-5B8D-4433-9400-5738CD3FB331}" presName="hierRoot3" presStyleCnt="0">
        <dgm:presLayoutVars>
          <dgm:hierBranch val="init"/>
        </dgm:presLayoutVars>
      </dgm:prSet>
      <dgm:spPr/>
    </dgm:pt>
    <dgm:pt modelId="{D9105C64-2D55-4508-8321-2C3A7A01B2F2}" type="pres">
      <dgm:prSet presAssocID="{68809976-5B8D-4433-9400-5738CD3FB331}" presName="rootComposite3" presStyleCnt="0"/>
      <dgm:spPr/>
    </dgm:pt>
    <dgm:pt modelId="{9E3E957C-FFA7-4504-883C-3A7624D581F0}" type="pres">
      <dgm:prSet presAssocID="{68809976-5B8D-4433-9400-5738CD3FB331}" presName="rootText3" presStyleLbl="asst1" presStyleIdx="0" presStyleCnt="1" custScaleX="134868" custScaleY="74698" custLinFactNeighborX="80613" custLinFactNeighborY="-79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4E3D17-43A6-47B8-AFEE-8894975CAC83}" type="pres">
      <dgm:prSet presAssocID="{68809976-5B8D-4433-9400-5738CD3FB331}" presName="rootConnector3" presStyleLbl="asst1" presStyleIdx="0" presStyleCnt="1"/>
      <dgm:spPr/>
      <dgm:t>
        <a:bodyPr/>
        <a:lstStyle/>
        <a:p>
          <a:endParaRPr lang="ru-RU"/>
        </a:p>
      </dgm:t>
    </dgm:pt>
    <dgm:pt modelId="{8A46451B-CFDD-423B-A80A-2DE849B664F3}" type="pres">
      <dgm:prSet presAssocID="{68809976-5B8D-4433-9400-5738CD3FB331}" presName="hierChild6" presStyleCnt="0"/>
      <dgm:spPr/>
    </dgm:pt>
    <dgm:pt modelId="{43CF7D6F-BF9E-457D-886B-F757C608FD83}" type="pres">
      <dgm:prSet presAssocID="{68809976-5B8D-4433-9400-5738CD3FB331}" presName="hierChild7" presStyleCnt="0"/>
      <dgm:spPr/>
    </dgm:pt>
  </dgm:ptLst>
  <dgm:cxnLst>
    <dgm:cxn modelId="{94D6E479-1A72-4411-A861-92942AC1C918}" type="presOf" srcId="{CC80385C-8A0C-4CAE-8465-5E1D59B9BBEC}" destId="{C722FFD2-D251-4F6F-8FE2-5A9A70573DD5}" srcOrd="0" destOrd="0" presId="urn:microsoft.com/office/officeart/2005/8/layout/orgChart1"/>
    <dgm:cxn modelId="{7E0F464F-AC81-4A0F-978C-2149EE85091C}" type="presOf" srcId="{F67BDA1B-F95B-42D4-9B9F-3C6062431B3E}" destId="{D02C3537-E6D2-4D8A-B209-59D937448896}" srcOrd="0" destOrd="0" presId="urn:microsoft.com/office/officeart/2005/8/layout/orgChart1"/>
    <dgm:cxn modelId="{29E3E0AD-81D7-4BEA-A421-A7EEB5DA9992}" type="presOf" srcId="{741EBB76-85F7-40FF-B69F-DE919B1DEE0D}" destId="{296550E4-6EB9-4575-BD7E-23E91F992C05}" srcOrd="0" destOrd="0" presId="urn:microsoft.com/office/officeart/2005/8/layout/orgChart1"/>
    <dgm:cxn modelId="{CCA03AFC-04A1-4BE7-9BFF-94AFB51A0FC9}" type="presOf" srcId="{8A5CE1CD-BB6A-4578-A0E7-1E9881CB7DD6}" destId="{0C22F610-73C2-469A-9EF4-4DB51E0F2958}" srcOrd="0" destOrd="0" presId="urn:microsoft.com/office/officeart/2005/8/layout/orgChart1"/>
    <dgm:cxn modelId="{C450F122-EE6C-4DE9-8721-991E6646E082}" srcId="{305A24E6-4B1E-4314-B502-6E9DAACF3C0C}" destId="{9BDFD00B-73FC-4894-8AE0-98B46F315919}" srcOrd="0" destOrd="0" parTransId="{793ADE7C-95C5-4A52-A525-9BAA5B2885B6}" sibTransId="{E8350AF1-0A07-435A-BC44-FD58A46B0AA1}"/>
    <dgm:cxn modelId="{E1B8F6AA-90A6-4316-90E5-0D96092CAA56}" srcId="{F67BDA1B-F95B-42D4-9B9F-3C6062431B3E}" destId="{EE8663D5-A59F-4BBC-BFAE-5DC447AC394D}" srcOrd="0" destOrd="0" parTransId="{8A5CE1CD-BB6A-4578-A0E7-1E9881CB7DD6}" sibTransId="{365D8667-05FA-46AD-B495-C2A672E4D8D9}"/>
    <dgm:cxn modelId="{1EE48360-FF71-480F-BB26-309B1946F1A4}" type="presOf" srcId="{FFCFA364-F04B-4556-BBF1-0CECF9934154}" destId="{3B1CC854-5DB3-4CF6-AFB5-3A12AEAE2BD1}" srcOrd="1" destOrd="0" presId="urn:microsoft.com/office/officeart/2005/8/layout/orgChart1"/>
    <dgm:cxn modelId="{3EBD884D-3525-4D72-AB79-FDB3EDA9E067}" srcId="{FFCFA364-F04B-4556-BBF1-0CECF9934154}" destId="{305A24E6-4B1E-4314-B502-6E9DAACF3C0C}" srcOrd="2" destOrd="0" parTransId="{741EBB76-85F7-40FF-B69F-DE919B1DEE0D}" sibTransId="{A7F04E02-2C98-4FEB-BC43-8AED6E14CE0E}"/>
    <dgm:cxn modelId="{9B23F323-F593-4F0C-80B3-76BFFEFD8953}" type="presOf" srcId="{4719B393-DB11-432D-AA7B-943E8A2544B8}" destId="{6A3A09F6-7A15-4186-80BA-0F406B81B477}" srcOrd="0" destOrd="0" presId="urn:microsoft.com/office/officeart/2005/8/layout/orgChart1"/>
    <dgm:cxn modelId="{F58FA094-A7E8-4448-A3C4-2AF48605826B}" type="presOf" srcId="{D68C8391-FAFC-45FE-BFB0-6BA7F3AD6EEA}" destId="{7BA8CCD1-9ED5-4F5D-AC2B-5875C28AD2B3}" srcOrd="0" destOrd="0" presId="urn:microsoft.com/office/officeart/2005/8/layout/orgChart1"/>
    <dgm:cxn modelId="{B6C1E271-0506-4A45-BE77-9F088B46E6B2}" srcId="{FFCFA364-F04B-4556-BBF1-0CECF9934154}" destId="{F67BDA1B-F95B-42D4-9B9F-3C6062431B3E}" srcOrd="1" destOrd="0" parTransId="{4719B393-DB11-432D-AA7B-943E8A2544B8}" sibTransId="{25D9FC20-3102-4EB3-9CA2-4A72B3B7880A}"/>
    <dgm:cxn modelId="{32BF5F39-D9D2-4A54-BE11-382C0FE771EF}" type="presOf" srcId="{EE8663D5-A59F-4BBC-BFAE-5DC447AC394D}" destId="{C459A019-D09B-400A-8CE9-55A35BC11E68}" srcOrd="1" destOrd="0" presId="urn:microsoft.com/office/officeart/2005/8/layout/orgChart1"/>
    <dgm:cxn modelId="{85DDE242-FD8A-4574-9C1E-E32ED1C6C662}" type="presOf" srcId="{EE8663D5-A59F-4BBC-BFAE-5DC447AC394D}" destId="{C0FE6AFA-8FC5-4E85-BAAB-F6AF731BEC1F}" srcOrd="0" destOrd="0" presId="urn:microsoft.com/office/officeart/2005/8/layout/orgChart1"/>
    <dgm:cxn modelId="{B0B9C236-1373-4590-BB18-5B4150713913}" type="presOf" srcId="{FFCFA364-F04B-4556-BBF1-0CECF9934154}" destId="{649AE66F-8B23-4838-A2A0-AE1FCE634703}" srcOrd="0" destOrd="0" presId="urn:microsoft.com/office/officeart/2005/8/layout/orgChart1"/>
    <dgm:cxn modelId="{92FFE067-5526-4B36-9E6D-F0AC9BE99F8C}" srcId="{CC80385C-8A0C-4CAE-8465-5E1D59B9BBEC}" destId="{FFCFA364-F04B-4556-BBF1-0CECF9934154}" srcOrd="0" destOrd="0" parTransId="{F3755B17-5AF1-41DE-83A7-8F8C05412C87}" sibTransId="{B1BB8DB1-3786-40F7-BA92-E946949DB861}"/>
    <dgm:cxn modelId="{BD4D7FD7-88A7-47E8-B6FE-677209E3377F}" type="presOf" srcId="{F67BDA1B-F95B-42D4-9B9F-3C6062431B3E}" destId="{CCCBCC6C-0A78-40F6-9EEE-33E3CE7FF23D}" srcOrd="1" destOrd="0" presId="urn:microsoft.com/office/officeart/2005/8/layout/orgChart1"/>
    <dgm:cxn modelId="{4CEABFE9-4E58-4B13-8DE2-A4B5E8AA197A}" type="presOf" srcId="{68809976-5B8D-4433-9400-5738CD3FB331}" destId="{9E3E957C-FFA7-4504-883C-3A7624D581F0}" srcOrd="0" destOrd="0" presId="urn:microsoft.com/office/officeart/2005/8/layout/orgChart1"/>
    <dgm:cxn modelId="{2AC88652-FABA-4615-8DE6-E1A609B82CDF}" type="presOf" srcId="{68809976-5B8D-4433-9400-5738CD3FB331}" destId="{244E3D17-43A6-47B8-AFEE-8894975CAC83}" srcOrd="1" destOrd="0" presId="urn:microsoft.com/office/officeart/2005/8/layout/orgChart1"/>
    <dgm:cxn modelId="{EAB8B7BE-5431-44C0-886D-BA3A84A86205}" type="presOf" srcId="{305A24E6-4B1E-4314-B502-6E9DAACF3C0C}" destId="{E5611046-7186-4E27-9AA0-261F26DAA6CE}" srcOrd="0" destOrd="0" presId="urn:microsoft.com/office/officeart/2005/8/layout/orgChart1"/>
    <dgm:cxn modelId="{4DAEB591-254C-4325-9BBC-235231341C30}" srcId="{FFCFA364-F04B-4556-BBF1-0CECF9934154}" destId="{68809976-5B8D-4433-9400-5738CD3FB331}" srcOrd="0" destOrd="0" parTransId="{D68C8391-FAFC-45FE-BFB0-6BA7F3AD6EEA}" sibTransId="{CCDFFFD3-0380-400B-B3FB-44130FF61F26}"/>
    <dgm:cxn modelId="{6E1A6D6D-5A86-4DB0-8003-FBE102A8ED77}" type="presOf" srcId="{793ADE7C-95C5-4A52-A525-9BAA5B2885B6}" destId="{C94CE472-1C8F-46A8-8763-9A2EE66A5722}" srcOrd="0" destOrd="0" presId="urn:microsoft.com/office/officeart/2005/8/layout/orgChart1"/>
    <dgm:cxn modelId="{144D3A83-98E4-4E3C-BCAD-277BE30D998E}" type="presOf" srcId="{9BDFD00B-73FC-4894-8AE0-98B46F315919}" destId="{EA568D68-1A07-4E10-BE9E-60106BF435C8}" srcOrd="1" destOrd="0" presId="urn:microsoft.com/office/officeart/2005/8/layout/orgChart1"/>
    <dgm:cxn modelId="{7750AF6D-C883-4277-9A2B-4AA10DBCA531}" type="presOf" srcId="{305A24E6-4B1E-4314-B502-6E9DAACF3C0C}" destId="{41EF5AFA-762A-4704-B30A-38DD21BE5EBF}" srcOrd="1" destOrd="0" presId="urn:microsoft.com/office/officeart/2005/8/layout/orgChart1"/>
    <dgm:cxn modelId="{165E0E9B-BEF8-49B1-8AF7-9CFA66FB5742}" type="presOf" srcId="{9BDFD00B-73FC-4894-8AE0-98B46F315919}" destId="{9599F3CE-4496-4C2F-8224-61E4A6EEA506}" srcOrd="0" destOrd="0" presId="urn:microsoft.com/office/officeart/2005/8/layout/orgChart1"/>
    <dgm:cxn modelId="{3B9E9AA5-12BD-42CF-8C58-3C02BD01CBB8}" type="presParOf" srcId="{C722FFD2-D251-4F6F-8FE2-5A9A70573DD5}" destId="{FE2A3B99-471F-4115-9DBD-83F441E5D070}" srcOrd="0" destOrd="0" presId="urn:microsoft.com/office/officeart/2005/8/layout/orgChart1"/>
    <dgm:cxn modelId="{C1E1DEB1-32A7-4F73-82B4-48CE450FFE93}" type="presParOf" srcId="{FE2A3B99-471F-4115-9DBD-83F441E5D070}" destId="{119CA28D-A0C4-4645-874D-A5A4CC5BA08C}" srcOrd="0" destOrd="0" presId="urn:microsoft.com/office/officeart/2005/8/layout/orgChart1"/>
    <dgm:cxn modelId="{1D0E4D97-409E-46FA-B91B-3E099F63BC68}" type="presParOf" srcId="{119CA28D-A0C4-4645-874D-A5A4CC5BA08C}" destId="{649AE66F-8B23-4838-A2A0-AE1FCE634703}" srcOrd="0" destOrd="0" presId="urn:microsoft.com/office/officeart/2005/8/layout/orgChart1"/>
    <dgm:cxn modelId="{02BFFAB9-7A7F-4B84-AE6A-B407E217B886}" type="presParOf" srcId="{119CA28D-A0C4-4645-874D-A5A4CC5BA08C}" destId="{3B1CC854-5DB3-4CF6-AFB5-3A12AEAE2BD1}" srcOrd="1" destOrd="0" presId="urn:microsoft.com/office/officeart/2005/8/layout/orgChart1"/>
    <dgm:cxn modelId="{E94F9B1B-AF24-4478-AD67-1BF3ADFF8399}" type="presParOf" srcId="{FE2A3B99-471F-4115-9DBD-83F441E5D070}" destId="{28E3B666-537C-41A2-BBA3-05CA961B6D5A}" srcOrd="1" destOrd="0" presId="urn:microsoft.com/office/officeart/2005/8/layout/orgChart1"/>
    <dgm:cxn modelId="{52182405-A2BF-4A7D-9BBB-4B0F47485E9D}" type="presParOf" srcId="{28E3B666-537C-41A2-BBA3-05CA961B6D5A}" destId="{6A3A09F6-7A15-4186-80BA-0F406B81B477}" srcOrd="0" destOrd="0" presId="urn:microsoft.com/office/officeart/2005/8/layout/orgChart1"/>
    <dgm:cxn modelId="{82851430-2C97-4182-990A-C2B2CC5F7320}" type="presParOf" srcId="{28E3B666-537C-41A2-BBA3-05CA961B6D5A}" destId="{1AAA7A7D-2207-4923-9FD0-0FE79FDEFB65}" srcOrd="1" destOrd="0" presId="urn:microsoft.com/office/officeart/2005/8/layout/orgChart1"/>
    <dgm:cxn modelId="{9F76E05A-7142-441B-A3F5-D61A3C39BD8C}" type="presParOf" srcId="{1AAA7A7D-2207-4923-9FD0-0FE79FDEFB65}" destId="{77596A54-45D4-44F3-AEB8-13E73310074F}" srcOrd="0" destOrd="0" presId="urn:microsoft.com/office/officeart/2005/8/layout/orgChart1"/>
    <dgm:cxn modelId="{D75DB99F-3D02-483A-B5D3-10B88A70B28B}" type="presParOf" srcId="{77596A54-45D4-44F3-AEB8-13E73310074F}" destId="{D02C3537-E6D2-4D8A-B209-59D937448896}" srcOrd="0" destOrd="0" presId="urn:microsoft.com/office/officeart/2005/8/layout/orgChart1"/>
    <dgm:cxn modelId="{9F233D5E-D08B-44BE-BAFE-E87CA73F08A7}" type="presParOf" srcId="{77596A54-45D4-44F3-AEB8-13E73310074F}" destId="{CCCBCC6C-0A78-40F6-9EEE-33E3CE7FF23D}" srcOrd="1" destOrd="0" presId="urn:microsoft.com/office/officeart/2005/8/layout/orgChart1"/>
    <dgm:cxn modelId="{7EC2332B-733F-4912-AA04-8EFD8BC3CE5D}" type="presParOf" srcId="{1AAA7A7D-2207-4923-9FD0-0FE79FDEFB65}" destId="{AFC2A04A-AA96-4FB4-9638-83A966478F3C}" srcOrd="1" destOrd="0" presId="urn:microsoft.com/office/officeart/2005/8/layout/orgChart1"/>
    <dgm:cxn modelId="{63EC278A-EC73-4385-B482-EA8CF7D7AE10}" type="presParOf" srcId="{AFC2A04A-AA96-4FB4-9638-83A966478F3C}" destId="{0C22F610-73C2-469A-9EF4-4DB51E0F2958}" srcOrd="0" destOrd="0" presId="urn:microsoft.com/office/officeart/2005/8/layout/orgChart1"/>
    <dgm:cxn modelId="{8BA63689-12E7-4602-9661-35CC963DCDC3}" type="presParOf" srcId="{AFC2A04A-AA96-4FB4-9638-83A966478F3C}" destId="{668015A4-17BE-443C-A8DA-D1C458C084D6}" srcOrd="1" destOrd="0" presId="urn:microsoft.com/office/officeart/2005/8/layout/orgChart1"/>
    <dgm:cxn modelId="{3F00544D-6EF0-4743-8530-75800F53C62E}" type="presParOf" srcId="{668015A4-17BE-443C-A8DA-D1C458C084D6}" destId="{2AF51F32-3165-4303-8D6E-D8D712E7F428}" srcOrd="0" destOrd="0" presId="urn:microsoft.com/office/officeart/2005/8/layout/orgChart1"/>
    <dgm:cxn modelId="{B4C19B2C-B03A-4EFA-A2A6-D6BCCC9AB4BD}" type="presParOf" srcId="{2AF51F32-3165-4303-8D6E-D8D712E7F428}" destId="{C0FE6AFA-8FC5-4E85-BAAB-F6AF731BEC1F}" srcOrd="0" destOrd="0" presId="urn:microsoft.com/office/officeart/2005/8/layout/orgChart1"/>
    <dgm:cxn modelId="{B7E6FE3B-0764-41A9-8BAE-F400A48A8E0F}" type="presParOf" srcId="{2AF51F32-3165-4303-8D6E-D8D712E7F428}" destId="{C459A019-D09B-400A-8CE9-55A35BC11E68}" srcOrd="1" destOrd="0" presId="urn:microsoft.com/office/officeart/2005/8/layout/orgChart1"/>
    <dgm:cxn modelId="{FFDAF695-EA7C-4316-8687-A58526F17D1D}" type="presParOf" srcId="{668015A4-17BE-443C-A8DA-D1C458C084D6}" destId="{DA6B0380-6C3C-44AD-9915-3C09FCFE1112}" srcOrd="1" destOrd="0" presId="urn:microsoft.com/office/officeart/2005/8/layout/orgChart1"/>
    <dgm:cxn modelId="{36B81B23-C97D-4AC6-A904-AABAD0A811EF}" type="presParOf" srcId="{668015A4-17BE-443C-A8DA-D1C458C084D6}" destId="{E5267D58-4382-49F2-AFB3-402FAD36C0E0}" srcOrd="2" destOrd="0" presId="urn:microsoft.com/office/officeart/2005/8/layout/orgChart1"/>
    <dgm:cxn modelId="{558CDAAB-DD91-498F-B289-C21D424C0EE5}" type="presParOf" srcId="{1AAA7A7D-2207-4923-9FD0-0FE79FDEFB65}" destId="{83DCA9FF-7AB6-4A1B-9F3C-63C657B83526}" srcOrd="2" destOrd="0" presId="urn:microsoft.com/office/officeart/2005/8/layout/orgChart1"/>
    <dgm:cxn modelId="{33189A9A-0CC7-4C75-B7F3-035755F68B69}" type="presParOf" srcId="{28E3B666-537C-41A2-BBA3-05CA961B6D5A}" destId="{296550E4-6EB9-4575-BD7E-23E91F992C05}" srcOrd="2" destOrd="0" presId="urn:microsoft.com/office/officeart/2005/8/layout/orgChart1"/>
    <dgm:cxn modelId="{40FC5238-A42C-4263-BB8B-1782015F3389}" type="presParOf" srcId="{28E3B666-537C-41A2-BBA3-05CA961B6D5A}" destId="{44C666BC-2AB0-4798-82A9-85D1D57175E0}" srcOrd="3" destOrd="0" presId="urn:microsoft.com/office/officeart/2005/8/layout/orgChart1"/>
    <dgm:cxn modelId="{EA2EA9F1-D7E6-455F-97F2-2F994A23ABFF}" type="presParOf" srcId="{44C666BC-2AB0-4798-82A9-85D1D57175E0}" destId="{E4B12371-B9AC-4D8F-9C91-79AD8BA4584B}" srcOrd="0" destOrd="0" presId="urn:microsoft.com/office/officeart/2005/8/layout/orgChart1"/>
    <dgm:cxn modelId="{262BAE2F-B918-48D4-A4D1-9A4BF80816C9}" type="presParOf" srcId="{E4B12371-B9AC-4D8F-9C91-79AD8BA4584B}" destId="{E5611046-7186-4E27-9AA0-261F26DAA6CE}" srcOrd="0" destOrd="0" presId="urn:microsoft.com/office/officeart/2005/8/layout/orgChart1"/>
    <dgm:cxn modelId="{7E70E5A5-A4AE-4558-9B49-16CCBCC7D621}" type="presParOf" srcId="{E4B12371-B9AC-4D8F-9C91-79AD8BA4584B}" destId="{41EF5AFA-762A-4704-B30A-38DD21BE5EBF}" srcOrd="1" destOrd="0" presId="urn:microsoft.com/office/officeart/2005/8/layout/orgChart1"/>
    <dgm:cxn modelId="{C8C1C76F-3095-4D2B-B316-B25BF266DD48}" type="presParOf" srcId="{44C666BC-2AB0-4798-82A9-85D1D57175E0}" destId="{7C83A6DD-E132-4184-A6B0-6028E530450E}" srcOrd="1" destOrd="0" presId="urn:microsoft.com/office/officeart/2005/8/layout/orgChart1"/>
    <dgm:cxn modelId="{598CA055-30FC-4784-9B4F-060F0693C619}" type="presParOf" srcId="{7C83A6DD-E132-4184-A6B0-6028E530450E}" destId="{C94CE472-1C8F-46A8-8763-9A2EE66A5722}" srcOrd="0" destOrd="0" presId="urn:microsoft.com/office/officeart/2005/8/layout/orgChart1"/>
    <dgm:cxn modelId="{798F3003-0383-4BC2-8C3E-5E7C085C87A6}" type="presParOf" srcId="{7C83A6DD-E132-4184-A6B0-6028E530450E}" destId="{9C02AE49-3472-4994-B5EB-90AEF891B35D}" srcOrd="1" destOrd="0" presId="urn:microsoft.com/office/officeart/2005/8/layout/orgChart1"/>
    <dgm:cxn modelId="{FEBBD54C-9AB1-4099-AECA-AD0B02366592}" type="presParOf" srcId="{9C02AE49-3472-4994-B5EB-90AEF891B35D}" destId="{765FDB25-1E83-4DEA-8C4B-640B1242ADBD}" srcOrd="0" destOrd="0" presId="urn:microsoft.com/office/officeart/2005/8/layout/orgChart1"/>
    <dgm:cxn modelId="{1C536842-01DC-4C58-AA9B-E7D4BB046881}" type="presParOf" srcId="{765FDB25-1E83-4DEA-8C4B-640B1242ADBD}" destId="{9599F3CE-4496-4C2F-8224-61E4A6EEA506}" srcOrd="0" destOrd="0" presId="urn:microsoft.com/office/officeart/2005/8/layout/orgChart1"/>
    <dgm:cxn modelId="{19706D07-09C3-4DEB-9758-6C121820DE76}" type="presParOf" srcId="{765FDB25-1E83-4DEA-8C4B-640B1242ADBD}" destId="{EA568D68-1A07-4E10-BE9E-60106BF435C8}" srcOrd="1" destOrd="0" presId="urn:microsoft.com/office/officeart/2005/8/layout/orgChart1"/>
    <dgm:cxn modelId="{39D67006-B801-4998-9F17-AAC9D92BA184}" type="presParOf" srcId="{9C02AE49-3472-4994-B5EB-90AEF891B35D}" destId="{2023BB1B-CFD7-4FD4-964D-62FCB67763B5}" srcOrd="1" destOrd="0" presId="urn:microsoft.com/office/officeart/2005/8/layout/orgChart1"/>
    <dgm:cxn modelId="{D5E234A0-A107-4968-865F-5146C67BA3BC}" type="presParOf" srcId="{9C02AE49-3472-4994-B5EB-90AEF891B35D}" destId="{1CEB9499-33C2-463A-975A-5459314C11E5}" srcOrd="2" destOrd="0" presId="urn:microsoft.com/office/officeart/2005/8/layout/orgChart1"/>
    <dgm:cxn modelId="{E577A53E-5536-49EF-BE10-452D38EA302C}" type="presParOf" srcId="{44C666BC-2AB0-4798-82A9-85D1D57175E0}" destId="{D14DB630-EF56-45C9-AA95-BE76F618E7A2}" srcOrd="2" destOrd="0" presId="urn:microsoft.com/office/officeart/2005/8/layout/orgChart1"/>
    <dgm:cxn modelId="{9C5974AB-B1F9-4A61-8635-DC40C9312E43}" type="presParOf" srcId="{FE2A3B99-471F-4115-9DBD-83F441E5D070}" destId="{C35F4C60-E931-40C9-9D37-58D0BF850241}" srcOrd="2" destOrd="0" presId="urn:microsoft.com/office/officeart/2005/8/layout/orgChart1"/>
    <dgm:cxn modelId="{3894956D-728B-4A20-A4BB-CF654B798CFC}" type="presParOf" srcId="{C35F4C60-E931-40C9-9D37-58D0BF850241}" destId="{7BA8CCD1-9ED5-4F5D-AC2B-5875C28AD2B3}" srcOrd="0" destOrd="0" presId="urn:microsoft.com/office/officeart/2005/8/layout/orgChart1"/>
    <dgm:cxn modelId="{7E4ADCB7-73F5-4499-943A-E46D26FB6365}" type="presParOf" srcId="{C35F4C60-E931-40C9-9D37-58D0BF850241}" destId="{058771DA-58DF-4B55-9A99-5ECD49EA851B}" srcOrd="1" destOrd="0" presId="urn:microsoft.com/office/officeart/2005/8/layout/orgChart1"/>
    <dgm:cxn modelId="{4D944198-BF9D-490B-AA02-C7F024DA6837}" type="presParOf" srcId="{058771DA-58DF-4B55-9A99-5ECD49EA851B}" destId="{D9105C64-2D55-4508-8321-2C3A7A01B2F2}" srcOrd="0" destOrd="0" presId="urn:microsoft.com/office/officeart/2005/8/layout/orgChart1"/>
    <dgm:cxn modelId="{EB846F09-D6B9-4BBA-B7D2-7958F43E3EA6}" type="presParOf" srcId="{D9105C64-2D55-4508-8321-2C3A7A01B2F2}" destId="{9E3E957C-FFA7-4504-883C-3A7624D581F0}" srcOrd="0" destOrd="0" presId="urn:microsoft.com/office/officeart/2005/8/layout/orgChart1"/>
    <dgm:cxn modelId="{95F5B2DF-BC4C-47CF-8E77-E35140981BCF}" type="presParOf" srcId="{D9105C64-2D55-4508-8321-2C3A7A01B2F2}" destId="{244E3D17-43A6-47B8-AFEE-8894975CAC83}" srcOrd="1" destOrd="0" presId="urn:microsoft.com/office/officeart/2005/8/layout/orgChart1"/>
    <dgm:cxn modelId="{A7A8B728-9239-4009-BB05-AEF5986EF970}" type="presParOf" srcId="{058771DA-58DF-4B55-9A99-5ECD49EA851B}" destId="{8A46451B-CFDD-423B-A80A-2DE849B664F3}" srcOrd="1" destOrd="0" presId="urn:microsoft.com/office/officeart/2005/8/layout/orgChart1"/>
    <dgm:cxn modelId="{F35A5111-9DBA-45E3-A0E5-F31411E312B3}" type="presParOf" srcId="{058771DA-58DF-4B55-9A99-5ECD49EA851B}" destId="{43CF7D6F-BF9E-457D-886B-F757C608FD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80385C-8A0C-4CAE-8465-5E1D59B9BBE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CFA364-F04B-4556-BBF1-0CECF9934154}">
      <dgm:prSet phldrT="[Текст]" custT="1"/>
      <dgm:spPr>
        <a:gradFill rotWithShape="0">
          <a:gsLst>
            <a:gs pos="0">
              <a:srgbClr val="1105AF"/>
            </a:gs>
            <a:gs pos="67088">
              <a:schemeClr val="bg1"/>
            </a:gs>
            <a:gs pos="32000">
              <a:schemeClr val="bg1"/>
            </a:gs>
            <a:gs pos="100000">
              <a:srgbClr val="1105AF"/>
            </a:gs>
          </a:gsLst>
          <a:lin ang="5400000" scaled="0"/>
        </a:gradFill>
      </dgm:spPr>
      <dgm:t>
        <a:bodyPr/>
        <a:lstStyle/>
        <a:p>
          <a:r>
            <a:rPr lang="ru-RU" sz="2800" b="1" i="0" dirty="0" smtClean="0">
              <a:solidFill>
                <a:srgbClr val="07024E"/>
              </a:solidFill>
              <a:effectLst/>
              <a:latin typeface="Arial"/>
            </a:rPr>
            <a:t>          Администрация Тамбовской области</a:t>
          </a:r>
          <a:endParaRPr lang="ru-RU" sz="2800" b="1" dirty="0">
            <a:solidFill>
              <a:srgbClr val="07024E"/>
            </a:solidFill>
            <a:latin typeface="Cambria" panose="02040503050406030204" pitchFamily="18" charset="0"/>
          </a:endParaRPr>
        </a:p>
      </dgm:t>
    </dgm:pt>
    <dgm:pt modelId="{F3755B17-5AF1-41DE-83A7-8F8C05412C87}" type="parTrans" cxnId="{92FFE067-5526-4B36-9E6D-F0AC9BE99F8C}">
      <dgm:prSet/>
      <dgm:spPr/>
      <dgm:t>
        <a:bodyPr/>
        <a:lstStyle/>
        <a:p>
          <a:endParaRPr lang="ru-RU"/>
        </a:p>
      </dgm:t>
    </dgm:pt>
    <dgm:pt modelId="{B1BB8DB1-3786-40F7-BA92-E946949DB861}" type="sibTrans" cxnId="{92FFE067-5526-4B36-9E6D-F0AC9BE99F8C}">
      <dgm:prSet/>
      <dgm:spPr/>
      <dgm:t>
        <a:bodyPr/>
        <a:lstStyle/>
        <a:p>
          <a:endParaRPr lang="ru-RU"/>
        </a:p>
      </dgm:t>
    </dgm:pt>
    <dgm:pt modelId="{C722FFD2-D251-4F6F-8FE2-5A9A70573DD5}" type="pres">
      <dgm:prSet presAssocID="{CC80385C-8A0C-4CAE-8465-5E1D59B9BBE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2A3B99-471F-4115-9DBD-83F441E5D070}" type="pres">
      <dgm:prSet presAssocID="{FFCFA364-F04B-4556-BBF1-0CECF9934154}" presName="hierRoot1" presStyleCnt="0">
        <dgm:presLayoutVars>
          <dgm:hierBranch val="init"/>
        </dgm:presLayoutVars>
      </dgm:prSet>
      <dgm:spPr/>
    </dgm:pt>
    <dgm:pt modelId="{119CA28D-A0C4-4645-874D-A5A4CC5BA08C}" type="pres">
      <dgm:prSet presAssocID="{FFCFA364-F04B-4556-BBF1-0CECF9934154}" presName="rootComposite1" presStyleCnt="0"/>
      <dgm:spPr/>
    </dgm:pt>
    <dgm:pt modelId="{649AE66F-8B23-4838-A2A0-AE1FCE634703}" type="pres">
      <dgm:prSet presAssocID="{FFCFA364-F04B-4556-BBF1-0CECF9934154}" presName="rootText1" presStyleLbl="node0" presStyleIdx="0" presStyleCnt="1" custScaleX="725973" custScaleY="154096" custLinFactY="-162926" custLinFactNeighborX="-789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1CC854-5DB3-4CF6-AFB5-3A12AEAE2BD1}" type="pres">
      <dgm:prSet presAssocID="{FFCFA364-F04B-4556-BBF1-0CECF993415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8E3B666-537C-41A2-BBA3-05CA961B6D5A}" type="pres">
      <dgm:prSet presAssocID="{FFCFA364-F04B-4556-BBF1-0CECF9934154}" presName="hierChild2" presStyleCnt="0"/>
      <dgm:spPr/>
    </dgm:pt>
    <dgm:pt modelId="{C35F4C60-E931-40C9-9D37-58D0BF850241}" type="pres">
      <dgm:prSet presAssocID="{FFCFA364-F04B-4556-BBF1-0CECF9934154}" presName="hierChild3" presStyleCnt="0"/>
      <dgm:spPr/>
    </dgm:pt>
  </dgm:ptLst>
  <dgm:cxnLst>
    <dgm:cxn modelId="{CA38910A-71A1-4210-BE61-7303BB14F747}" type="presOf" srcId="{FFCFA364-F04B-4556-BBF1-0CECF9934154}" destId="{649AE66F-8B23-4838-A2A0-AE1FCE634703}" srcOrd="0" destOrd="0" presId="urn:microsoft.com/office/officeart/2005/8/layout/orgChart1"/>
    <dgm:cxn modelId="{8792244A-BC4B-4C54-8172-F634F41157E8}" type="presOf" srcId="{CC80385C-8A0C-4CAE-8465-5E1D59B9BBEC}" destId="{C722FFD2-D251-4F6F-8FE2-5A9A70573DD5}" srcOrd="0" destOrd="0" presId="urn:microsoft.com/office/officeart/2005/8/layout/orgChart1"/>
    <dgm:cxn modelId="{92FFE067-5526-4B36-9E6D-F0AC9BE99F8C}" srcId="{CC80385C-8A0C-4CAE-8465-5E1D59B9BBEC}" destId="{FFCFA364-F04B-4556-BBF1-0CECF9934154}" srcOrd="0" destOrd="0" parTransId="{F3755B17-5AF1-41DE-83A7-8F8C05412C87}" sibTransId="{B1BB8DB1-3786-40F7-BA92-E946949DB861}"/>
    <dgm:cxn modelId="{1EB15E3F-52D7-4A9D-9FAA-FC0988621E84}" type="presOf" srcId="{FFCFA364-F04B-4556-BBF1-0CECF9934154}" destId="{3B1CC854-5DB3-4CF6-AFB5-3A12AEAE2BD1}" srcOrd="1" destOrd="0" presId="urn:microsoft.com/office/officeart/2005/8/layout/orgChart1"/>
    <dgm:cxn modelId="{731B51DB-6E54-4D51-9299-5C47D94ED773}" type="presParOf" srcId="{C722FFD2-D251-4F6F-8FE2-5A9A70573DD5}" destId="{FE2A3B99-471F-4115-9DBD-83F441E5D070}" srcOrd="0" destOrd="0" presId="urn:microsoft.com/office/officeart/2005/8/layout/orgChart1"/>
    <dgm:cxn modelId="{EC0E526D-7AEF-4004-A989-F9A4163842B1}" type="presParOf" srcId="{FE2A3B99-471F-4115-9DBD-83F441E5D070}" destId="{119CA28D-A0C4-4645-874D-A5A4CC5BA08C}" srcOrd="0" destOrd="0" presId="urn:microsoft.com/office/officeart/2005/8/layout/orgChart1"/>
    <dgm:cxn modelId="{54FF765A-4ED5-4291-B298-BFC63A7A0C0B}" type="presParOf" srcId="{119CA28D-A0C4-4645-874D-A5A4CC5BA08C}" destId="{649AE66F-8B23-4838-A2A0-AE1FCE634703}" srcOrd="0" destOrd="0" presId="urn:microsoft.com/office/officeart/2005/8/layout/orgChart1"/>
    <dgm:cxn modelId="{D716937A-C9FC-47DD-95F1-113CFEFCA63E}" type="presParOf" srcId="{119CA28D-A0C4-4645-874D-A5A4CC5BA08C}" destId="{3B1CC854-5DB3-4CF6-AFB5-3A12AEAE2BD1}" srcOrd="1" destOrd="0" presId="urn:microsoft.com/office/officeart/2005/8/layout/orgChart1"/>
    <dgm:cxn modelId="{B9B25F89-FA06-4217-89B2-6312D61FB00D}" type="presParOf" srcId="{FE2A3B99-471F-4115-9DBD-83F441E5D070}" destId="{28E3B666-537C-41A2-BBA3-05CA961B6D5A}" srcOrd="1" destOrd="0" presId="urn:microsoft.com/office/officeart/2005/8/layout/orgChart1"/>
    <dgm:cxn modelId="{9A268DDC-F1CC-4BE4-9051-C5BB2A23B52D}" type="presParOf" srcId="{FE2A3B99-471F-4115-9DBD-83F441E5D070}" destId="{C35F4C60-E931-40C9-9D37-58D0BF8502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A8CCD1-9ED5-4F5D-AC2B-5875C28AD2B3}">
      <dsp:nvSpPr>
        <dsp:cNvPr id="0" name=""/>
        <dsp:cNvSpPr/>
      </dsp:nvSpPr>
      <dsp:spPr>
        <a:xfrm>
          <a:off x="4419336" y="1360424"/>
          <a:ext cx="1470917" cy="77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70917" y="775114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CE472-1C8F-46A8-8763-9A2EE66A5722}">
      <dsp:nvSpPr>
        <dsp:cNvPr id="0" name=""/>
        <dsp:cNvSpPr/>
      </dsp:nvSpPr>
      <dsp:spPr>
        <a:xfrm>
          <a:off x="4928946" y="3939067"/>
          <a:ext cx="173770" cy="751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1567"/>
              </a:lnTo>
              <a:lnTo>
                <a:pt x="173770" y="75156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6550E4-6EB9-4575-BD7E-23E91F992C05}">
      <dsp:nvSpPr>
        <dsp:cNvPr id="0" name=""/>
        <dsp:cNvSpPr/>
      </dsp:nvSpPr>
      <dsp:spPr>
        <a:xfrm>
          <a:off x="4419336" y="1360424"/>
          <a:ext cx="2061714" cy="1865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6672"/>
              </a:lnTo>
              <a:lnTo>
                <a:pt x="2061714" y="1636672"/>
              </a:lnTo>
              <a:lnTo>
                <a:pt x="2061714" y="1865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2F610-73C2-469A-9EF4-4DB51E0F2958}">
      <dsp:nvSpPr>
        <dsp:cNvPr id="0" name=""/>
        <dsp:cNvSpPr/>
      </dsp:nvSpPr>
      <dsp:spPr>
        <a:xfrm>
          <a:off x="606758" y="3930418"/>
          <a:ext cx="91440" cy="794816"/>
        </a:xfrm>
        <a:custGeom>
          <a:avLst/>
          <a:gdLst/>
          <a:ahLst/>
          <a:cxnLst/>
          <a:rect l="0" t="0" r="0" b="0"/>
          <a:pathLst>
            <a:path>
              <a:moveTo>
                <a:pt x="72082" y="0"/>
              </a:moveTo>
              <a:lnTo>
                <a:pt x="45720" y="794816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3A09F6-7A15-4186-80BA-0F406B81B477}">
      <dsp:nvSpPr>
        <dsp:cNvPr id="0" name=""/>
        <dsp:cNvSpPr/>
      </dsp:nvSpPr>
      <dsp:spPr>
        <a:xfrm>
          <a:off x="2191735" y="1360424"/>
          <a:ext cx="2227600" cy="1865705"/>
        </a:xfrm>
        <a:custGeom>
          <a:avLst/>
          <a:gdLst/>
          <a:ahLst/>
          <a:cxnLst/>
          <a:rect l="0" t="0" r="0" b="0"/>
          <a:pathLst>
            <a:path>
              <a:moveTo>
                <a:pt x="2227600" y="0"/>
              </a:moveTo>
              <a:lnTo>
                <a:pt x="2227600" y="1636672"/>
              </a:lnTo>
              <a:lnTo>
                <a:pt x="0" y="1636672"/>
              </a:lnTo>
              <a:lnTo>
                <a:pt x="0" y="1865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AE66F-8B23-4838-A2A0-AE1FCE634703}">
      <dsp:nvSpPr>
        <dsp:cNvPr id="0" name=""/>
        <dsp:cNvSpPr/>
      </dsp:nvSpPr>
      <dsp:spPr>
        <a:xfrm>
          <a:off x="811777" y="144017"/>
          <a:ext cx="7215118" cy="1216407"/>
        </a:xfrm>
        <a:prstGeom prst="rect">
          <a:avLst/>
        </a:prstGeom>
        <a:gradFill rotWithShape="0">
          <a:gsLst>
            <a:gs pos="0">
              <a:srgbClr val="0E04CC"/>
            </a:gs>
            <a:gs pos="51000">
              <a:schemeClr val="bg1"/>
            </a:gs>
            <a:gs pos="79168">
              <a:srgbClr val="DEDEE8"/>
            </a:gs>
            <a:gs pos="78000">
              <a:schemeClr val="bg1"/>
            </a:gs>
            <a:gs pos="23000">
              <a:schemeClr val="bg1"/>
            </a:gs>
            <a:gs pos="100000">
              <a:srgbClr val="1105A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1105AF"/>
              </a:solidFill>
              <a:latin typeface="Cambria" panose="02040503050406030204" pitchFamily="18" charset="0"/>
            </a:rPr>
            <a:t>ЖИВОТНОВОДЧЕСКИЕ КОМПЛЕКСЫ</a:t>
          </a:r>
          <a:endParaRPr lang="ru-RU" sz="2800" b="1" kern="1200" dirty="0">
            <a:solidFill>
              <a:srgbClr val="1105AF"/>
            </a:solidFill>
            <a:latin typeface="Cambria" panose="02040503050406030204" pitchFamily="18" charset="0"/>
          </a:endParaRPr>
        </a:p>
      </dsp:txBody>
      <dsp:txXfrm>
        <a:off x="811777" y="144017"/>
        <a:ext cx="7215118" cy="1216407"/>
      </dsp:txXfrm>
    </dsp:sp>
    <dsp:sp modelId="{D02C3537-E6D2-4D8A-B209-59D937448896}">
      <dsp:nvSpPr>
        <dsp:cNvPr id="0" name=""/>
        <dsp:cNvSpPr/>
      </dsp:nvSpPr>
      <dsp:spPr>
        <a:xfrm>
          <a:off x="300618" y="3226130"/>
          <a:ext cx="3782235" cy="704288"/>
        </a:xfrm>
        <a:prstGeom prst="rect">
          <a:avLst/>
        </a:prstGeom>
        <a:gradFill rotWithShape="0">
          <a:gsLst>
            <a:gs pos="0">
              <a:srgbClr val="0E04CC"/>
            </a:gs>
            <a:gs pos="51000">
              <a:schemeClr val="bg1"/>
            </a:gs>
            <a:gs pos="79168">
              <a:srgbClr val="DEDEE8"/>
            </a:gs>
            <a:gs pos="78000">
              <a:schemeClr val="bg1"/>
            </a:gs>
            <a:gs pos="23000">
              <a:schemeClr val="bg1"/>
            </a:gs>
            <a:gs pos="100000">
              <a:srgbClr val="1105A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i="1" kern="1200" dirty="0" smtClean="0">
              <a:solidFill>
                <a:srgbClr val="1105AF"/>
              </a:solidFill>
            </a:rPr>
            <a:t>ЭКОЛОГИЧЕСКИЕ </a:t>
          </a:r>
          <a:r>
            <a:rPr lang="ru-RU" sz="2400" i="1" kern="1200" dirty="0" smtClean="0">
              <a:solidFill>
                <a:srgbClr val="1105AF"/>
              </a:solidFill>
            </a:rPr>
            <a:t>ПРОБЛЕМЫ </a:t>
          </a:r>
          <a:endParaRPr lang="ru-RU" sz="2400" i="1" kern="1200" dirty="0">
            <a:solidFill>
              <a:srgbClr val="1105AF"/>
            </a:solidFill>
          </a:endParaRPr>
        </a:p>
      </dsp:txBody>
      <dsp:txXfrm>
        <a:off x="300618" y="3226130"/>
        <a:ext cx="3782235" cy="704288"/>
      </dsp:txXfrm>
    </dsp:sp>
    <dsp:sp modelId="{C0FE6AFA-8FC5-4E85-BAAB-F6AF731BEC1F}">
      <dsp:nvSpPr>
        <dsp:cNvPr id="0" name=""/>
        <dsp:cNvSpPr/>
      </dsp:nvSpPr>
      <dsp:spPr>
        <a:xfrm>
          <a:off x="652478" y="4086052"/>
          <a:ext cx="2986006" cy="1278366"/>
        </a:xfrm>
        <a:prstGeom prst="rect">
          <a:avLst/>
        </a:prstGeom>
        <a:gradFill rotWithShape="0">
          <a:gsLst>
            <a:gs pos="0">
              <a:schemeClr val="bg1"/>
            </a:gs>
            <a:gs pos="51000">
              <a:srgbClr val="0E04CC"/>
            </a:gs>
            <a:gs pos="87000">
              <a:schemeClr val="bg1"/>
            </a:gs>
            <a:gs pos="87000">
              <a:schemeClr val="bg1"/>
            </a:gs>
            <a:gs pos="15000">
              <a:schemeClr val="bg1"/>
            </a:gs>
            <a:gs pos="100000">
              <a:schemeClr val="bg1"/>
            </a:gs>
          </a:gsLst>
          <a:lin ang="5400000" scaled="0"/>
        </a:gradFill>
        <a:ln w="25400" cap="flat" cmpd="sng" algn="ctr">
          <a:solidFill>
            <a:srgbClr val="1105A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>
        <a:off x="652478" y="4086052"/>
        <a:ext cx="2986006" cy="1278366"/>
      </dsp:txXfrm>
    </dsp:sp>
    <dsp:sp modelId="{E5611046-7186-4E27-9AA0-261F26DAA6CE}">
      <dsp:nvSpPr>
        <dsp:cNvPr id="0" name=""/>
        <dsp:cNvSpPr/>
      </dsp:nvSpPr>
      <dsp:spPr>
        <a:xfrm>
          <a:off x="4540920" y="3226130"/>
          <a:ext cx="3880261" cy="712937"/>
        </a:xfrm>
        <a:prstGeom prst="rect">
          <a:avLst/>
        </a:prstGeom>
        <a:gradFill rotWithShape="0">
          <a:gsLst>
            <a:gs pos="0">
              <a:srgbClr val="0E04CC"/>
            </a:gs>
            <a:gs pos="51000">
              <a:schemeClr val="bg1"/>
            </a:gs>
            <a:gs pos="79168">
              <a:srgbClr val="DEDEE8"/>
            </a:gs>
            <a:gs pos="78000">
              <a:schemeClr val="bg1"/>
            </a:gs>
            <a:gs pos="23000">
              <a:schemeClr val="bg1"/>
            </a:gs>
            <a:gs pos="100000">
              <a:srgbClr val="1105A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i="1" kern="1200" dirty="0" smtClean="0">
              <a:solidFill>
                <a:srgbClr val="1105AF"/>
              </a:solidFill>
            </a:rPr>
            <a:t>СОЦИАЛЬНЫЕ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i="1" kern="1200" dirty="0" smtClean="0">
              <a:solidFill>
                <a:srgbClr val="1105AF"/>
              </a:solidFill>
            </a:rPr>
            <a:t> ПРОБЛЕМЫ</a:t>
          </a:r>
          <a:endParaRPr lang="ru-RU" sz="2400" i="1" kern="1200" dirty="0">
            <a:solidFill>
              <a:srgbClr val="1105AF"/>
            </a:solidFill>
          </a:endParaRPr>
        </a:p>
      </dsp:txBody>
      <dsp:txXfrm>
        <a:off x="4540920" y="3226130"/>
        <a:ext cx="3880261" cy="712937"/>
      </dsp:txXfrm>
    </dsp:sp>
    <dsp:sp modelId="{9599F3CE-4496-4C2F-8224-61E4A6EEA506}">
      <dsp:nvSpPr>
        <dsp:cNvPr id="0" name=""/>
        <dsp:cNvSpPr/>
      </dsp:nvSpPr>
      <dsp:spPr>
        <a:xfrm>
          <a:off x="5102717" y="4083816"/>
          <a:ext cx="3045380" cy="1213636"/>
        </a:xfrm>
        <a:prstGeom prst="rect">
          <a:avLst/>
        </a:prstGeom>
        <a:gradFill rotWithShape="0">
          <a:gsLst>
            <a:gs pos="0">
              <a:schemeClr val="bg1"/>
            </a:gs>
            <a:gs pos="51000">
              <a:srgbClr val="0E04CC"/>
            </a:gs>
            <a:gs pos="87000">
              <a:schemeClr val="bg1"/>
            </a:gs>
            <a:gs pos="87000">
              <a:schemeClr val="bg1"/>
            </a:gs>
            <a:gs pos="15000">
              <a:schemeClr val="bg1"/>
            </a:gs>
            <a:gs pos="100000">
              <a:schemeClr val="bg1"/>
            </a:gs>
          </a:gsLst>
          <a:lin ang="5400000" scaled="0"/>
        </a:gradFill>
        <a:ln w="25400" cap="flat" cmpd="sng" algn="ctr">
          <a:solidFill>
            <a:srgbClr val="0E04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300" kern="1200"/>
        </a:p>
      </dsp:txBody>
      <dsp:txXfrm>
        <a:off x="5102717" y="4083816"/>
        <a:ext cx="3045380" cy="1213636"/>
      </dsp:txXfrm>
    </dsp:sp>
    <dsp:sp modelId="{9E3E957C-FFA7-4504-883C-3A7624D581F0}">
      <dsp:nvSpPr>
        <dsp:cNvPr id="0" name=""/>
        <dsp:cNvSpPr/>
      </dsp:nvSpPr>
      <dsp:spPr>
        <a:xfrm>
          <a:off x="2948418" y="1728197"/>
          <a:ext cx="2941835" cy="814682"/>
        </a:xfrm>
        <a:prstGeom prst="rect">
          <a:avLst/>
        </a:prstGeom>
        <a:gradFill rotWithShape="0">
          <a:gsLst>
            <a:gs pos="0">
              <a:srgbClr val="0E04CC"/>
            </a:gs>
            <a:gs pos="51000">
              <a:schemeClr val="bg1"/>
            </a:gs>
            <a:gs pos="79168">
              <a:srgbClr val="DEDEE8"/>
            </a:gs>
            <a:gs pos="78000">
              <a:schemeClr val="bg1"/>
            </a:gs>
            <a:gs pos="23000">
              <a:schemeClr val="bg1"/>
            </a:gs>
            <a:gs pos="100000">
              <a:srgbClr val="1105A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300" kern="1200" dirty="0" smtClean="0">
              <a:solidFill>
                <a:srgbClr val="1105AF"/>
              </a:solidFill>
            </a:rPr>
            <a:t>отходы</a:t>
          </a:r>
          <a:endParaRPr lang="ru-RU" sz="5300" kern="1200" dirty="0">
            <a:solidFill>
              <a:srgbClr val="1105AF"/>
            </a:solidFill>
          </a:endParaRPr>
        </a:p>
      </dsp:txBody>
      <dsp:txXfrm>
        <a:off x="2948418" y="1728197"/>
        <a:ext cx="2941835" cy="814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AE66F-8B23-4838-A2A0-AE1FCE634703}">
      <dsp:nvSpPr>
        <dsp:cNvPr id="0" name=""/>
        <dsp:cNvSpPr/>
      </dsp:nvSpPr>
      <dsp:spPr>
        <a:xfrm>
          <a:off x="0" y="153207"/>
          <a:ext cx="8849789" cy="939234"/>
        </a:xfrm>
        <a:prstGeom prst="rect">
          <a:avLst/>
        </a:prstGeom>
        <a:gradFill rotWithShape="0">
          <a:gsLst>
            <a:gs pos="0">
              <a:srgbClr val="1105AF"/>
            </a:gs>
            <a:gs pos="67088">
              <a:schemeClr val="bg1"/>
            </a:gs>
            <a:gs pos="32000">
              <a:schemeClr val="bg1"/>
            </a:gs>
            <a:gs pos="100000">
              <a:srgbClr val="1105AF"/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7024E"/>
              </a:solidFill>
              <a:effectLst/>
              <a:latin typeface="Arial"/>
            </a:rPr>
            <a:t>          Администрация Тамбовской области</a:t>
          </a:r>
          <a:endParaRPr lang="ru-RU" sz="2800" b="1" kern="1200" dirty="0">
            <a:solidFill>
              <a:srgbClr val="07024E"/>
            </a:solidFill>
            <a:latin typeface="Cambria" panose="02040503050406030204" pitchFamily="18" charset="0"/>
          </a:endParaRPr>
        </a:p>
      </dsp:txBody>
      <dsp:txXfrm>
        <a:off x="0" y="153207"/>
        <a:ext cx="8849789" cy="939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2556C-3646-488C-BB6D-48075478FBE5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A2882-834E-411C-AFE4-5F7A5BB9E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1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C03C7-C1B3-4F4B-9459-2C008DFFBDC2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91238-1F44-4850-B0D6-42925747C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52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AB4F-C974-4642-9CD2-F1144DBA0229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76736-0D86-4B87-B1C7-12B353F49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98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CF9E-5FD2-4442-91A4-F371A2C9A5AC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475E2-F498-4CD0-ADE7-25CD67719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73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0E83C-0CEF-43EB-BB59-EBF6B28E688A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E5187-BF8A-48EB-8804-64E46C721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82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DE06-1E15-4FB4-963B-999EAC8E4447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3B8E-6E71-45C8-8D30-B0833BE4B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B04F5-8EE7-49A1-8F13-8AFE0704F3E7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2E4D3-012F-49BD-81CD-793525117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761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4621F-C543-4A52-A0A2-74A64BFE8B28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57BC1-FB93-474D-889F-63B9F65C4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0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4488-697F-4C1A-A862-2060095F98D6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0106B-44D1-419C-A213-809E5A2F9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3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D1B65-E109-41E3-BA15-ED05CD9C0C35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40601-8980-4D78-96A9-EF36EF70E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0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BA08F-3EB3-4123-B6ED-CC72141F268E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5704E-4149-4F50-9E30-D32F144473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29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3F25B1-714D-437F-871C-48116F57BC48}" type="datetimeFigureOut">
              <a:rPr lang="ru-RU"/>
              <a:pPr>
                <a:defRPr/>
              </a:pPr>
              <a:t>23.03.2017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F8D67F-B014-474C-B833-9B4B4E137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56156" y="1043862"/>
            <a:ext cx="885825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 sz="28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ru-RU" altLang="ru-RU" sz="2800" b="1" dirty="0" smtClean="0">
                <a:solidFill>
                  <a:srgbClr val="002060"/>
                </a:solidFill>
                <a:latin typeface="Cambria" pitchFamily="18" charset="0"/>
              </a:rPr>
              <a:t>«Об опыте научно-исследовательской работы, проводимой в Тамбовской области, по оценке состояния отходов животноводческих комплексов региона и разработке рекомендаций по снижению их негативного воздействия на окружающую среду» </a:t>
            </a:r>
            <a:endParaRPr lang="ru-RU" altLang="ru-RU" sz="2800" b="1" dirty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endParaRPr lang="ru-RU" altLang="ru-RU" sz="2800" b="1" dirty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endParaRPr lang="ru-RU" altLang="ru-RU" dirty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endParaRPr lang="ru-RU" altLang="ru-RU" dirty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endParaRPr lang="ru-RU" altLang="ru-RU" dirty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endParaRPr lang="ru-RU" altLang="ru-RU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2411413" y="260350"/>
            <a:ext cx="64817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ФГБОУ ВО «Тамбовский государственный университет  </a:t>
            </a:r>
          </a:p>
          <a:p>
            <a:pPr algn="ctr"/>
            <a:r>
              <a:rPr lang="ru-RU" altLang="ru-RU" sz="16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имени  Г. Р.  Державина»</a:t>
            </a:r>
          </a:p>
          <a:p>
            <a:pPr algn="ctr"/>
            <a:endParaRPr lang="ru-RU" altLang="ru-RU" sz="1600" b="1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2052" name="Picture 9" descr="http://gigabaza.ru/images/9/17572/m32dcaf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85750"/>
            <a:ext cx="20018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0283" y="6021288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Тамбов, 2017 год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764383" y="4469838"/>
            <a:ext cx="7128792" cy="151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Скрипникова Елена Владимировна,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зав. кафедрой природопользования и землеустройства ТГУ имени Г.Р. Державина,</a:t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к.с.-</a:t>
            </a: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х.н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., доцент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3076" name="Рисунок 20" descr="презент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1785938" y="6143625"/>
            <a:ext cx="7143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ru-RU" altLang="ru-RU" sz="1000" b="1" dirty="0" smtClean="0">
                <a:solidFill>
                  <a:schemeClr val="bg1"/>
                </a:solidFill>
                <a:latin typeface="Cambria" pitchFamily="18" charset="0"/>
              </a:rPr>
              <a:t>Об опыте научно-исследовательской работы, проводимой в Тамбовской области, по оценке состояния отходов животноводческих комплексов региона и разработке рекомендаций по снижению их негативного воздействия на окружающую среду</a:t>
            </a:r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» </a:t>
            </a:r>
            <a:endParaRPr lang="ru-RU" altLang="ru-RU" sz="10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0183" y="73396"/>
            <a:ext cx="8906074" cy="1339380"/>
            <a:chOff x="-48780" y="9191"/>
            <a:chExt cx="8906074" cy="93923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48780" y="9191"/>
              <a:ext cx="8849789" cy="787748"/>
            </a:xfrm>
            <a:prstGeom prst="rect">
              <a:avLst/>
            </a:prstGeom>
            <a:gradFill rotWithShape="0">
              <a:gsLst>
                <a:gs pos="0">
                  <a:srgbClr val="1105AF"/>
                </a:gs>
                <a:gs pos="67088">
                  <a:schemeClr val="bg1"/>
                </a:gs>
                <a:gs pos="32000">
                  <a:schemeClr val="bg1"/>
                </a:gs>
                <a:gs pos="100000">
                  <a:srgbClr val="1105AF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7505" y="9191"/>
              <a:ext cx="8849789" cy="939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800" b="1" dirty="0">
                  <a:solidFill>
                    <a:srgbClr val="07024E"/>
                  </a:solidFill>
                  <a:latin typeface="Arial"/>
                </a:rPr>
                <a:t>Потенциально патогенные микроорганизмы, содержащиеся в свином навозе</a:t>
              </a:r>
              <a:endParaRPr lang="ru-RU" sz="2800" b="1" kern="1200" dirty="0">
                <a:solidFill>
                  <a:srgbClr val="07024E"/>
                </a:solidFill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813543"/>
              </p:ext>
            </p:extLst>
          </p:nvPr>
        </p:nvGraphicFramePr>
        <p:xfrm>
          <a:off x="177562" y="1445568"/>
          <a:ext cx="8773221" cy="435837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71316"/>
                <a:gridCol w="1260381"/>
                <a:gridCol w="1260381"/>
                <a:gridCol w="1260381"/>
                <a:gridCol w="1260381"/>
                <a:gridCol w="1260381"/>
              </a:tblGrid>
              <a:tr h="41991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 / вид микроорганизма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Тамбов-бекон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Централь-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ное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РАСК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Золотая Нива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Черкизово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9917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КОЕ/г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419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ОМЧ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8,6х10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4,7х10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6,4х10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1,8х10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1,4х10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Salmonella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 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 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32 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 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coli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Staphylococcus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Streptococcus pyogenes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Str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faecies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Str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faecalis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7х10</a:t>
                      </a:r>
                      <a:r>
                        <a:rPr lang="ru-RU" sz="1600" b="1" baseline="30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Proteus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2x10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4,7х10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6,4х10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x10</a:t>
                      </a:r>
                      <a:r>
                        <a:rPr lang="ru-RU" sz="1600" b="1" baseline="30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60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3076" name="Рисунок 20" descr="презент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1785938" y="6143625"/>
            <a:ext cx="7143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ru-RU" altLang="ru-RU" sz="1000" b="1" dirty="0" smtClean="0">
                <a:solidFill>
                  <a:schemeClr val="bg1"/>
                </a:solidFill>
                <a:latin typeface="Cambria" pitchFamily="18" charset="0"/>
              </a:rPr>
              <a:t>Об опыте научно-исследовательской работы, проводимой в Тамбовской области, по оценке состояния отходов животноводческих комплексов региона и разработке рекомендаций по снижению их негативного воздействия на окружающую среду</a:t>
            </a:r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» </a:t>
            </a:r>
            <a:endParaRPr lang="ru-RU" altLang="ru-RU" sz="10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0183" y="73396"/>
            <a:ext cx="8906074" cy="1339380"/>
            <a:chOff x="-48780" y="9191"/>
            <a:chExt cx="8906074" cy="93923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48780" y="9191"/>
              <a:ext cx="8849789" cy="787748"/>
            </a:xfrm>
            <a:prstGeom prst="rect">
              <a:avLst/>
            </a:prstGeom>
            <a:gradFill rotWithShape="0">
              <a:gsLst>
                <a:gs pos="0">
                  <a:srgbClr val="1105AF"/>
                </a:gs>
                <a:gs pos="67088">
                  <a:schemeClr val="bg1"/>
                </a:gs>
                <a:gs pos="32000">
                  <a:schemeClr val="bg1"/>
                </a:gs>
                <a:gs pos="100000">
                  <a:srgbClr val="1105AF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7505" y="9191"/>
              <a:ext cx="8849789" cy="939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800" b="1" dirty="0" smtClean="0">
                  <a:solidFill>
                    <a:srgbClr val="07024E"/>
                  </a:solidFill>
                  <a:latin typeface="Arial"/>
                </a:rPr>
                <a:t>Регуляция деструкции навоза</a:t>
              </a:r>
              <a:endParaRPr lang="ru-RU" sz="2800" b="1" kern="1200" dirty="0">
                <a:solidFill>
                  <a:srgbClr val="07024E"/>
                </a:solidFill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017338"/>
              </p:ext>
            </p:extLst>
          </p:nvPr>
        </p:nvGraphicFramePr>
        <p:xfrm>
          <a:off x="177562" y="1445568"/>
          <a:ext cx="8773221" cy="34880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471316"/>
                <a:gridCol w="1260381"/>
                <a:gridCol w="1260381"/>
                <a:gridCol w="1260381"/>
                <a:gridCol w="1260381"/>
                <a:gridCol w="1260381"/>
              </a:tblGrid>
              <a:tr h="83983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Род / вид микроорганизма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Тамбов-бекон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Централь-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ное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РАСК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Золотая Нива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Черкизово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419917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Общее микробное число, КОЕ/г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6,1х10</a:t>
                      </a:r>
                      <a:r>
                        <a:rPr lang="ru-RU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4,7х10</a:t>
                      </a:r>
                      <a:r>
                        <a:rPr lang="ru-RU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9,4х10</a:t>
                      </a:r>
                      <a:r>
                        <a:rPr lang="ru-RU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3,2х10</a:t>
                      </a:r>
                      <a:r>
                        <a:rPr lang="ru-RU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5,9х10</a:t>
                      </a:r>
                      <a:r>
                        <a:rPr lang="ru-RU" sz="1800" b="1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419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Коли-титр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 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 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 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 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 л</a:t>
                      </a:r>
                    </a:p>
                  </a:txBody>
                  <a:tcPr marL="68580" marR="68580" marT="0" marB="0" anchor="ctr"/>
                </a:tc>
              </a:tr>
              <a:tr h="419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Титр стафилококка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 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 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 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 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 л</a:t>
                      </a:r>
                    </a:p>
                  </a:txBody>
                  <a:tcPr marL="68580" marR="68580" marT="0" marB="0" anchor="ctr"/>
                </a:tc>
              </a:tr>
              <a:tr h="41991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Наличие</a:t>
                      </a:r>
                      <a:r>
                        <a:rPr lang="ru-RU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патогенных микроорганизмов 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9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Salmonella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отсутствуют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отсутствуют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отсутствуют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отсутствуют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отсутствуют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99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8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coli</a:t>
                      </a:r>
                      <a:endParaRPr lang="ru-RU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отсутствуют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отсутствуют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отсутствуют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отсутствуют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"/>
                          <a:cs typeface="Times New Roman"/>
                        </a:rPr>
                        <a:t>отсутствуют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871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3075" name="Содержимое 2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429250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3076" name="Рисунок 20" descr="презент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1785938" y="6143625"/>
            <a:ext cx="7143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ru-RU" altLang="ru-RU" sz="1000" b="1" dirty="0" smtClean="0">
                <a:solidFill>
                  <a:schemeClr val="bg1"/>
                </a:solidFill>
                <a:latin typeface="Cambria" pitchFamily="18" charset="0"/>
              </a:rPr>
              <a:t>Об опыте научно-исследовательской работы, проводимой в Тамбовской области, по оценке состояния отходов животноводческих комплексов региона и разработке рекомендаций по снижению их негативного воздействия на окружающую среду</a:t>
            </a:r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» </a:t>
            </a:r>
            <a:endParaRPr lang="ru-RU" altLang="ru-RU" sz="10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0183" y="73396"/>
            <a:ext cx="8906074" cy="1339380"/>
            <a:chOff x="-48780" y="9191"/>
            <a:chExt cx="8906074" cy="93923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48780" y="9191"/>
              <a:ext cx="8906074" cy="787748"/>
            </a:xfrm>
            <a:prstGeom prst="rect">
              <a:avLst/>
            </a:prstGeom>
            <a:gradFill rotWithShape="0">
              <a:gsLst>
                <a:gs pos="0">
                  <a:srgbClr val="1105AF"/>
                </a:gs>
                <a:gs pos="67088">
                  <a:schemeClr val="bg1"/>
                </a:gs>
                <a:gs pos="32000">
                  <a:schemeClr val="bg1"/>
                </a:gs>
                <a:gs pos="100000">
                  <a:srgbClr val="1105AF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7505" y="9191"/>
              <a:ext cx="8849789" cy="939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800" b="1" dirty="0" smtClean="0">
                  <a:solidFill>
                    <a:srgbClr val="07024E"/>
                  </a:solidFill>
                  <a:latin typeface="Arial"/>
                </a:rPr>
                <a:t>Заключение</a:t>
              </a:r>
              <a:endParaRPr lang="ru-RU" sz="2800" b="1" kern="1200" dirty="0">
                <a:solidFill>
                  <a:srgbClr val="07024E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30525" y="1196752"/>
            <a:ext cx="79928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7024E"/>
                </a:solidFill>
                <a:latin typeface="Cambria" panose="02040503050406030204" pitchFamily="18" charset="0"/>
              </a:rPr>
              <a:t>Для снижения выделения токсических веществ необходимо таким образом изменить процесс трансформации органического субстрата, чтобы продуктами деструкции оказались нетоксичные и мало пахучие соединения</a:t>
            </a:r>
            <a:r>
              <a:rPr lang="ru-RU" b="1" dirty="0" smtClean="0">
                <a:solidFill>
                  <a:srgbClr val="07024E"/>
                </a:solidFill>
                <a:latin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7024E"/>
                </a:solidFill>
                <a:latin typeface="Cambria" panose="02040503050406030204" pitchFamily="18" charset="0"/>
              </a:rPr>
              <a:t>Это </a:t>
            </a:r>
            <a:r>
              <a:rPr lang="ru-RU" b="1" dirty="0">
                <a:solidFill>
                  <a:srgbClr val="07024E"/>
                </a:solidFill>
                <a:latin typeface="Cambria" panose="02040503050406030204" pitchFamily="18" charset="0"/>
              </a:rPr>
              <a:t>возможно добиться путем изменения </a:t>
            </a:r>
            <a:r>
              <a:rPr lang="ru-RU" b="1" dirty="0" smtClean="0">
                <a:solidFill>
                  <a:srgbClr val="07024E"/>
                </a:solidFill>
                <a:latin typeface="Cambria" panose="02040503050406030204" pitchFamily="18" charset="0"/>
              </a:rPr>
              <a:t>микробиологического </a:t>
            </a:r>
            <a:r>
              <a:rPr lang="ru-RU" b="1" dirty="0">
                <a:solidFill>
                  <a:srgbClr val="07024E"/>
                </a:solidFill>
                <a:latin typeface="Cambria" panose="02040503050406030204" pitchFamily="18" charset="0"/>
              </a:rPr>
              <a:t>сообщества, входящего в состав навоза и обеспечивающего </a:t>
            </a:r>
            <a:r>
              <a:rPr lang="ru-RU" b="1" dirty="0" err="1" smtClean="0">
                <a:solidFill>
                  <a:srgbClr val="07024E"/>
                </a:solidFill>
                <a:latin typeface="Cambria" panose="02040503050406030204" pitchFamily="18" charset="0"/>
              </a:rPr>
              <a:t>биотрансформацию</a:t>
            </a:r>
            <a:r>
              <a:rPr lang="ru-RU" b="1" dirty="0">
                <a:solidFill>
                  <a:srgbClr val="07024E"/>
                </a:solidFill>
                <a:latin typeface="Cambria" panose="02040503050406030204" pitchFamily="18" charset="0"/>
              </a:rPr>
              <a:t>. </a:t>
            </a:r>
            <a:endParaRPr lang="ru-RU" b="1" dirty="0" smtClean="0">
              <a:solidFill>
                <a:srgbClr val="07024E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7024E"/>
                </a:solidFill>
                <a:latin typeface="Cambria" panose="02040503050406030204" pitchFamily="18" charset="0"/>
              </a:rPr>
              <a:t>Зная </a:t>
            </a:r>
            <a:r>
              <a:rPr lang="ru-RU" b="1" dirty="0">
                <a:solidFill>
                  <a:srgbClr val="07024E"/>
                </a:solidFill>
                <a:latin typeface="Cambria" panose="02040503050406030204" pitchFamily="18" charset="0"/>
              </a:rPr>
              <a:t>химический состав анализируемого субстрата, его аборигенную микрофлору, можно подобрать определенную группу микроорганизмов (микробный консорциум), способную прижиться в навозе и заменить гнилостные процессы, протекающие в нем, на бродильные и окислительные реакции. В результате продуктами этих реакции будут нетоксичные вещества</a:t>
            </a:r>
            <a:r>
              <a:rPr lang="ru-RU" b="1" dirty="0" smtClean="0">
                <a:solidFill>
                  <a:srgbClr val="07024E"/>
                </a:solidFill>
                <a:latin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7024E"/>
                </a:solidFill>
                <a:latin typeface="Cambria" panose="02040503050406030204" pitchFamily="18" charset="0"/>
              </a:rPr>
              <a:t>На </a:t>
            </a:r>
            <a:r>
              <a:rPr lang="ru-RU" b="1" dirty="0">
                <a:solidFill>
                  <a:srgbClr val="07024E"/>
                </a:solidFill>
                <a:latin typeface="Cambria" panose="02040503050406030204" pitchFamily="18" charset="0"/>
              </a:rPr>
              <a:t>основании проведенных работ в дальнейшем возможна разработка индивидуальной технологии оптимизации режима обезвреживания, деструкции и использования отходов свиноводческих </a:t>
            </a:r>
            <a:r>
              <a:rPr lang="ru-RU" b="1" dirty="0" smtClean="0">
                <a:solidFill>
                  <a:srgbClr val="07024E"/>
                </a:solidFill>
                <a:latin typeface="Cambria" panose="02040503050406030204" pitchFamily="18" charset="0"/>
              </a:rPr>
              <a:t>комплексов.</a:t>
            </a:r>
          </a:p>
        </p:txBody>
      </p:sp>
    </p:spTree>
    <p:extLst>
      <p:ext uri="{BB962C8B-B14F-4D97-AF65-F5344CB8AC3E}">
        <p14:creationId xmlns:p14="http://schemas.microsoft.com/office/powerpoint/2010/main" val="184020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3075" name="Содержимое 2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429250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3076" name="Рисунок 20" descr="презент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1785938" y="6143625"/>
            <a:ext cx="7143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ru-RU" altLang="ru-RU" sz="1000" b="1" dirty="0" smtClean="0">
                <a:solidFill>
                  <a:schemeClr val="bg1"/>
                </a:solidFill>
                <a:latin typeface="Cambria" pitchFamily="18" charset="0"/>
              </a:rPr>
              <a:t>Об опыте научно-исследовательской работы, проводимой в Тамбовской области, по оценке состояния отходов животноводческих комплексов региона и разработке рекомендаций по снижению их негативного воздействия на окружающую среду</a:t>
            </a:r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» </a:t>
            </a:r>
            <a:endParaRPr lang="ru-RU" altLang="ru-RU" sz="10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3932" y="1844824"/>
            <a:ext cx="8906074" cy="1339380"/>
            <a:chOff x="-48780" y="9191"/>
            <a:chExt cx="8906074" cy="93923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48780" y="9191"/>
              <a:ext cx="8906074" cy="787748"/>
            </a:xfrm>
            <a:prstGeom prst="rect">
              <a:avLst/>
            </a:prstGeom>
            <a:gradFill rotWithShape="0">
              <a:gsLst>
                <a:gs pos="0">
                  <a:srgbClr val="1105AF"/>
                </a:gs>
                <a:gs pos="67088">
                  <a:schemeClr val="bg1"/>
                </a:gs>
                <a:gs pos="32000">
                  <a:schemeClr val="bg1"/>
                </a:gs>
                <a:gs pos="100000">
                  <a:srgbClr val="1105AF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7505" y="9191"/>
              <a:ext cx="8849789" cy="939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4000" b="1" dirty="0" smtClean="0">
                  <a:solidFill>
                    <a:srgbClr val="07024E"/>
                  </a:solidFill>
                  <a:latin typeface="Cambria" panose="02040503050406030204" pitchFamily="18" charset="0"/>
                </a:rPr>
                <a:t>СПАСИБО ЗА ВНИМАНИЕ!</a:t>
              </a:r>
              <a:endParaRPr lang="ru-RU" sz="4000" b="1" kern="1200" dirty="0">
                <a:solidFill>
                  <a:srgbClr val="07024E"/>
                </a:solidFill>
                <a:latin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364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3075" name="Содержимое 2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429250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3076" name="Рисунок 20" descr="презент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1785938" y="6143625"/>
            <a:ext cx="7143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ru-RU" altLang="ru-RU" sz="1000" b="1" dirty="0" smtClean="0">
                <a:solidFill>
                  <a:schemeClr val="bg1"/>
                </a:solidFill>
                <a:latin typeface="Cambria" pitchFamily="18" charset="0"/>
              </a:rPr>
              <a:t>Об опыте научно-исследовательской работы, проводимой в Тамбовской области, по оценке состояния отходов животноводческих комплексов региона и разработке рекомендаций по снижению их негативного воздействия на окружающую среду</a:t>
            </a:r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» </a:t>
            </a:r>
            <a:endParaRPr lang="ru-RU" altLang="ru-RU" sz="1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" y="67096"/>
            <a:ext cx="9000000" cy="607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Картинки по запросу тамбовская область карта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54" y="692696"/>
            <a:ext cx="4876310" cy="538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899317" y="404664"/>
            <a:ext cx="4931500" cy="108012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Тамбовская область – лидер экологического рейтинга среди регионов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98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075" name="Содержимое 2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429250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076" name="Рисунок 20" descr="презент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" y="-22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1785938" y="6143625"/>
            <a:ext cx="7143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ru-RU" altLang="ru-RU" sz="1000" b="1" dirty="0" smtClean="0">
                <a:solidFill>
                  <a:schemeClr val="bg1"/>
                </a:solidFill>
                <a:latin typeface="Cambria" pitchFamily="18" charset="0"/>
              </a:rPr>
              <a:t>Об опыте научно-исследовательской работы, проводимой в Тамбовской области, по оценке состояния отходов животноводческих комплексов региона и разработке рекомендаций по снижению их негативного воздействия на окружающую среду</a:t>
            </a:r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» </a:t>
            </a:r>
            <a:endParaRPr lang="ru-RU" altLang="ru-RU" sz="1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827584" y="113563"/>
            <a:ext cx="7848872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Стратегическое развитие агропромышленного комплекса Тамбовской области неразрывно связано с укрупнением животноводческого производства</a:t>
            </a:r>
            <a:endParaRPr lang="ru-RU" sz="2400" b="1" dirty="0"/>
          </a:p>
        </p:txBody>
      </p:sp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39030093"/>
              </p:ext>
            </p:extLst>
          </p:nvPr>
        </p:nvGraphicFramePr>
        <p:xfrm>
          <a:off x="773054" y="1296519"/>
          <a:ext cx="6759575" cy="442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Лист" r:id="rId5" imgW="9401333" imgH="5991370" progId="Excel.Sheet.8">
                  <p:embed/>
                </p:oleObj>
              </mc:Choice>
              <mc:Fallback>
                <p:oleObj name="Лист" r:id="rId5" imgW="9401333" imgH="5991370" progId="Excel.Sheet.8">
                  <p:embed/>
                  <p:pic>
                    <p:nvPicPr>
                      <p:cNvPr id="0" name="Объект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054" y="1296519"/>
                        <a:ext cx="6759575" cy="442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308304" y="1409707"/>
            <a:ext cx="1811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</a:rPr>
              <a:t>На начало 2016 года поголовье свиней составило 907,9 тыс. голов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5561480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мяса в живом весе в 2011-2016 годах </a:t>
            </a:r>
          </a:p>
          <a:p>
            <a:pPr algn="ctr"/>
            <a:r>
              <a:rPr lang="ru-RU" sz="1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(по данным управления сельского хозяйства Тамбовской области)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3075" name="Содержимое 2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429250"/>
          </a:xfrm>
        </p:spPr>
        <p:txBody>
          <a:bodyPr/>
          <a:lstStyle/>
          <a:p>
            <a:endParaRPr lang="ru-RU" altLang="ru-RU" dirty="0" smtClean="0"/>
          </a:p>
        </p:txBody>
      </p:sp>
      <p:pic>
        <p:nvPicPr>
          <p:cNvPr id="3076" name="Рисунок 20" descr="презент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" y="-22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1785938" y="6143625"/>
            <a:ext cx="7143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ru-RU" altLang="ru-RU" sz="1000" b="1" dirty="0" smtClean="0">
                <a:solidFill>
                  <a:schemeClr val="bg1"/>
                </a:solidFill>
                <a:latin typeface="Cambria" pitchFamily="18" charset="0"/>
              </a:rPr>
              <a:t>Об опыте научно-исследовательской работы, проводимой в Тамбовской области, по оценке состояния отходов животноводческих комплексов региона и разработке рекомендаций по снижению их негативного воздействия на окружающую среду</a:t>
            </a:r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» </a:t>
            </a:r>
            <a:endParaRPr lang="ru-RU" altLang="ru-RU" sz="1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971600" y="116632"/>
            <a:ext cx="76535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Обеспечение устойчивого поступательного развития животноводства неизбежно приводит к росту объема образования отходов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069485"/>
              </p:ext>
            </p:extLst>
          </p:nvPr>
        </p:nvGraphicFramePr>
        <p:xfrm>
          <a:off x="1106454" y="1256485"/>
          <a:ext cx="698477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71855" y="5315235"/>
            <a:ext cx="7253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Динамика образования отходов свиноводческих комплексов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Тамбовской области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66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20" descr="презент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" y="-22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752632"/>
              </p:ext>
            </p:extLst>
          </p:nvPr>
        </p:nvGraphicFramePr>
        <p:xfrm>
          <a:off x="179512" y="116632"/>
          <a:ext cx="8856984" cy="566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1785938" y="6143625"/>
            <a:ext cx="7143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ru-RU" altLang="ru-RU" sz="1000" b="1" dirty="0" smtClean="0">
                <a:solidFill>
                  <a:schemeClr val="bg1"/>
                </a:solidFill>
                <a:latin typeface="Cambria" pitchFamily="18" charset="0"/>
              </a:rPr>
              <a:t>Об опыте научно-исследовательской работы, проводимой в Тамбовской области, по оценке состояния отходов животноводческих комплексов региона и разработке рекомендаций по снижению их негативного воздействия на окружающую среду</a:t>
            </a:r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» </a:t>
            </a:r>
            <a:endParaRPr lang="ru-RU" altLang="ru-RU" sz="10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365104"/>
            <a:ext cx="29923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5738" indent="-185738">
              <a:buAutoNum type="arabicPeriod"/>
            </a:pPr>
            <a:r>
              <a:rPr lang="ru-RU" sz="1600" b="1" dirty="0" smtClean="0">
                <a:latin typeface="Cambria" panose="02040503050406030204" pitchFamily="18" charset="0"/>
              </a:rPr>
              <a:t>Изменение экосистем</a:t>
            </a:r>
          </a:p>
          <a:p>
            <a:pPr marL="185738" indent="-185738">
              <a:buAutoNum type="arabicPeriod"/>
            </a:pPr>
            <a:r>
              <a:rPr lang="ru-RU" sz="1600" b="1" dirty="0" smtClean="0">
                <a:latin typeface="Cambria" panose="02040503050406030204" pitchFamily="18" charset="0"/>
              </a:rPr>
              <a:t>Загрязнение окружающей</a:t>
            </a:r>
          </a:p>
          <a:p>
            <a:r>
              <a:rPr lang="ru-RU" sz="1600" b="1" dirty="0"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latin typeface="Cambria" panose="02040503050406030204" pitchFamily="18" charset="0"/>
              </a:rPr>
              <a:t>   среды 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4365104"/>
            <a:ext cx="3063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5738" indent="-185738">
              <a:buAutoNum type="arabicPeriod"/>
            </a:pPr>
            <a:r>
              <a:rPr lang="ru-RU" sz="1600" b="1" dirty="0" smtClean="0">
                <a:latin typeface="Cambria" panose="02040503050406030204" pitchFamily="18" charset="0"/>
              </a:rPr>
              <a:t>Запахи</a:t>
            </a:r>
          </a:p>
          <a:p>
            <a:pPr marL="185738" indent="-185738">
              <a:buAutoNum type="arabicPeriod"/>
            </a:pPr>
            <a:r>
              <a:rPr lang="ru-RU" sz="1600" b="1" dirty="0" smtClean="0">
                <a:latin typeface="Cambria" panose="02040503050406030204" pitchFamily="18" charset="0"/>
              </a:rPr>
              <a:t>Ощущение потенциальной</a:t>
            </a:r>
          </a:p>
          <a:p>
            <a:r>
              <a:rPr lang="ru-RU" sz="1600" b="1" dirty="0"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latin typeface="Cambria" panose="02040503050406030204" pitchFamily="18" charset="0"/>
              </a:rPr>
              <a:t>   опасности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819942" y="4737413"/>
            <a:ext cx="1472138" cy="232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20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Рисунок 20" descr="презент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2" y="-220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701482"/>
              </p:ext>
            </p:extLst>
          </p:nvPr>
        </p:nvGraphicFramePr>
        <p:xfrm>
          <a:off x="179512" y="116632"/>
          <a:ext cx="8856984" cy="5669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1785938" y="6143625"/>
            <a:ext cx="7143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ru-RU" altLang="ru-RU" sz="1000" b="1" dirty="0" smtClean="0">
                <a:solidFill>
                  <a:schemeClr val="bg1"/>
                </a:solidFill>
                <a:latin typeface="Cambria" pitchFamily="18" charset="0"/>
              </a:rPr>
              <a:t>Об опыте научно-исследовательской работы, проводимой в Тамбовской области, по оценке состояния отходов животноводческих комплексов региона и разработке рекомендаций по снижению их негативного воздействия на окружающую среду</a:t>
            </a:r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» </a:t>
            </a:r>
            <a:endParaRPr lang="ru-RU" altLang="ru-RU" sz="1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11266" name="Picture 2" descr="http://www.tambov.gov.ru/assets/templates/new/images/logo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1" y="332723"/>
            <a:ext cx="1272438" cy="80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5226" y="1588299"/>
            <a:ext cx="8654462" cy="864096"/>
          </a:xfrm>
          <a:prstGeom prst="roundRect">
            <a:avLst/>
          </a:prstGeom>
          <a:gradFill>
            <a:gsLst>
              <a:gs pos="0">
                <a:srgbClr val="0E04CC"/>
              </a:gs>
              <a:gs pos="51000">
                <a:schemeClr val="bg1"/>
              </a:gs>
              <a:gs pos="79000">
                <a:schemeClr val="bg1"/>
              </a:gs>
              <a:gs pos="78000">
                <a:schemeClr val="bg1"/>
              </a:gs>
              <a:gs pos="25000">
                <a:schemeClr val="bg1"/>
              </a:gs>
              <a:gs pos="100000">
                <a:srgbClr val="0E04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7024E"/>
                </a:solidFill>
              </a:rPr>
              <a:t>Управление по охране окружающей среды и природопользованию Тамбовской области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20" y="3473782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3" y="2669828"/>
            <a:ext cx="4422944" cy="975196"/>
          </a:xfrm>
          <a:prstGeom prst="roundRect">
            <a:avLst/>
          </a:prstGeom>
          <a:gradFill>
            <a:gsLst>
              <a:gs pos="0">
                <a:srgbClr val="1105AF"/>
              </a:gs>
              <a:gs pos="85000">
                <a:schemeClr val="bg1"/>
              </a:gs>
              <a:gs pos="13000">
                <a:schemeClr val="bg1"/>
              </a:gs>
              <a:gs pos="100000">
                <a:srgbClr val="1105A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7024E"/>
                </a:solidFill>
              </a:rPr>
              <a:t>ТАМБОВСКИЙ ГОСУДАРСТВЕННЫЙ УНИВЕРСИТЕТ ИМЕНИ Г.Р. ДЕРЖАВИНА</a:t>
            </a:r>
          </a:p>
          <a:p>
            <a:pPr algn="ctr"/>
            <a:r>
              <a:rPr lang="ru-RU" i="1" dirty="0" smtClean="0">
                <a:solidFill>
                  <a:srgbClr val="07024E"/>
                </a:solidFill>
              </a:rPr>
              <a:t>НАУЧНОЕ СОПРОВОЖДЕНИЕ ПРОЕКТА</a:t>
            </a:r>
            <a:endParaRPr lang="ru-RU" i="1" dirty="0">
              <a:solidFill>
                <a:srgbClr val="07024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84305" y="3157426"/>
            <a:ext cx="4507604" cy="2319057"/>
          </a:xfrm>
          <a:prstGeom prst="roundRect">
            <a:avLst/>
          </a:prstGeom>
          <a:gradFill>
            <a:gsLst>
              <a:gs pos="0">
                <a:srgbClr val="1105AF"/>
              </a:gs>
              <a:gs pos="85000">
                <a:schemeClr val="bg1"/>
              </a:gs>
              <a:gs pos="13000">
                <a:schemeClr val="bg1"/>
              </a:gs>
              <a:gs pos="100000">
                <a:srgbClr val="1105A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7024E"/>
                </a:solidFill>
              </a:rPr>
              <a:t>ООО «ЗОЛОТАЯ НИВА»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7024E"/>
                </a:solidFill>
              </a:rPr>
              <a:t>ООО «ЦЕНТРАЛЬНОЕ»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7024E"/>
                </a:solidFill>
              </a:rPr>
              <a:t>ООО «РАСК»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7024E"/>
                </a:solidFill>
              </a:rPr>
              <a:t>ООО «ЧЕРКИЗОВО-СВИНОВОДСТВО»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7024E"/>
                </a:solidFill>
              </a:rPr>
              <a:t>ООО «ТАМБОВСКИЙ БЕКОН»</a:t>
            </a:r>
          </a:p>
          <a:p>
            <a:pPr algn="ctr"/>
            <a:r>
              <a:rPr lang="ru-RU" i="1" dirty="0" smtClean="0">
                <a:solidFill>
                  <a:srgbClr val="07024E"/>
                </a:solidFill>
              </a:rPr>
              <a:t>ЭКСПЕРИМЕНТАЛЬНЫЕ ПЛОЩАДКИ ПРОЕКТА</a:t>
            </a:r>
            <a:endParaRPr lang="ru-RU" i="1" dirty="0">
              <a:solidFill>
                <a:srgbClr val="0702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80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3075" name="Содержимое 21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429250"/>
          </a:xfrm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1785938" y="6143625"/>
            <a:ext cx="7143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ru-RU" altLang="ru-RU" sz="1000" b="1" dirty="0" smtClean="0">
                <a:solidFill>
                  <a:schemeClr val="bg1"/>
                </a:solidFill>
                <a:latin typeface="Cambria" pitchFamily="18" charset="0"/>
              </a:rPr>
              <a:t>Об опыте научно-исследовательской работы, проводимой в Тамбовской области, по оценке состояния отходов животноводческих комплексов региона и разработке рекомендаций по снижению их негативного воздействия на окружающую среду</a:t>
            </a:r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» </a:t>
            </a:r>
            <a:endParaRPr lang="ru-RU" altLang="ru-RU" sz="1000" dirty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3076" name="Рисунок 20" descr="презент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41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0578" y="76392"/>
            <a:ext cx="8849789" cy="9392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dirty="0" smtClean="0">
                <a:solidFill>
                  <a:srgbClr val="07024E"/>
                </a:solidFill>
                <a:latin typeface="Arial"/>
              </a:rPr>
              <a:t>ПЛАН МЕРОПРИЯТИЙ ПО РАЗРАБОТКЕ ТЕХНОЛОГИИ ПЕРЕРАБОТКИ ОТХОДОВ</a:t>
            </a:r>
            <a:endParaRPr lang="ru-RU" sz="2800" b="1" kern="1200" dirty="0">
              <a:solidFill>
                <a:srgbClr val="07024E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552" y="1196752"/>
            <a:ext cx="8208912" cy="864096"/>
          </a:xfrm>
          <a:prstGeom prst="roundRect">
            <a:avLst/>
          </a:prstGeom>
          <a:gradFill>
            <a:gsLst>
              <a:gs pos="0">
                <a:srgbClr val="0E04CC"/>
              </a:gs>
              <a:gs pos="51000">
                <a:schemeClr val="bg1"/>
              </a:gs>
              <a:gs pos="79000">
                <a:schemeClr val="bg1"/>
              </a:gs>
              <a:gs pos="78000">
                <a:schemeClr val="bg1"/>
              </a:gs>
              <a:gs pos="25000">
                <a:schemeClr val="bg1"/>
              </a:gs>
              <a:gs pos="100000">
                <a:srgbClr val="0E04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7024E"/>
                </a:solidFill>
              </a:rPr>
              <a:t>1. Мониторинг системы утилизации отходов на свиноводческих комплексах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2240289"/>
            <a:ext cx="8208912" cy="864096"/>
          </a:xfrm>
          <a:prstGeom prst="roundRect">
            <a:avLst/>
          </a:prstGeom>
          <a:gradFill>
            <a:gsLst>
              <a:gs pos="0">
                <a:srgbClr val="0E04CC"/>
              </a:gs>
              <a:gs pos="51000">
                <a:schemeClr val="bg1"/>
              </a:gs>
              <a:gs pos="79000">
                <a:schemeClr val="bg1"/>
              </a:gs>
              <a:gs pos="78000">
                <a:schemeClr val="bg1"/>
              </a:gs>
              <a:gs pos="25000">
                <a:schemeClr val="bg1"/>
              </a:gs>
              <a:gs pos="100000">
                <a:srgbClr val="0E04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7024E"/>
                </a:solidFill>
              </a:rPr>
              <a:t>2. Выявление путей оптимизации экологического состояния на конкретном предприятии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0079" y="3284984"/>
            <a:ext cx="8208912" cy="1648341"/>
          </a:xfrm>
          <a:prstGeom prst="roundRect">
            <a:avLst/>
          </a:prstGeom>
          <a:gradFill>
            <a:gsLst>
              <a:gs pos="0">
                <a:srgbClr val="0E04CC"/>
              </a:gs>
              <a:gs pos="51000">
                <a:schemeClr val="bg1"/>
              </a:gs>
              <a:gs pos="79000">
                <a:schemeClr val="bg1"/>
              </a:gs>
              <a:gs pos="78000">
                <a:schemeClr val="bg1"/>
              </a:gs>
              <a:gs pos="25000">
                <a:schemeClr val="bg1"/>
              </a:gs>
              <a:gs pos="100000">
                <a:srgbClr val="0E04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7024E"/>
                </a:solidFill>
              </a:rPr>
              <a:t>3. Разработка инновационных технологий стабилизации состояния  окружающей среды на предприятии путем снижения токсичности отходов и устранения последствий неблагоприятных микробиологических процессов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11016" y="5085183"/>
            <a:ext cx="8208912" cy="1058441"/>
          </a:xfrm>
          <a:prstGeom prst="roundRect">
            <a:avLst/>
          </a:prstGeom>
          <a:gradFill>
            <a:gsLst>
              <a:gs pos="0">
                <a:srgbClr val="0E04CC"/>
              </a:gs>
              <a:gs pos="51000">
                <a:schemeClr val="bg1"/>
              </a:gs>
              <a:gs pos="79000">
                <a:schemeClr val="bg1"/>
              </a:gs>
              <a:gs pos="78000">
                <a:schemeClr val="bg1"/>
              </a:gs>
              <a:gs pos="25000">
                <a:schemeClr val="bg1"/>
              </a:gs>
              <a:gs pos="100000">
                <a:srgbClr val="0E04C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7024E"/>
                </a:solidFill>
              </a:rPr>
              <a:t>4. Тиражирование опыта передовых предприятий по борьбе с экологическим загрязнением, обусловленным расширением объемов производства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20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3076" name="Рисунок 20" descr="презент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1785938" y="6143625"/>
            <a:ext cx="7143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ru-RU" altLang="ru-RU" sz="1000" b="1" dirty="0" smtClean="0">
                <a:solidFill>
                  <a:schemeClr val="bg1"/>
                </a:solidFill>
                <a:latin typeface="Cambria" pitchFamily="18" charset="0"/>
              </a:rPr>
              <a:t>Об опыте научно-исследовательской работы, проводимой в Тамбовской области, по оценке состояния отходов животноводческих комплексов региона и разработке рекомендаций по снижению их негативного воздействия на окружающую среду</a:t>
            </a:r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» </a:t>
            </a:r>
            <a:endParaRPr lang="ru-RU" altLang="ru-RU" sz="10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8963" y="73396"/>
            <a:ext cx="8857294" cy="939234"/>
            <a:chOff x="0" y="9191"/>
            <a:chExt cx="8857294" cy="93923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170042"/>
              <a:ext cx="8849789" cy="703245"/>
            </a:xfrm>
            <a:prstGeom prst="rect">
              <a:avLst/>
            </a:prstGeom>
            <a:gradFill rotWithShape="0">
              <a:gsLst>
                <a:gs pos="0">
                  <a:srgbClr val="1105AF"/>
                </a:gs>
                <a:gs pos="67088">
                  <a:schemeClr val="bg1"/>
                </a:gs>
                <a:gs pos="32000">
                  <a:schemeClr val="bg1"/>
                </a:gs>
                <a:gs pos="100000">
                  <a:srgbClr val="1105AF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7505" y="9191"/>
              <a:ext cx="8849789" cy="939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800" b="1" dirty="0">
                  <a:solidFill>
                    <a:srgbClr val="07024E"/>
                  </a:solidFill>
                  <a:latin typeface="Arial"/>
                </a:rPr>
                <a:t>Химический состав жидкого навоза</a:t>
              </a:r>
              <a:endParaRPr lang="ru-RU" sz="2800" b="1" kern="1200" dirty="0">
                <a:solidFill>
                  <a:srgbClr val="07024E"/>
                </a:solidFill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3994478"/>
              </p:ext>
            </p:extLst>
          </p:nvPr>
        </p:nvGraphicFramePr>
        <p:xfrm>
          <a:off x="168875" y="1014983"/>
          <a:ext cx="8849789" cy="512864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721334"/>
                <a:gridCol w="1225691"/>
                <a:gridCol w="1225691"/>
                <a:gridCol w="1225691"/>
                <a:gridCol w="1225691"/>
                <a:gridCol w="1225691"/>
              </a:tblGrid>
              <a:tr h="6799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Оцениваемый показатель</a:t>
                      </a:r>
                      <a:endParaRPr lang="ru-RU" sz="11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Тамбов-бекон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Централь-</a:t>
                      </a:r>
                      <a:r>
                        <a:rPr lang="ru-RU" sz="1600" dirty="0" err="1" smtClean="0">
                          <a:solidFill>
                            <a:schemeClr val="bg1"/>
                          </a:solidFill>
                        </a:rPr>
                        <a:t>ное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РАСК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Золотая Нива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Черкизово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21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Содержание взвешенных и растворенных веществ, мг/л</a:t>
                      </a:r>
                      <a:endParaRPr lang="ru-RU" sz="11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36600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9850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29690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24020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23160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рН</a:t>
                      </a:r>
                      <a:endParaRPr lang="ru-RU" sz="11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7,5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7,5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Азот аммонийный, </a:t>
                      </a:r>
                      <a:r>
                        <a:rPr lang="en-US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NH</a:t>
                      </a:r>
                      <a:r>
                        <a:rPr lang="ru-RU" sz="1400" b="1" kern="1600" baseline="-250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400" b="1" kern="1600" baseline="300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ru-RU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, мг/л</a:t>
                      </a:r>
                      <a:endParaRPr lang="ru-RU" sz="11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2300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2900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1800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2170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Азот нитратный, </a:t>
                      </a:r>
                      <a:r>
                        <a:rPr lang="en-US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ru-RU" sz="1400" b="1" kern="1600" baseline="-250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400" b="1" kern="1600" baseline="300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, мг/л</a:t>
                      </a:r>
                      <a:endParaRPr lang="ru-RU" sz="11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Азот нитритный, </a:t>
                      </a:r>
                      <a:r>
                        <a:rPr lang="en-US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ru-RU" sz="1400" b="1" kern="1600" baseline="-250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kern="1600" baseline="300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, мг/л</a:t>
                      </a:r>
                      <a:endParaRPr lang="ru-RU" sz="11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1,93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1,72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1,64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ХПК, мгО/л</a:t>
                      </a:r>
                      <a:endParaRPr lang="ru-RU" sz="11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2900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1254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862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9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Железо общее </a:t>
                      </a:r>
                      <a:r>
                        <a:rPr lang="en-US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ru-RU" sz="1400" b="1" kern="1600" baseline="-250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общ</a:t>
                      </a:r>
                      <a:r>
                        <a:rPr lang="ru-RU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, мг/л</a:t>
                      </a:r>
                      <a:endParaRPr lang="ru-RU" sz="11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1,7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Медь </a:t>
                      </a:r>
                      <a:r>
                        <a:rPr lang="en-US" sz="1400" b="1" kern="16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Cu</a:t>
                      </a:r>
                      <a:r>
                        <a:rPr lang="en-US" sz="1400" b="1" kern="1600" baseline="30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ru-RU" sz="1400" b="1" kern="16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, мг/л</a:t>
                      </a:r>
                      <a:endParaRPr lang="ru-RU" sz="11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Свинец </a:t>
                      </a:r>
                      <a:r>
                        <a:rPr lang="en-US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Pb</a:t>
                      </a:r>
                      <a:r>
                        <a:rPr lang="en-US" sz="1400" b="1" kern="1600" baseline="300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ru-RU" sz="1400" b="1" kern="160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, мг/л</a:t>
                      </a:r>
                      <a:endParaRPr lang="ru-RU" sz="1100" b="1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12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Ртуть </a:t>
                      </a:r>
                      <a:r>
                        <a:rPr lang="en-US" sz="1400" b="1" kern="16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Hg</a:t>
                      </a:r>
                      <a:r>
                        <a:rPr lang="ru-RU" sz="1400" b="1" kern="1600" baseline="300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2+</a:t>
                      </a:r>
                      <a:r>
                        <a:rPr lang="ru-RU" sz="1400" b="1" kern="1600" dirty="0">
                          <a:effectLst/>
                          <a:latin typeface="Cambria" panose="02040503050406030204" pitchFamily="18" charset="0"/>
                          <a:ea typeface="Times New Roman"/>
                          <a:cs typeface="Times New Roman"/>
                        </a:rPr>
                        <a:t>, мг/л</a:t>
                      </a:r>
                      <a:endParaRPr lang="ru-RU" sz="1100" b="1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6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&lt;предела определения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20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pic>
        <p:nvPicPr>
          <p:cNvPr id="3076" name="Рисунок 20" descr="презент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2"/>
          <p:cNvSpPr txBox="1">
            <a:spLocks noChangeArrowheads="1"/>
          </p:cNvSpPr>
          <p:nvPr/>
        </p:nvSpPr>
        <p:spPr bwMode="auto">
          <a:xfrm>
            <a:off x="1785938" y="6143625"/>
            <a:ext cx="71437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«</a:t>
            </a:r>
            <a:r>
              <a:rPr lang="ru-RU" altLang="ru-RU" sz="1000" b="1" dirty="0" smtClean="0">
                <a:solidFill>
                  <a:schemeClr val="bg1"/>
                </a:solidFill>
                <a:latin typeface="Cambria" pitchFamily="18" charset="0"/>
              </a:rPr>
              <a:t>Об опыте научно-исследовательской работы, проводимой в Тамбовской области, по оценке состояния отходов животноводческих комплексов региона и разработке рекомендаций по снижению их негативного воздействия на окружающую среду</a:t>
            </a:r>
            <a:r>
              <a:rPr lang="ru-RU" altLang="ru-RU" sz="1000" dirty="0" smtClean="0">
                <a:solidFill>
                  <a:schemeClr val="bg1"/>
                </a:solidFill>
                <a:latin typeface="Cambria" pitchFamily="18" charset="0"/>
              </a:rPr>
              <a:t>» </a:t>
            </a:r>
            <a:endParaRPr lang="ru-RU" altLang="ru-RU" sz="1000" dirty="0">
              <a:solidFill>
                <a:schemeClr val="bg1"/>
              </a:solidFill>
              <a:latin typeface="Cambria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48963" y="73396"/>
            <a:ext cx="8857294" cy="939234"/>
            <a:chOff x="0" y="9191"/>
            <a:chExt cx="8857294" cy="93923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170042"/>
              <a:ext cx="8849789" cy="703245"/>
            </a:xfrm>
            <a:prstGeom prst="rect">
              <a:avLst/>
            </a:prstGeom>
            <a:gradFill rotWithShape="0">
              <a:gsLst>
                <a:gs pos="0">
                  <a:srgbClr val="1105AF"/>
                </a:gs>
                <a:gs pos="67088">
                  <a:schemeClr val="bg1"/>
                </a:gs>
                <a:gs pos="32000">
                  <a:schemeClr val="bg1"/>
                </a:gs>
                <a:gs pos="100000">
                  <a:srgbClr val="1105AF"/>
                </a:gs>
              </a:gsLst>
              <a:lin ang="5400000" scaled="0"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Прямоугольник 7"/>
            <p:cNvSpPr/>
            <p:nvPr/>
          </p:nvSpPr>
          <p:spPr>
            <a:xfrm>
              <a:off x="7505" y="9191"/>
              <a:ext cx="8849789" cy="9392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800" b="1" dirty="0">
                  <a:solidFill>
                    <a:srgbClr val="07024E"/>
                  </a:solidFill>
                  <a:latin typeface="Arial"/>
                </a:rPr>
                <a:t>Содержание микроорганизмов в жидком навозе</a:t>
              </a:r>
              <a:endParaRPr lang="ru-RU" sz="2800" b="1" kern="1200" dirty="0">
                <a:solidFill>
                  <a:srgbClr val="07024E"/>
                </a:solidFill>
                <a:latin typeface="Cambria" panose="02040503050406030204" pitchFamily="18" charset="0"/>
              </a:endParaRPr>
            </a:p>
          </p:txBody>
        </p:sp>
      </p:grp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623266"/>
              </p:ext>
            </p:extLst>
          </p:nvPr>
        </p:nvGraphicFramePr>
        <p:xfrm>
          <a:off x="251519" y="1600200"/>
          <a:ext cx="8678167" cy="25902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681432"/>
                <a:gridCol w="1399347"/>
                <a:gridCol w="1399347"/>
                <a:gridCol w="1399347"/>
                <a:gridCol w="1399347"/>
                <a:gridCol w="1399347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Хозяйство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Аммонифика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-торы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, КОЕ/г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Денитрифика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-торы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КОЕ/г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Нитрифика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-торы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КОЕ/г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Грибы,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КОЕ/г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bg1"/>
                          </a:solidFill>
                          <a:effectLst/>
                        </a:rPr>
                        <a:t>Целлюлозо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</a:rPr>
                        <a:t>-разрушающие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,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КОЕ/г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7024E"/>
                          </a:solidFill>
                        </a:rPr>
                        <a:t>Тамбов-бекон</a:t>
                      </a:r>
                      <a:endParaRPr lang="ru-RU" b="1" dirty="0">
                        <a:solidFill>
                          <a:srgbClr val="0702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1498,9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122,1</a:t>
                      </a:r>
                      <a:endParaRPr lang="ru-RU" sz="1800" b="1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212,4</a:t>
                      </a:r>
                      <a:endParaRPr lang="ru-RU" sz="1800" b="1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158,4</a:t>
                      </a:r>
                      <a:endParaRPr lang="ru-RU" sz="1800" b="1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114,3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7024E"/>
                          </a:solidFill>
                        </a:rPr>
                        <a:t>Центральное</a:t>
                      </a:r>
                      <a:endParaRPr lang="ru-RU" b="1" dirty="0">
                        <a:solidFill>
                          <a:srgbClr val="0702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1358,7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102,4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205,1</a:t>
                      </a:r>
                      <a:endParaRPr lang="ru-RU" sz="1800" b="1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257,4</a:t>
                      </a:r>
                      <a:endParaRPr lang="ru-RU" sz="1800" b="1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57,3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7024E"/>
                          </a:solidFill>
                        </a:rPr>
                        <a:t>РАСК</a:t>
                      </a:r>
                      <a:endParaRPr lang="ru-RU" b="1" dirty="0">
                        <a:solidFill>
                          <a:srgbClr val="0702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1976,9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85,2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179,4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271,2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77,8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7024E"/>
                          </a:solidFill>
                        </a:rPr>
                        <a:t>Золотая Нива</a:t>
                      </a:r>
                      <a:r>
                        <a:rPr lang="ru-RU" b="1" baseline="0" dirty="0" smtClean="0">
                          <a:solidFill>
                            <a:srgbClr val="07024E"/>
                          </a:solidFill>
                        </a:rPr>
                        <a:t> </a:t>
                      </a:r>
                      <a:endParaRPr lang="ru-RU" b="1" dirty="0">
                        <a:solidFill>
                          <a:srgbClr val="0702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985,7</a:t>
                      </a:r>
                      <a:endParaRPr lang="ru-RU" sz="1800" b="1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106,9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256,4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212,7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157,5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7024E"/>
                          </a:solidFill>
                        </a:rPr>
                        <a:t>Черкизово</a:t>
                      </a:r>
                      <a:endParaRPr lang="ru-RU" b="1" dirty="0">
                        <a:solidFill>
                          <a:srgbClr val="07024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1594,3</a:t>
                      </a:r>
                      <a:endParaRPr lang="ru-RU" sz="1800" b="1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75,1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250,2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84,9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7024E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98,7</a:t>
                      </a:r>
                      <a:endParaRPr lang="ru-RU" sz="1800" b="1" dirty="0">
                        <a:solidFill>
                          <a:srgbClr val="07024E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40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1072</Words>
  <Application>Microsoft Office PowerPoint</Application>
  <PresentationFormat>Экран (4:3)</PresentationFormat>
  <Paragraphs>264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Лист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</dc:creator>
  <cp:lastModifiedBy>компьютер</cp:lastModifiedBy>
  <cp:revision>26</cp:revision>
  <dcterms:created xsi:type="dcterms:W3CDTF">2016-09-07T10:35:36Z</dcterms:created>
  <dcterms:modified xsi:type="dcterms:W3CDTF">2017-03-23T09:22:36Z</dcterms:modified>
</cp:coreProperties>
</file>