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5.jpg" ContentType="image/jpg"/>
  <Override PartName="/ppt/media/image19.jpg" ContentType="image/jpg"/>
  <Override PartName="/ppt/media/image21.jpg" ContentType="image/jpg"/>
  <Override PartName="/ppt/media/image24.jpg" ContentType="image/jpg"/>
  <Override PartName="/ppt/media/image2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25" r:id="rId4"/>
    <p:sldId id="315" r:id="rId5"/>
    <p:sldId id="300" r:id="rId6"/>
    <p:sldId id="330" r:id="rId7"/>
    <p:sldId id="331" r:id="rId8"/>
    <p:sldId id="310" r:id="rId9"/>
    <p:sldId id="311" r:id="rId10"/>
    <p:sldId id="316" r:id="rId11"/>
    <p:sldId id="332" r:id="rId12"/>
    <p:sldId id="329" r:id="rId13"/>
    <p:sldId id="314" r:id="rId14"/>
    <p:sldId id="262" r:id="rId15"/>
  </p:sldIdLst>
  <p:sldSz cx="13442950" cy="7561263"/>
  <p:notesSz cx="6797675" cy="9928225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14" autoAdjust="0"/>
  </p:normalViewPr>
  <p:slideViewPr>
    <p:cSldViewPr>
      <p:cViewPr varScale="1">
        <p:scale>
          <a:sx n="74" d="100"/>
          <a:sy n="74" d="100"/>
        </p:scale>
        <p:origin x="696" y="72"/>
      </p:cViewPr>
      <p:guideLst>
        <p:guide orient="horz" pos="2382"/>
        <p:guide pos="42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0.pn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11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372592503966798E-2"/>
          <c:y val="0.19320220638834493"/>
          <c:w val="0.90891717159631857"/>
          <c:h val="0.44830653144675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 обработки и обеззараживания</c:v>
                </c:pt>
              </c:strCache>
            </c:strRef>
          </c:tx>
          <c:explosion val="10"/>
          <c:dPt>
            <c:idx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1-D828-46B5-94A0-374F79BA7469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3-D828-46B5-94A0-374F79BA7469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5-D828-46B5-94A0-374F79BA7469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7-D828-46B5-94A0-374F79BA746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28-46B5-94A0-374F79BA7469}"/>
                </c:ext>
              </c:extLst>
            </c:dLbl>
            <c:dLbl>
              <c:idx val="1"/>
              <c:layout>
                <c:manualLayout>
                  <c:x val="0.13039612407738171"/>
                  <c:y val="-6.3551810992808433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>
                        <a:solidFill>
                          <a:srgbClr val="FF0000"/>
                        </a:solidFill>
                      </a:rPr>
                      <a:t>30%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28-46B5-94A0-374F79BA7469}"/>
                </c:ext>
              </c:extLst>
            </c:dLbl>
            <c:dLbl>
              <c:idx val="2"/>
              <c:layout>
                <c:manualLayout>
                  <c:x val="-1.8891597514806048E-2"/>
                  <c:y val="-5.3154334427186367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>
                        <a:solidFill>
                          <a:srgbClr val="FF0000"/>
                        </a:solidFill>
                      </a:rPr>
                      <a:t>20%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28-46B5-94A0-374F79BA7469}"/>
                </c:ext>
              </c:extLst>
            </c:dLbl>
            <c:dLbl>
              <c:idx val="3"/>
              <c:layout>
                <c:manualLayout>
                  <c:x val="-0.17820242195311631"/>
                  <c:y val="8.0872025827976E-3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>
                        <a:solidFill>
                          <a:srgbClr val="FF0000"/>
                        </a:solidFill>
                      </a:rPr>
                      <a:t>20%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28-46B5-94A0-374F79BA74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 30 % BMP</c:v>
                </c:pt>
                <c:pt idx="1">
                  <c:v>до 30 % сырье для RDF</c:v>
                </c:pt>
                <c:pt idx="2">
                  <c:v>до 20 % технический компост</c:v>
                </c:pt>
                <c:pt idx="3">
                  <c:v>20 % захоронение V-класс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28-46B5-94A0-374F79BA746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ru-RU" b="1" dirty="0"/>
              <a:t>Входящий объём</a:t>
            </a:r>
            <a:r>
              <a:rPr lang="ru-RU" b="1" baseline="0" dirty="0"/>
              <a:t> ТКО</a:t>
            </a:r>
            <a:endParaRPr lang="ru-RU" b="1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Входящий оъем ТБО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4EDD-4F66-A871-5B0B4CFFF81B}"/>
              </c:ext>
            </c:extLst>
          </c:dPt>
          <c:dLbls>
            <c:dLbl>
              <c:idx val="0"/>
              <c:layout>
                <c:manualLayout>
                  <c:x val="-0.26157631515369545"/>
                  <c:y val="-0.4220442678086273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>
                        <a:solidFill>
                          <a:schemeClr val="bg1"/>
                        </a:solidFill>
                      </a:rPr>
                      <a:t>100%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DD-4F66-A871-5B0B4CFFF8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ТБО IV класс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DD-4F66-A871-5B0B4CFFF81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9A8C86-36E0-49B2-A982-6DDB063DC61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4DA874-5312-46A1-95C6-1D161A6E9514}">
      <dgm:prSet phldrT="[Текст]" custT="1"/>
      <dgm:spPr>
        <a:solidFill>
          <a:srgbClr val="FF6600"/>
        </a:solidFill>
      </dgm:spPr>
      <dgm:t>
        <a:bodyPr lIns="72000"/>
        <a:lstStyle/>
        <a:p>
          <a:pPr algn="ctr"/>
          <a:r>
            <a:rPr lang="ru-RU" sz="1600" b="1" dirty="0">
              <a:solidFill>
                <a:schemeClr val="bg1"/>
              </a:solidFill>
            </a:rPr>
            <a:t>Зона разгрузки мусоровозов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21F1AEE7-F381-4BB2-ABC1-A202DE5B6472}" type="parTrans" cxnId="{0AE43363-7B6D-4214-8B23-CFF47D6294A9}">
      <dgm:prSet/>
      <dgm:spPr/>
      <dgm:t>
        <a:bodyPr/>
        <a:lstStyle/>
        <a:p>
          <a:endParaRPr lang="ru-RU" sz="1200" b="1"/>
        </a:p>
      </dgm:t>
    </dgm:pt>
    <dgm:pt modelId="{D10231C5-D720-43D8-936E-7BD92A06F3E5}" type="sibTrans" cxnId="{0AE43363-7B6D-4214-8B23-CFF47D6294A9}">
      <dgm:prSet/>
      <dgm:spPr>
        <a:solidFill>
          <a:srgbClr val="00B050"/>
        </a:solidFill>
      </dgm:spPr>
      <dgm:t>
        <a:bodyPr/>
        <a:lstStyle/>
        <a:p>
          <a:endParaRPr lang="ru-RU" sz="1200" b="1"/>
        </a:p>
      </dgm:t>
    </dgm:pt>
    <dgm:pt modelId="{44BEDE30-059D-412C-87B6-ABED6B8C4E1E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b="1" dirty="0"/>
            <a:t>Грохочение </a:t>
          </a:r>
          <a:br>
            <a:rPr lang="ru-RU" sz="1400" b="1" dirty="0"/>
          </a:br>
          <a:r>
            <a:rPr lang="ru-RU" sz="1400" b="1" dirty="0"/>
            <a:t>(отделение биоотходов)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D958B9D-0C38-4072-8A9B-DBB6BA92C5B1}" type="parTrans" cxnId="{1BD04B12-482F-48D0-A4AE-398A963EA10A}">
      <dgm:prSet/>
      <dgm:spPr/>
      <dgm:t>
        <a:bodyPr/>
        <a:lstStyle/>
        <a:p>
          <a:endParaRPr lang="ru-RU" sz="1200" b="1"/>
        </a:p>
      </dgm:t>
    </dgm:pt>
    <dgm:pt modelId="{8A30DF37-C5AE-451F-9703-190D93FBD690}" type="sibTrans" cxnId="{1BD04B12-482F-48D0-A4AE-398A963EA10A}">
      <dgm:prSet/>
      <dgm:spPr/>
      <dgm:t>
        <a:bodyPr/>
        <a:lstStyle/>
        <a:p>
          <a:endParaRPr lang="ru-RU" sz="1200" b="1"/>
        </a:p>
      </dgm:t>
    </dgm:pt>
    <dgm:pt modelId="{65CA61A4-2834-48D2-AFA2-8A6886F7F68A}">
      <dgm:prSet phldrT="[Текст]" custT="1"/>
      <dgm:spPr>
        <a:solidFill>
          <a:srgbClr val="0070C0"/>
        </a:solidFill>
      </dgm:spPr>
      <dgm:t>
        <a:bodyPr lIns="36000" tIns="36000" rIns="36000" bIns="36000"/>
        <a:lstStyle/>
        <a:p>
          <a:pPr>
            <a:lnSpc>
              <a:spcPts val="1400"/>
            </a:lnSpc>
          </a:pPr>
          <a:r>
            <a:rPr lang="ru-RU" sz="1400" b="1" dirty="0"/>
            <a:t>Баллистический сепаратор (разделение фракций на объёмные и плоские)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5CD1F145-1081-4C22-AB03-C2CF3678E2FE}" type="parTrans" cxnId="{81E69E9E-1E86-4435-8B8D-7F607C17163C}">
      <dgm:prSet/>
      <dgm:spPr/>
      <dgm:t>
        <a:bodyPr/>
        <a:lstStyle/>
        <a:p>
          <a:endParaRPr lang="ru-RU" sz="1200" b="1"/>
        </a:p>
      </dgm:t>
    </dgm:pt>
    <dgm:pt modelId="{02084D3A-4DE2-4241-86ED-2DEB858D9B70}" type="sibTrans" cxnId="{81E69E9E-1E86-4435-8B8D-7F607C17163C}">
      <dgm:prSet/>
      <dgm:spPr/>
      <dgm:t>
        <a:bodyPr/>
        <a:lstStyle/>
        <a:p>
          <a:endParaRPr lang="ru-RU" sz="1200" b="1"/>
        </a:p>
      </dgm:t>
    </dgm:pt>
    <dgm:pt modelId="{B661BC09-D97C-4163-BFE2-8A6BB3017203}">
      <dgm:prSet phldrT="[Текст]" custT="1"/>
      <dgm:spPr>
        <a:solidFill>
          <a:srgbClr val="0070C0"/>
        </a:solidFill>
      </dgm:spPr>
      <dgm:t>
        <a:bodyPr lIns="36000" tIns="36000" rIns="36000" bIns="36000"/>
        <a:lstStyle/>
        <a:p>
          <a:r>
            <a:rPr lang="ru-RU" sz="1400" b="1" dirty="0"/>
            <a:t>Прессование вторсырья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60EF3AF-19B5-49B9-B797-53584033D863}" type="parTrans" cxnId="{9272D917-FA19-4E1A-A0AB-716F63F03F56}">
      <dgm:prSet/>
      <dgm:spPr/>
      <dgm:t>
        <a:bodyPr/>
        <a:lstStyle/>
        <a:p>
          <a:endParaRPr lang="ru-RU" sz="1200" b="1"/>
        </a:p>
      </dgm:t>
    </dgm:pt>
    <dgm:pt modelId="{F5346BC0-CFC5-4D1F-9D19-D7C1C7E510B6}" type="sibTrans" cxnId="{9272D917-FA19-4E1A-A0AB-716F63F03F56}">
      <dgm:prSet/>
      <dgm:spPr/>
      <dgm:t>
        <a:bodyPr/>
        <a:lstStyle/>
        <a:p>
          <a:endParaRPr lang="ru-RU" sz="1200" b="1"/>
        </a:p>
      </dgm:t>
    </dgm:pt>
    <dgm:pt modelId="{0A4EC664-F1A6-402C-BD4E-A70291475FE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Открыватель мешков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4F161331-A852-47E9-8342-4AA6FD05E04B}" type="parTrans" cxnId="{E675BDD5-2732-49E4-9B8B-74C425966E53}">
      <dgm:prSet/>
      <dgm:spPr/>
      <dgm:t>
        <a:bodyPr/>
        <a:lstStyle/>
        <a:p>
          <a:endParaRPr lang="ru-RU" sz="1200" b="1"/>
        </a:p>
      </dgm:t>
    </dgm:pt>
    <dgm:pt modelId="{AE16E1F2-FF47-4D6F-A4F5-1656C646C3EA}" type="sibTrans" cxnId="{E675BDD5-2732-49E4-9B8B-74C425966E53}">
      <dgm:prSet/>
      <dgm:spPr/>
      <dgm:t>
        <a:bodyPr/>
        <a:lstStyle/>
        <a:p>
          <a:endParaRPr lang="ru-RU" sz="1200" b="1"/>
        </a:p>
      </dgm:t>
    </dgm:pt>
    <dgm:pt modelId="{AFFEFC70-E236-46FF-AC42-784AC6054C13}">
      <dgm:prSet phldrT="[Текст]" custT="1"/>
      <dgm:spPr>
        <a:solidFill>
          <a:srgbClr val="0070C0"/>
        </a:solidFill>
      </dgm:spPr>
      <dgm:t>
        <a:bodyPr lIns="36000" tIns="36000" rIns="36000" bIns="36000"/>
        <a:lstStyle/>
        <a:p>
          <a:r>
            <a:rPr lang="ru-RU" sz="1400" b="1" dirty="0"/>
            <a:t>Предсортировка</a:t>
          </a:r>
          <a:br>
            <a:rPr lang="en-US" sz="1400" b="1" dirty="0"/>
          </a:br>
          <a:r>
            <a:rPr lang="ru-RU" sz="1400" b="1" dirty="0"/>
            <a:t>(отбор стекла, крупных фракций)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FBAC7645-393D-4AF2-93AB-38C59074A49A}" type="parTrans" cxnId="{2D1D85FB-19C2-412A-8920-28C959ABBEC6}">
      <dgm:prSet/>
      <dgm:spPr/>
      <dgm:t>
        <a:bodyPr/>
        <a:lstStyle/>
        <a:p>
          <a:endParaRPr lang="ru-RU" sz="1200" b="1"/>
        </a:p>
      </dgm:t>
    </dgm:pt>
    <dgm:pt modelId="{8403E052-C0E4-40D9-AA9A-EEC88205D1D0}" type="sibTrans" cxnId="{2D1D85FB-19C2-412A-8920-28C959ABBEC6}">
      <dgm:prSet/>
      <dgm:spPr/>
      <dgm:t>
        <a:bodyPr/>
        <a:lstStyle/>
        <a:p>
          <a:endParaRPr lang="ru-RU" sz="1200" b="1"/>
        </a:p>
      </dgm:t>
    </dgm:pt>
    <dgm:pt modelId="{630DA164-61F4-4FBB-992A-E1DAF64A3C95}">
      <dgm:prSet phldrT="[Текст]" custT="1"/>
      <dgm:spPr>
        <a:solidFill>
          <a:srgbClr val="0070C0"/>
        </a:solidFill>
      </dgm:spPr>
      <dgm:t>
        <a:bodyPr lIns="36000" tIns="36000" rIns="36000" bIns="36000"/>
        <a:lstStyle/>
        <a:p>
          <a:pPr>
            <a:lnSpc>
              <a:spcPts val="1400"/>
            </a:lnSpc>
          </a:pPr>
          <a:r>
            <a:rPr lang="ru-RU" sz="1400" b="1" dirty="0"/>
            <a:t>Агрегат оптической сортировки (разделение на Полимеры и Неполимеры)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BA861590-E3B5-4C0E-A1E2-99BEB7B8999E}" type="sibTrans" cxnId="{F4A61299-2071-4E90-89C8-2968A8E65E01}">
      <dgm:prSet/>
      <dgm:spPr/>
      <dgm:t>
        <a:bodyPr/>
        <a:lstStyle/>
        <a:p>
          <a:endParaRPr lang="ru-RU" sz="1200" b="1"/>
        </a:p>
      </dgm:t>
    </dgm:pt>
    <dgm:pt modelId="{8D598490-A19F-4C5D-9CE0-3A0CD76D3816}" type="parTrans" cxnId="{F4A61299-2071-4E90-89C8-2968A8E65E01}">
      <dgm:prSet/>
      <dgm:spPr/>
      <dgm:t>
        <a:bodyPr/>
        <a:lstStyle/>
        <a:p>
          <a:endParaRPr lang="ru-RU" sz="1200" b="1"/>
        </a:p>
      </dgm:t>
    </dgm:pt>
    <dgm:pt modelId="{71CC6E0C-C9AC-4B73-A180-BED2CDBFDD6F}">
      <dgm:prSet phldrT="[Текст]" custT="1"/>
      <dgm:spPr>
        <a:solidFill>
          <a:srgbClr val="0070C0"/>
        </a:solidFill>
      </dgm:spPr>
      <dgm:t>
        <a:bodyPr lIns="36000" tIns="36000" rIns="36000" bIns="36000"/>
        <a:lstStyle/>
        <a:p>
          <a:pPr>
            <a:lnSpc>
              <a:spcPts val="1400"/>
            </a:lnSpc>
          </a:pPr>
          <a:r>
            <a:rPr lang="ru-RU" sz="1400" b="1" dirty="0"/>
            <a:t>Каскад агрегатов автом. сортировки (выделение бумаги, ПЭТ,  полимеров по хим.составу)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BDC427E8-C139-47FD-AA5E-9C8F9137CF09}" type="parTrans" cxnId="{3F61F84C-718A-4ED4-8541-BEF5E364A55D}">
      <dgm:prSet/>
      <dgm:spPr/>
      <dgm:t>
        <a:bodyPr/>
        <a:lstStyle/>
        <a:p>
          <a:endParaRPr lang="ru-RU" sz="1200" b="1"/>
        </a:p>
      </dgm:t>
    </dgm:pt>
    <dgm:pt modelId="{EB63A9EB-360F-434D-A031-CE51C58EE808}" type="sibTrans" cxnId="{3F61F84C-718A-4ED4-8541-BEF5E364A55D}">
      <dgm:prSet/>
      <dgm:spPr/>
      <dgm:t>
        <a:bodyPr/>
        <a:lstStyle/>
        <a:p>
          <a:endParaRPr lang="ru-RU" sz="1200" b="1"/>
        </a:p>
      </dgm:t>
    </dgm:pt>
    <dgm:pt modelId="{6C1D1D72-4232-4DE1-8483-2D2CE557A99C}">
      <dgm:prSet phldrT="[Текст]" custT="1"/>
      <dgm:spPr>
        <a:solidFill>
          <a:srgbClr val="0070C0"/>
        </a:solidFill>
      </dgm:spPr>
      <dgm:t>
        <a:bodyPr/>
        <a:lstStyle/>
        <a:p>
          <a:pPr>
            <a:lnSpc>
              <a:spcPts val="1400"/>
            </a:lnSpc>
          </a:pPr>
          <a:r>
            <a:rPr lang="en-US" sz="1400" b="1" dirty="0"/>
            <a:t>C</a:t>
          </a:r>
          <a:r>
            <a:rPr lang="ru-RU" sz="1400" b="1" dirty="0"/>
            <a:t>епараторы для отбора цветных и чёрных металлов</a:t>
          </a:r>
        </a:p>
      </dgm:t>
      <dgm:extLst/>
    </dgm:pt>
    <dgm:pt modelId="{45C626AF-593A-4F85-9D92-57E027648072}" type="sibTrans" cxnId="{3941D4AD-8E7F-4CE4-BB6C-EC069C077240}">
      <dgm:prSet/>
      <dgm:spPr/>
      <dgm:t>
        <a:bodyPr/>
        <a:lstStyle/>
        <a:p>
          <a:endParaRPr lang="ru-RU" sz="1200" b="1"/>
        </a:p>
      </dgm:t>
    </dgm:pt>
    <dgm:pt modelId="{C54C2E9F-83C1-45DA-94C9-1EA64108B0BF}" type="parTrans" cxnId="{3941D4AD-8E7F-4CE4-BB6C-EC069C077240}">
      <dgm:prSet/>
      <dgm:spPr/>
      <dgm:t>
        <a:bodyPr/>
        <a:lstStyle/>
        <a:p>
          <a:endParaRPr lang="ru-RU" sz="1200" b="1"/>
        </a:p>
      </dgm:t>
    </dgm:pt>
    <dgm:pt modelId="{F5412E37-F9F8-48AA-91C3-C7D93869F413}" type="pres">
      <dgm:prSet presAssocID="{8F9A8C86-36E0-49B2-A982-6DDB063DC613}" presName="Name0" presStyleCnt="0">
        <dgm:presLayoutVars>
          <dgm:dir/>
          <dgm:resizeHandles val="exact"/>
        </dgm:presLayoutVars>
      </dgm:prSet>
      <dgm:spPr/>
    </dgm:pt>
    <dgm:pt modelId="{D14E7F60-3F22-40FC-B919-DD050BB7E505}" type="pres">
      <dgm:prSet presAssocID="{8F9A8C86-36E0-49B2-A982-6DDB063DC613}" presName="cycle" presStyleCnt="0"/>
      <dgm:spPr/>
    </dgm:pt>
    <dgm:pt modelId="{A0B95BAF-C7EB-4065-8180-C8FE9B3262C5}" type="pres">
      <dgm:prSet presAssocID="{634DA874-5312-46A1-95C6-1D161A6E9514}" presName="nodeFirstNode" presStyleLbl="node1" presStyleIdx="0" presStyleCnt="9" custScaleX="137923" custScaleY="118550" custRadScaleRad="92406" custRadScaleInc="-18621">
        <dgm:presLayoutVars>
          <dgm:bulletEnabled val="1"/>
        </dgm:presLayoutVars>
      </dgm:prSet>
      <dgm:spPr/>
    </dgm:pt>
    <dgm:pt modelId="{83DAE784-1DBD-413F-98C2-F33744E94FF4}" type="pres">
      <dgm:prSet presAssocID="{D10231C5-D720-43D8-936E-7BD92A06F3E5}" presName="sibTransFirstNode" presStyleLbl="bgShp" presStyleIdx="0" presStyleCnt="1" custScaleX="107997" custLinFactNeighborY="2313"/>
      <dgm:spPr/>
    </dgm:pt>
    <dgm:pt modelId="{CEF19A4B-D6F9-42B7-90F8-9FEF7A087903}" type="pres">
      <dgm:prSet presAssocID="{0A4EC664-F1A6-402C-BD4E-A70291475FE0}" presName="nodeFollowingNodes" presStyleLbl="node1" presStyleIdx="1" presStyleCnt="9" custScaleX="103716" custScaleY="92070" custRadScaleRad="105513" custRadScaleInc="41387">
        <dgm:presLayoutVars>
          <dgm:bulletEnabled val="1"/>
        </dgm:presLayoutVars>
      </dgm:prSet>
      <dgm:spPr/>
    </dgm:pt>
    <dgm:pt modelId="{52270AD0-5480-431F-A51A-E74D36954604}" type="pres">
      <dgm:prSet presAssocID="{AFFEFC70-E236-46FF-AC42-784AC6054C13}" presName="nodeFollowingNodes" presStyleLbl="node1" presStyleIdx="2" presStyleCnt="9" custScaleX="116680" custRadScaleRad="98513" custRadScaleInc="23654">
        <dgm:presLayoutVars>
          <dgm:bulletEnabled val="1"/>
        </dgm:presLayoutVars>
      </dgm:prSet>
      <dgm:spPr/>
    </dgm:pt>
    <dgm:pt modelId="{0C81A2E6-518F-42C7-AFC6-FBC0ABE18F0E}" type="pres">
      <dgm:prSet presAssocID="{44BEDE30-059D-412C-87B6-ABED6B8C4E1E}" presName="nodeFollowingNodes" presStyleLbl="node1" presStyleIdx="3" presStyleCnt="9" custScaleX="103891" custScaleY="91246" custRadScaleRad="104285" custRadScaleInc="11753">
        <dgm:presLayoutVars>
          <dgm:bulletEnabled val="1"/>
        </dgm:presLayoutVars>
      </dgm:prSet>
      <dgm:spPr/>
    </dgm:pt>
    <dgm:pt modelId="{B6F29BF1-1D93-4072-B863-BEF66A389A79}" type="pres">
      <dgm:prSet presAssocID="{630DA164-61F4-4FBB-992A-E1DAF64A3C95}" presName="nodeFollowingNodes" presStyleLbl="node1" presStyleIdx="4" presStyleCnt="9" custScaleX="146015" custScaleY="108490" custRadScaleRad="124564" custRadScaleInc="-21277">
        <dgm:presLayoutVars>
          <dgm:bulletEnabled val="1"/>
        </dgm:presLayoutVars>
      </dgm:prSet>
      <dgm:spPr/>
    </dgm:pt>
    <dgm:pt modelId="{6DA887B8-B8F4-4714-940E-FBE8A879928B}" type="pres">
      <dgm:prSet presAssocID="{65CA61A4-2834-48D2-AFA2-8A6886F7F68A}" presName="nodeFollowingNodes" presStyleLbl="node1" presStyleIdx="5" presStyleCnt="9" custScaleX="147725" custScaleY="108037" custRadScaleRad="126287" custRadScaleInc="25992">
        <dgm:presLayoutVars>
          <dgm:bulletEnabled val="1"/>
        </dgm:presLayoutVars>
      </dgm:prSet>
      <dgm:spPr/>
    </dgm:pt>
    <dgm:pt modelId="{10F9C11E-CBD2-4E5E-BB92-B4D68EA5F6CB}" type="pres">
      <dgm:prSet presAssocID="{6C1D1D72-4232-4DE1-8483-2D2CE557A99C}" presName="nodeFollowingNodes" presStyleLbl="node1" presStyleIdx="6" presStyleCnt="9" custScaleX="109353" custScaleY="86109" custRadScaleRad="109981" custRadScaleInc="-6210">
        <dgm:presLayoutVars>
          <dgm:bulletEnabled val="1"/>
        </dgm:presLayoutVars>
      </dgm:prSet>
      <dgm:spPr/>
    </dgm:pt>
    <dgm:pt modelId="{93AD9DD9-19F4-4C3E-A69C-FC0E3BA7EB64}" type="pres">
      <dgm:prSet presAssocID="{71CC6E0C-C9AC-4B73-A180-BED2CDBFDD6F}" presName="nodeFollowingNodes" presStyleLbl="node1" presStyleIdx="7" presStyleCnt="9" custScaleX="127674" custScaleY="133212" custRadScaleRad="98497" custRadScaleInc="-24881">
        <dgm:presLayoutVars>
          <dgm:bulletEnabled val="1"/>
        </dgm:presLayoutVars>
      </dgm:prSet>
      <dgm:spPr/>
    </dgm:pt>
    <dgm:pt modelId="{9615C39E-B65B-4565-8656-028013B877F1}" type="pres">
      <dgm:prSet presAssocID="{B661BC09-D97C-4163-BFE2-8A6BB3017203}" presName="nodeFollowingNodes" presStyleLbl="node1" presStyleIdx="8" presStyleCnt="9" custScaleX="102115" custScaleY="92066" custRadScaleRad="114000" custRadScaleInc="-49571">
        <dgm:presLayoutVars>
          <dgm:bulletEnabled val="1"/>
        </dgm:presLayoutVars>
      </dgm:prSet>
      <dgm:spPr/>
    </dgm:pt>
  </dgm:ptLst>
  <dgm:cxnLst>
    <dgm:cxn modelId="{A8EE751A-FFAE-4158-A907-00F9B7E1CC42}" type="presOf" srcId="{71CC6E0C-C9AC-4B73-A180-BED2CDBFDD6F}" destId="{93AD9DD9-19F4-4C3E-A69C-FC0E3BA7EB64}" srcOrd="0" destOrd="0" presId="urn:microsoft.com/office/officeart/2005/8/layout/cycle3"/>
    <dgm:cxn modelId="{19E600E7-AF19-4685-815E-5D6DCDFD40C3}" type="presOf" srcId="{634DA874-5312-46A1-95C6-1D161A6E9514}" destId="{A0B95BAF-C7EB-4065-8180-C8FE9B3262C5}" srcOrd="0" destOrd="0" presId="urn:microsoft.com/office/officeart/2005/8/layout/cycle3"/>
    <dgm:cxn modelId="{E675BDD5-2732-49E4-9B8B-74C425966E53}" srcId="{8F9A8C86-36E0-49B2-A982-6DDB063DC613}" destId="{0A4EC664-F1A6-402C-BD4E-A70291475FE0}" srcOrd="1" destOrd="0" parTransId="{4F161331-A852-47E9-8342-4AA6FD05E04B}" sibTransId="{AE16E1F2-FF47-4D6F-A4F5-1656C646C3EA}"/>
    <dgm:cxn modelId="{1BD04B12-482F-48D0-A4AE-398A963EA10A}" srcId="{8F9A8C86-36E0-49B2-A982-6DDB063DC613}" destId="{44BEDE30-059D-412C-87B6-ABED6B8C4E1E}" srcOrd="3" destOrd="0" parTransId="{DD958B9D-0C38-4072-8A9B-DBB6BA92C5B1}" sibTransId="{8A30DF37-C5AE-451F-9703-190D93FBD690}"/>
    <dgm:cxn modelId="{0AE43363-7B6D-4214-8B23-CFF47D6294A9}" srcId="{8F9A8C86-36E0-49B2-A982-6DDB063DC613}" destId="{634DA874-5312-46A1-95C6-1D161A6E9514}" srcOrd="0" destOrd="0" parTransId="{21F1AEE7-F381-4BB2-ABC1-A202DE5B6472}" sibTransId="{D10231C5-D720-43D8-936E-7BD92A06F3E5}"/>
    <dgm:cxn modelId="{B1239AE0-764F-448C-B1D0-8D6EBD7F44FB}" type="presOf" srcId="{6C1D1D72-4232-4DE1-8483-2D2CE557A99C}" destId="{10F9C11E-CBD2-4E5E-BB92-B4D68EA5F6CB}" srcOrd="0" destOrd="0" presId="urn:microsoft.com/office/officeart/2005/8/layout/cycle3"/>
    <dgm:cxn modelId="{3E3591A2-148B-46FC-B009-9E60588CE77A}" type="presOf" srcId="{65CA61A4-2834-48D2-AFA2-8A6886F7F68A}" destId="{6DA887B8-B8F4-4714-940E-FBE8A879928B}" srcOrd="0" destOrd="0" presId="urn:microsoft.com/office/officeart/2005/8/layout/cycle3"/>
    <dgm:cxn modelId="{7E655AC8-52BD-4C0E-A641-32522349FD63}" type="presOf" srcId="{44BEDE30-059D-412C-87B6-ABED6B8C4E1E}" destId="{0C81A2E6-518F-42C7-AFC6-FBC0ABE18F0E}" srcOrd="0" destOrd="0" presId="urn:microsoft.com/office/officeart/2005/8/layout/cycle3"/>
    <dgm:cxn modelId="{12772972-DE1E-4D00-AC51-F295F65338D5}" type="presOf" srcId="{B661BC09-D97C-4163-BFE2-8A6BB3017203}" destId="{9615C39E-B65B-4565-8656-028013B877F1}" srcOrd="0" destOrd="0" presId="urn:microsoft.com/office/officeart/2005/8/layout/cycle3"/>
    <dgm:cxn modelId="{FE94D277-C218-47B4-8F0B-4FF3C505906D}" type="presOf" srcId="{8F9A8C86-36E0-49B2-A982-6DDB063DC613}" destId="{F5412E37-F9F8-48AA-91C3-C7D93869F413}" srcOrd="0" destOrd="0" presId="urn:microsoft.com/office/officeart/2005/8/layout/cycle3"/>
    <dgm:cxn modelId="{3F61F84C-718A-4ED4-8541-BEF5E364A55D}" srcId="{8F9A8C86-36E0-49B2-A982-6DDB063DC613}" destId="{71CC6E0C-C9AC-4B73-A180-BED2CDBFDD6F}" srcOrd="7" destOrd="0" parTransId="{BDC427E8-C139-47FD-AA5E-9C8F9137CF09}" sibTransId="{EB63A9EB-360F-434D-A031-CE51C58EE808}"/>
    <dgm:cxn modelId="{BE28A3F9-B869-4330-9070-87433EC13F74}" type="presOf" srcId="{0A4EC664-F1A6-402C-BD4E-A70291475FE0}" destId="{CEF19A4B-D6F9-42B7-90F8-9FEF7A087903}" srcOrd="0" destOrd="0" presId="urn:microsoft.com/office/officeart/2005/8/layout/cycle3"/>
    <dgm:cxn modelId="{3941D4AD-8E7F-4CE4-BB6C-EC069C077240}" srcId="{8F9A8C86-36E0-49B2-A982-6DDB063DC613}" destId="{6C1D1D72-4232-4DE1-8483-2D2CE557A99C}" srcOrd="6" destOrd="0" parTransId="{C54C2E9F-83C1-45DA-94C9-1EA64108B0BF}" sibTransId="{45C626AF-593A-4F85-9D92-57E027648072}"/>
    <dgm:cxn modelId="{21EF3D10-2F03-4E6F-B8F4-A8FED363432B}" type="presOf" srcId="{AFFEFC70-E236-46FF-AC42-784AC6054C13}" destId="{52270AD0-5480-431F-A51A-E74D36954604}" srcOrd="0" destOrd="0" presId="urn:microsoft.com/office/officeart/2005/8/layout/cycle3"/>
    <dgm:cxn modelId="{59AD18E4-3357-4A7A-90D3-2863F6848FE2}" type="presOf" srcId="{D10231C5-D720-43D8-936E-7BD92A06F3E5}" destId="{83DAE784-1DBD-413F-98C2-F33744E94FF4}" srcOrd="0" destOrd="0" presId="urn:microsoft.com/office/officeart/2005/8/layout/cycle3"/>
    <dgm:cxn modelId="{81E69E9E-1E86-4435-8B8D-7F607C17163C}" srcId="{8F9A8C86-36E0-49B2-A982-6DDB063DC613}" destId="{65CA61A4-2834-48D2-AFA2-8A6886F7F68A}" srcOrd="5" destOrd="0" parTransId="{5CD1F145-1081-4C22-AB03-C2CF3678E2FE}" sibTransId="{02084D3A-4DE2-4241-86ED-2DEB858D9B70}"/>
    <dgm:cxn modelId="{F4A61299-2071-4E90-89C8-2968A8E65E01}" srcId="{8F9A8C86-36E0-49B2-A982-6DDB063DC613}" destId="{630DA164-61F4-4FBB-992A-E1DAF64A3C95}" srcOrd="4" destOrd="0" parTransId="{8D598490-A19F-4C5D-9CE0-3A0CD76D3816}" sibTransId="{BA861590-E3B5-4C0E-A1E2-99BEB7B8999E}"/>
    <dgm:cxn modelId="{9272D917-FA19-4E1A-A0AB-716F63F03F56}" srcId="{8F9A8C86-36E0-49B2-A982-6DDB063DC613}" destId="{B661BC09-D97C-4163-BFE2-8A6BB3017203}" srcOrd="8" destOrd="0" parTransId="{060EF3AF-19B5-49B9-B797-53584033D863}" sibTransId="{F5346BC0-CFC5-4D1F-9D19-D7C1C7E510B6}"/>
    <dgm:cxn modelId="{B2ABC002-F297-4DAA-A955-03CF42D59118}" type="presOf" srcId="{630DA164-61F4-4FBB-992A-E1DAF64A3C95}" destId="{B6F29BF1-1D93-4072-B863-BEF66A389A79}" srcOrd="0" destOrd="0" presId="urn:microsoft.com/office/officeart/2005/8/layout/cycle3"/>
    <dgm:cxn modelId="{2D1D85FB-19C2-412A-8920-28C959ABBEC6}" srcId="{8F9A8C86-36E0-49B2-A982-6DDB063DC613}" destId="{AFFEFC70-E236-46FF-AC42-784AC6054C13}" srcOrd="2" destOrd="0" parTransId="{FBAC7645-393D-4AF2-93AB-38C59074A49A}" sibTransId="{8403E052-C0E4-40D9-AA9A-EEC88205D1D0}"/>
    <dgm:cxn modelId="{93288C3E-8BAD-4148-B8F5-492BE1669F35}" type="presParOf" srcId="{F5412E37-F9F8-48AA-91C3-C7D93869F413}" destId="{D14E7F60-3F22-40FC-B919-DD050BB7E505}" srcOrd="0" destOrd="0" presId="urn:microsoft.com/office/officeart/2005/8/layout/cycle3"/>
    <dgm:cxn modelId="{8412E0DD-35A2-4C66-AE7D-4F114EEB990F}" type="presParOf" srcId="{D14E7F60-3F22-40FC-B919-DD050BB7E505}" destId="{A0B95BAF-C7EB-4065-8180-C8FE9B3262C5}" srcOrd="0" destOrd="0" presId="urn:microsoft.com/office/officeart/2005/8/layout/cycle3"/>
    <dgm:cxn modelId="{62790A80-6118-4759-BDB3-8154161208ED}" type="presParOf" srcId="{D14E7F60-3F22-40FC-B919-DD050BB7E505}" destId="{83DAE784-1DBD-413F-98C2-F33744E94FF4}" srcOrd="1" destOrd="0" presId="urn:microsoft.com/office/officeart/2005/8/layout/cycle3"/>
    <dgm:cxn modelId="{4B805C00-FEA6-41EC-ABE8-8C50CAAF5530}" type="presParOf" srcId="{D14E7F60-3F22-40FC-B919-DD050BB7E505}" destId="{CEF19A4B-D6F9-42B7-90F8-9FEF7A087903}" srcOrd="2" destOrd="0" presId="urn:microsoft.com/office/officeart/2005/8/layout/cycle3"/>
    <dgm:cxn modelId="{A2AB61FC-1BFC-4722-B40B-6E9C2FF5B73E}" type="presParOf" srcId="{D14E7F60-3F22-40FC-B919-DD050BB7E505}" destId="{52270AD0-5480-431F-A51A-E74D36954604}" srcOrd="3" destOrd="0" presId="urn:microsoft.com/office/officeart/2005/8/layout/cycle3"/>
    <dgm:cxn modelId="{3218D394-612C-40E1-9909-0D0280E75ABC}" type="presParOf" srcId="{D14E7F60-3F22-40FC-B919-DD050BB7E505}" destId="{0C81A2E6-518F-42C7-AFC6-FBC0ABE18F0E}" srcOrd="4" destOrd="0" presId="urn:microsoft.com/office/officeart/2005/8/layout/cycle3"/>
    <dgm:cxn modelId="{9CC6481C-519F-4CD4-9121-36313DBD2117}" type="presParOf" srcId="{D14E7F60-3F22-40FC-B919-DD050BB7E505}" destId="{B6F29BF1-1D93-4072-B863-BEF66A389A79}" srcOrd="5" destOrd="0" presId="urn:microsoft.com/office/officeart/2005/8/layout/cycle3"/>
    <dgm:cxn modelId="{B098A6AE-2A7C-4636-92F4-2B08D22D7AAA}" type="presParOf" srcId="{D14E7F60-3F22-40FC-B919-DD050BB7E505}" destId="{6DA887B8-B8F4-4714-940E-FBE8A879928B}" srcOrd="6" destOrd="0" presId="urn:microsoft.com/office/officeart/2005/8/layout/cycle3"/>
    <dgm:cxn modelId="{4D61176B-1B6B-40C5-86C7-F16A65205040}" type="presParOf" srcId="{D14E7F60-3F22-40FC-B919-DD050BB7E505}" destId="{10F9C11E-CBD2-4E5E-BB92-B4D68EA5F6CB}" srcOrd="7" destOrd="0" presId="urn:microsoft.com/office/officeart/2005/8/layout/cycle3"/>
    <dgm:cxn modelId="{EBD49834-0B08-415A-9F5E-211F1D64B171}" type="presParOf" srcId="{D14E7F60-3F22-40FC-B919-DD050BB7E505}" destId="{93AD9DD9-19F4-4C3E-A69C-FC0E3BA7EB64}" srcOrd="8" destOrd="0" presId="urn:microsoft.com/office/officeart/2005/8/layout/cycle3"/>
    <dgm:cxn modelId="{F29F3498-C100-48E9-84C4-64D55E920CD8}" type="presParOf" srcId="{D14E7F60-3F22-40FC-B919-DD050BB7E505}" destId="{9615C39E-B65B-4565-8656-028013B877F1}" srcOrd="9" destOrd="0" presId="urn:microsoft.com/office/officeart/2005/8/layout/cycle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AE784-1DBD-413F-98C2-F33744E94FF4}">
      <dsp:nvSpPr>
        <dsp:cNvPr id="0" name=""/>
        <dsp:cNvSpPr/>
      </dsp:nvSpPr>
      <dsp:spPr>
        <a:xfrm>
          <a:off x="-180897" y="584726"/>
          <a:ext cx="6058784" cy="5610141"/>
        </a:xfrm>
        <a:prstGeom prst="circularArrow">
          <a:avLst>
            <a:gd name="adj1" fmla="val 5544"/>
            <a:gd name="adj2" fmla="val 330680"/>
            <a:gd name="adj3" fmla="val 14343458"/>
            <a:gd name="adj4" fmla="val 17049385"/>
            <a:gd name="adj5" fmla="val 5757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95BAF-C7EB-4065-8180-C8FE9B3262C5}">
      <dsp:nvSpPr>
        <dsp:cNvPr id="0" name=""/>
        <dsp:cNvSpPr/>
      </dsp:nvSpPr>
      <dsp:spPr>
        <a:xfrm>
          <a:off x="1869289" y="551912"/>
          <a:ext cx="1958410" cy="841663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</a:rPr>
            <a:t>Зона разгрузки мусоровозов</a:t>
          </a:r>
        </a:p>
      </dsp:txBody>
      <dsp:txXfrm>
        <a:off x="1910376" y="592999"/>
        <a:ext cx="1876236" cy="759489"/>
      </dsp:txXfrm>
    </dsp:sp>
    <dsp:sp modelId="{CEF19A4B-D6F9-42B7-90F8-9FEF7A087903}">
      <dsp:nvSpPr>
        <dsp:cNvPr id="0" name=""/>
        <dsp:cNvSpPr/>
      </dsp:nvSpPr>
      <dsp:spPr>
        <a:xfrm>
          <a:off x="4435427" y="1390007"/>
          <a:ext cx="1472695" cy="65366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</a:rPr>
            <a:t>Открыватель мешков</a:t>
          </a:r>
        </a:p>
      </dsp:txBody>
      <dsp:txXfrm>
        <a:off x="4467336" y="1421916"/>
        <a:ext cx="1408877" cy="589846"/>
      </dsp:txXfrm>
    </dsp:sp>
    <dsp:sp modelId="{52270AD0-5480-431F-A51A-E74D36954604}">
      <dsp:nvSpPr>
        <dsp:cNvPr id="0" name=""/>
        <dsp:cNvSpPr/>
      </dsp:nvSpPr>
      <dsp:spPr>
        <a:xfrm>
          <a:off x="4634186" y="2752295"/>
          <a:ext cx="1656774" cy="70996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Предсортировка</a:t>
          </a:r>
          <a:br>
            <a:rPr lang="en-US" sz="1400" b="1" kern="1200" dirty="0"/>
          </a:br>
          <a:r>
            <a:rPr lang="ru-RU" sz="1400" b="1" kern="1200" dirty="0"/>
            <a:t>(отбор стекла, крупных фракций)</a:t>
          </a:r>
        </a:p>
      </dsp:txBody>
      <dsp:txXfrm>
        <a:off x="4668844" y="2786953"/>
        <a:ext cx="1587458" cy="640649"/>
      </dsp:txXfrm>
    </dsp:sp>
    <dsp:sp modelId="{0C81A2E6-518F-42C7-AFC6-FBC0ABE18F0E}">
      <dsp:nvSpPr>
        <dsp:cNvPr id="0" name=""/>
        <dsp:cNvSpPr/>
      </dsp:nvSpPr>
      <dsp:spPr>
        <a:xfrm>
          <a:off x="4431686" y="4247889"/>
          <a:ext cx="1475179" cy="64781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Грохочение </a:t>
          </a:r>
          <a:br>
            <a:rPr lang="ru-RU" sz="1400" b="1" kern="1200" dirty="0"/>
          </a:br>
          <a:r>
            <a:rPr lang="ru-RU" sz="1400" b="1" kern="1200" dirty="0"/>
            <a:t>(отделение биоотходов)</a:t>
          </a:r>
        </a:p>
      </dsp:txBody>
      <dsp:txXfrm>
        <a:off x="4463310" y="4279513"/>
        <a:ext cx="1411931" cy="584566"/>
      </dsp:txXfrm>
    </dsp:sp>
    <dsp:sp modelId="{B6F29BF1-1D93-4072-B863-BEF66A389A79}">
      <dsp:nvSpPr>
        <dsp:cNvPr id="0" name=""/>
        <dsp:cNvSpPr/>
      </dsp:nvSpPr>
      <dsp:spPr>
        <a:xfrm>
          <a:off x="3453297" y="5386442"/>
          <a:ext cx="2073311" cy="770241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ts val="1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Агрегат оптической сортировки (разделение на Полимеры и Неполимеры)</a:t>
          </a:r>
        </a:p>
      </dsp:txBody>
      <dsp:txXfrm>
        <a:off x="3490897" y="5424042"/>
        <a:ext cx="1998111" cy="695041"/>
      </dsp:txXfrm>
    </dsp:sp>
    <dsp:sp modelId="{6DA887B8-B8F4-4714-940E-FBE8A879928B}">
      <dsp:nvSpPr>
        <dsp:cNvPr id="0" name=""/>
        <dsp:cNvSpPr/>
      </dsp:nvSpPr>
      <dsp:spPr>
        <a:xfrm>
          <a:off x="576577" y="5389658"/>
          <a:ext cx="2097592" cy="76702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ts val="1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Баллистический сепаратор (разделение фракций на объёмные и плоские)</a:t>
          </a:r>
        </a:p>
      </dsp:txBody>
      <dsp:txXfrm>
        <a:off x="614020" y="5427101"/>
        <a:ext cx="2022706" cy="692139"/>
      </dsp:txXfrm>
    </dsp:sp>
    <dsp:sp modelId="{10F9C11E-CBD2-4E5E-BB92-B4D68EA5F6CB}">
      <dsp:nvSpPr>
        <dsp:cNvPr id="0" name=""/>
        <dsp:cNvSpPr/>
      </dsp:nvSpPr>
      <dsp:spPr>
        <a:xfrm>
          <a:off x="104582" y="4266135"/>
          <a:ext cx="1552736" cy="611343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ts val="1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</a:t>
          </a:r>
          <a:r>
            <a:rPr lang="ru-RU" sz="1400" b="1" kern="1200" dirty="0"/>
            <a:t>епараторы для отбора цветных и чёрных металлов</a:t>
          </a:r>
        </a:p>
      </dsp:txBody>
      <dsp:txXfrm>
        <a:off x="134425" y="4295978"/>
        <a:ext cx="1493050" cy="551657"/>
      </dsp:txXfrm>
    </dsp:sp>
    <dsp:sp modelId="{93AD9DD9-19F4-4C3E-A69C-FC0E3BA7EB64}">
      <dsp:nvSpPr>
        <dsp:cNvPr id="0" name=""/>
        <dsp:cNvSpPr/>
      </dsp:nvSpPr>
      <dsp:spPr>
        <a:xfrm>
          <a:off x="-155921" y="2652570"/>
          <a:ext cx="1812881" cy="94575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ts val="1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Каскад агрегатов автом. сортировки (выделение бумаги, ПЭТ,  полимеров по хим.составу)</a:t>
          </a:r>
        </a:p>
      </dsp:txBody>
      <dsp:txXfrm>
        <a:off x="-109753" y="2698738"/>
        <a:ext cx="1720545" cy="853422"/>
      </dsp:txXfrm>
    </dsp:sp>
    <dsp:sp modelId="{9615C39E-B65B-4565-8656-028013B877F1}">
      <dsp:nvSpPr>
        <dsp:cNvPr id="0" name=""/>
        <dsp:cNvSpPr/>
      </dsp:nvSpPr>
      <dsp:spPr>
        <a:xfrm>
          <a:off x="72582" y="1390031"/>
          <a:ext cx="1449961" cy="65363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Прессование вторсырья</a:t>
          </a:r>
        </a:p>
      </dsp:txBody>
      <dsp:txXfrm>
        <a:off x="104490" y="1421939"/>
        <a:ext cx="1386145" cy="589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108BC-89E6-470F-ADD4-57468560E38B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60A01-F57B-4AF1-A18C-3AF8734221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478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60A01-F57B-4AF1-A18C-3AF8734221C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02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8221" y="2348894"/>
            <a:ext cx="11426508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6443" y="4284717"/>
            <a:ext cx="941006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F57E-4527-49B1-9548-BAFAEEDCE841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72B3-4806-464E-82BF-57CCD047E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F57E-4527-49B1-9548-BAFAEEDCE841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72B3-4806-464E-82BF-57CCD047E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398501" y="334306"/>
            <a:ext cx="3535777" cy="711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86507" y="334306"/>
            <a:ext cx="10387946" cy="711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F57E-4527-49B1-9548-BAFAEEDCE841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72B3-4806-464E-82BF-57CCD047E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F57E-4527-49B1-9548-BAFAEEDCE841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72B3-4806-464E-82BF-57CCD047E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900" y="4858813"/>
            <a:ext cx="1142650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1900" y="3204786"/>
            <a:ext cx="1142650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F57E-4527-49B1-9548-BAFAEEDCE841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72B3-4806-464E-82BF-57CCD047E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6507" y="1944576"/>
            <a:ext cx="6961860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972418" y="1944576"/>
            <a:ext cx="6961861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F57E-4527-49B1-9548-BAFAEEDCE841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72B3-4806-464E-82BF-57CCD047E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48" y="302802"/>
            <a:ext cx="12098655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2148" y="1692534"/>
            <a:ext cx="5939637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2148" y="2397901"/>
            <a:ext cx="5939637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28833" y="1692534"/>
            <a:ext cx="594197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828833" y="2397901"/>
            <a:ext cx="594197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F57E-4527-49B1-9548-BAFAEEDCE841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72B3-4806-464E-82BF-57CCD047E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F57E-4527-49B1-9548-BAFAEEDCE841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72B3-4806-464E-82BF-57CCD047E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F57E-4527-49B1-9548-BAFAEEDCE841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72B3-4806-464E-82BF-57CCD047E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49" y="301050"/>
            <a:ext cx="4422638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5820" y="301051"/>
            <a:ext cx="7514983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2149" y="1582265"/>
            <a:ext cx="4422638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F57E-4527-49B1-9548-BAFAEEDCE841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72B3-4806-464E-82BF-57CCD047E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912" y="5292885"/>
            <a:ext cx="806577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34912" y="675613"/>
            <a:ext cx="806577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4912" y="5917739"/>
            <a:ext cx="806577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F57E-4527-49B1-9548-BAFAEEDCE841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72B3-4806-464E-82BF-57CCD047E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48" y="302802"/>
            <a:ext cx="12098655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2148" y="1764295"/>
            <a:ext cx="12098655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72148" y="7008172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4F57E-4527-49B1-9548-BAFAEEDCE841}" type="datetimeFigureOut">
              <a:rPr lang="ru-RU" smtClean="0"/>
              <a:pPr/>
              <a:t>23.01.2017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93009" y="7008172"/>
            <a:ext cx="4256934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34114" y="7008172"/>
            <a:ext cx="3136689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672B3-4806-464E-82BF-57CCD047E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jpg"/><Relationship Id="rId7" Type="http://schemas.openxmlformats.org/officeDocument/2006/relationships/diagramData" Target="../diagrams/data1.xml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microsoft.com/office/2007/relationships/diagramDrawing" Target="../diagrams/drawing1.xml"/><Relationship Id="rId5" Type="http://schemas.openxmlformats.org/officeDocument/2006/relationships/image" Target="../media/image6.jp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3.jpe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7308" y="2484487"/>
            <a:ext cx="8488102" cy="201622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Автоматизированный комплекс 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>обработки и обезвреживания отходов мощностью от 100 тыс. тонн ТКО в год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>г. Кострома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1235" y="6876975"/>
            <a:ext cx="1728192" cy="5642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</a:rPr>
              <a:t>май 2016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74775" y="4644727"/>
            <a:ext cx="5256584" cy="63620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88506" y="7122012"/>
            <a:ext cx="20255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www.eco-t-m.ru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8948" y="252239"/>
            <a:ext cx="9865095" cy="648072"/>
          </a:xfrm>
        </p:spPr>
        <p:txBody>
          <a:bodyPr>
            <a:noAutofit/>
          </a:bodyPr>
          <a:lstStyle/>
          <a:p>
            <a:r>
              <a:rPr lang="ru-RU" sz="3600" b="1" spc="-10" dirty="0">
                <a:solidFill>
                  <a:srgbClr val="0070C0"/>
                </a:solidFill>
              </a:rPr>
              <a:t>Исследование морфологии</a:t>
            </a:r>
            <a:r>
              <a:rPr lang="ru-RU" sz="3600" b="1" spc="-40" dirty="0">
                <a:solidFill>
                  <a:srgbClr val="0070C0"/>
                </a:solidFill>
              </a:rPr>
              <a:t> </a:t>
            </a:r>
            <a:r>
              <a:rPr lang="ru-RU" sz="3600" b="1" spc="-15" dirty="0">
                <a:solidFill>
                  <a:srgbClr val="0070C0"/>
                </a:solidFill>
              </a:rPr>
              <a:t>отходов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1968947" y="1692399"/>
            <a:ext cx="5760640" cy="461664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sz="2000" spc="-5" dirty="0">
                <a:cs typeface="Calibri"/>
              </a:rPr>
              <a:t>Достоверные данные о морфологическом </a:t>
            </a:r>
            <a:r>
              <a:rPr sz="2000" spc="-5" dirty="0" err="1">
                <a:cs typeface="Calibri"/>
              </a:rPr>
              <a:t>составе</a:t>
            </a:r>
            <a:r>
              <a:rPr sz="2000" spc="-5" dirty="0">
                <a:cs typeface="Calibri"/>
              </a:rPr>
              <a:t> Т</a:t>
            </a:r>
            <a:r>
              <a:rPr lang="ru-RU" sz="2000" spc="-5" dirty="0">
                <a:cs typeface="Calibri"/>
              </a:rPr>
              <a:t>К</a:t>
            </a:r>
            <a:r>
              <a:rPr sz="2000" spc="-5" dirty="0">
                <a:cs typeface="Calibri"/>
              </a:rPr>
              <a:t>О – основа для расчета  вторичного потенциала отходов и выбора наиболее оптимальной технологии и  </a:t>
            </a:r>
            <a:r>
              <a:rPr lang="ru-RU" sz="2000" spc="-5" dirty="0">
                <a:cs typeface="Calibri"/>
              </a:rPr>
              <a:t>оборудования. </a:t>
            </a:r>
            <a:br>
              <a:rPr lang="ru-RU" sz="2000" spc="-5" dirty="0">
                <a:cs typeface="Calibri"/>
              </a:rPr>
            </a:br>
            <a:endParaRPr lang="en-US" sz="2000" spc="-5" dirty="0">
              <a:cs typeface="Calibri"/>
            </a:endParaRPr>
          </a:p>
          <a:p>
            <a:pPr marL="355600" marR="508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spc="-5" dirty="0">
                <a:cs typeface="Calibri"/>
              </a:rPr>
              <a:t>В ЭТМ разработана уникальная авторская методика исследований морфологии отходов и многократно апробирована на практике.</a:t>
            </a:r>
            <a:br>
              <a:rPr lang="ru-RU" sz="2000" spc="-5" dirty="0">
                <a:cs typeface="Calibri"/>
              </a:rPr>
            </a:br>
            <a:endParaRPr lang="en-US" sz="2000" spc="-5" dirty="0">
              <a:cs typeface="Calibri"/>
            </a:endParaRPr>
          </a:p>
          <a:p>
            <a:pPr marL="355600" marR="5080" indent="-342900"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3773488" algn="l"/>
                <a:tab pos="5113338" algn="l"/>
              </a:tabLst>
            </a:pPr>
            <a:r>
              <a:rPr lang="ru-RU" sz="2000" spc="-5" dirty="0">
                <a:cs typeface="Calibri"/>
              </a:rPr>
              <a:t>В Костромской, Белгородской, Владимирской, Московской областях, в Крыму и Абхазии проведены десятки сезонных полевых исследований. Анализ состава «хвостов» для выбора оптимальной технологии производства </a:t>
            </a:r>
            <a:r>
              <a:rPr lang="en-US" sz="2000" spc="-5" dirty="0">
                <a:cs typeface="Calibri"/>
              </a:rPr>
              <a:t>RDF </a:t>
            </a:r>
            <a:r>
              <a:rPr lang="ru-RU" sz="2000" spc="-5" dirty="0">
                <a:cs typeface="Calibri"/>
              </a:rPr>
              <a:t>и компоста.</a:t>
            </a:r>
            <a:endParaRPr sz="2000" spc="-5" dirty="0">
              <a:cs typeface="Calibri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8161565" y="1764407"/>
            <a:ext cx="3420000" cy="226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8"/>
          <p:cNvSpPr/>
          <p:nvPr/>
        </p:nvSpPr>
        <p:spPr>
          <a:xfrm>
            <a:off x="8150678" y="4679381"/>
            <a:ext cx="3420000" cy="226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8160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8948" y="252239"/>
            <a:ext cx="9865095" cy="648072"/>
          </a:xfrm>
        </p:spPr>
        <p:txBody>
          <a:bodyPr>
            <a:noAutofit/>
          </a:bodyPr>
          <a:lstStyle/>
          <a:p>
            <a:r>
              <a:rPr lang="ru-RU" sz="3600" b="1" spc="-10" dirty="0">
                <a:solidFill>
                  <a:srgbClr val="0070C0"/>
                </a:solidFill>
              </a:rPr>
              <a:t>Цех глубокой переработки полимеров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1952812" y="1332360"/>
            <a:ext cx="9289032" cy="246221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ru-RU" sz="2000" b="1" dirty="0"/>
              <a:t>Извлеченные в цехе сортировки полимерные фракции, разделенные по химическому составу, направляются в соседний цех на производство гранул и ПЭТ-хлопьев:</a:t>
            </a:r>
            <a:endParaRPr lang="ru-RU" sz="2000" dirty="0"/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Мощность-  до 1500 кг/ч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Линия производства  гранул из твердого пластика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Линия производства гранул из пленок</a:t>
            </a:r>
          </a:p>
          <a:p>
            <a:pPr marL="342900" indent="-3429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Линия производства ПЭТ-хлопьев</a:t>
            </a:r>
          </a:p>
          <a:p>
            <a:pPr marL="12700" marR="5080">
              <a:buClr>
                <a:srgbClr val="0070C0"/>
              </a:buClr>
            </a:pPr>
            <a:endParaRPr sz="2000" spc="-5" dirty="0">
              <a:cs typeface="Calibri"/>
            </a:endParaRPr>
          </a:p>
        </p:txBody>
      </p:sp>
      <p:pic>
        <p:nvPicPr>
          <p:cNvPr id="1026" name="Picture 2" descr="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11" y="3636616"/>
            <a:ext cx="8352928" cy="2658141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57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635" y="1836415"/>
            <a:ext cx="3420000" cy="226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0099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6940" y="252239"/>
            <a:ext cx="9937103" cy="6480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Потенциал вторичных ресурсов</a:t>
            </a:r>
          </a:p>
        </p:txBody>
      </p:sp>
      <p:sp>
        <p:nvSpPr>
          <p:cNvPr id="11" name="object 6"/>
          <p:cNvSpPr txBox="1"/>
          <p:nvPr/>
        </p:nvSpPr>
        <p:spPr>
          <a:xfrm>
            <a:off x="1968948" y="1764408"/>
            <a:ext cx="4989139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algn="just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spc="-5" dirty="0">
                <a:cs typeface="Calibri"/>
              </a:rPr>
              <a:t>Полимеры, разделенные по химическому составу</a:t>
            </a:r>
            <a:r>
              <a:rPr lang="en-US" sz="2000" spc="-5" dirty="0"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(HDPE, PET-, РР-, PVC, РS,  ABS…)</a:t>
            </a:r>
          </a:p>
          <a:p>
            <a:pPr marL="355600" indent="-342900" algn="just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spc="-5" dirty="0">
                <a:cs typeface="Calibri"/>
              </a:rPr>
              <a:t>Макулатура (бумага и картон)</a:t>
            </a:r>
          </a:p>
          <a:p>
            <a:pPr marL="355600" indent="-342900" algn="just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spc="-5" dirty="0">
                <a:cs typeface="Calibri"/>
              </a:rPr>
              <a:t>Цветной металл</a:t>
            </a:r>
          </a:p>
          <a:p>
            <a:pPr marL="355600" indent="-342900" algn="just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spc="-5" dirty="0">
                <a:cs typeface="Calibri"/>
              </a:rPr>
              <a:t>Черный металл</a:t>
            </a:r>
          </a:p>
          <a:p>
            <a:pPr marL="355600" indent="-342900" algn="just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spc="-5" dirty="0">
                <a:cs typeface="Calibri"/>
              </a:rPr>
              <a:t>Стекло</a:t>
            </a:r>
          </a:p>
          <a:p>
            <a:pPr marL="355600" indent="-342900" algn="just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spc="-5" dirty="0">
                <a:cs typeface="Calibri"/>
              </a:rPr>
              <a:t>Сырье для RDF </a:t>
            </a:r>
          </a:p>
          <a:p>
            <a:pPr marL="355600" indent="-342900" algn="just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spc="-5" dirty="0">
                <a:cs typeface="Calibri"/>
              </a:rPr>
              <a:t>Биоген (для производства компоста) </a:t>
            </a:r>
          </a:p>
        </p:txBody>
      </p:sp>
      <p:pic>
        <p:nvPicPr>
          <p:cNvPr id="7" name="Picture 2" descr="C:\Users\Luiza\Desktop\Documents\Выставки\Выставка_IFAT_май 2014\Выставка IFAT_ЭТМ\Фото_слайд-шоу\05_Маркетинг рынка сбыта вторсырья\1-prodayu-makulaturu-karton-v-tyukah-tsena-1500-grn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35" y="4716128"/>
            <a:ext cx="3420000" cy="226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009900"/>
            </a:solidFill>
          </a:ln>
          <a:extLst/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11" y="4716128"/>
            <a:ext cx="3420000" cy="226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606019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75" y="4687082"/>
            <a:ext cx="3420000" cy="226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0099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6780" y="252239"/>
            <a:ext cx="9089390" cy="6480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Резюме АМСК в Костроме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96939" y="1620392"/>
            <a:ext cx="59046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spc="-5" dirty="0">
                <a:cs typeface="Calibri"/>
              </a:rPr>
              <a:t>Местоположение:  Кострома, Базовая 23, земельный участок – </a:t>
            </a:r>
            <a:r>
              <a:rPr lang="ru-RU" sz="2000" b="1" spc="-5" dirty="0">
                <a:cs typeface="Calibri"/>
              </a:rPr>
              <a:t>3.2 га</a:t>
            </a:r>
          </a:p>
          <a:p>
            <a:pPr marL="3556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spc="-5" dirty="0">
                <a:cs typeface="Calibri"/>
              </a:rPr>
              <a:t>Мощность:  от</a:t>
            </a:r>
            <a:r>
              <a:rPr lang="ru-RU" sz="2000" b="1" spc="-5" dirty="0">
                <a:cs typeface="Calibri"/>
              </a:rPr>
              <a:t> 100 000 тонн </a:t>
            </a:r>
            <a:r>
              <a:rPr lang="ru-RU" sz="2000" spc="-5" dirty="0">
                <a:cs typeface="Calibri"/>
              </a:rPr>
              <a:t>ТКО в год</a:t>
            </a:r>
          </a:p>
          <a:p>
            <a:pPr marL="3556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spc="-5" dirty="0">
                <a:cs typeface="Calibri"/>
              </a:rPr>
              <a:t>Объем инвестиций – 1,2</a:t>
            </a:r>
            <a:r>
              <a:rPr lang="ru-RU" sz="2000" b="1" spc="-5" dirty="0">
                <a:cs typeface="Calibri"/>
              </a:rPr>
              <a:t> млрд. руб.</a:t>
            </a:r>
            <a:r>
              <a:rPr lang="ru-RU" sz="2000" b="1" dirty="0"/>
              <a:t> </a:t>
            </a:r>
          </a:p>
          <a:p>
            <a:pPr marL="3556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Количество новых рабочих мест:  </a:t>
            </a:r>
            <a:r>
              <a:rPr lang="ru-RU" sz="2000" b="1" dirty="0"/>
              <a:t>115 чел</a:t>
            </a:r>
          </a:p>
          <a:p>
            <a:pPr marL="3556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Рентабельность, заложенная при расчете </a:t>
            </a:r>
            <a:br>
              <a:rPr lang="en-US" sz="2000" dirty="0"/>
            </a:br>
            <a:r>
              <a:rPr lang="ru-RU" sz="2000" dirty="0"/>
              <a:t>тарифа – </a:t>
            </a:r>
            <a:r>
              <a:rPr lang="ru-RU" sz="2000" b="1" dirty="0"/>
              <a:t>7 %.</a:t>
            </a:r>
          </a:p>
          <a:p>
            <a:pPr marL="3556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Тариф для потребителей – </a:t>
            </a:r>
            <a:r>
              <a:rPr lang="ru-RU" sz="2000" b="1" dirty="0"/>
              <a:t> 71,02 </a:t>
            </a:r>
            <a:r>
              <a:rPr lang="ru-RU" sz="2000" b="1" dirty="0" err="1"/>
              <a:t>руб</a:t>
            </a:r>
            <a:r>
              <a:rPr lang="ru-RU" sz="2000" b="1" dirty="0"/>
              <a:t>/м3</a:t>
            </a:r>
          </a:p>
          <a:p>
            <a:pPr marL="3556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Инвестиционная надбавка к тарифу – </a:t>
            </a:r>
            <a:br>
              <a:rPr lang="en-US" sz="2000" dirty="0"/>
            </a:br>
            <a:r>
              <a:rPr lang="ru-RU" sz="2000" dirty="0"/>
              <a:t>94,27</a:t>
            </a:r>
            <a:r>
              <a:rPr lang="en-US" sz="2000" b="1" dirty="0"/>
              <a:t> </a:t>
            </a:r>
            <a:r>
              <a:rPr lang="ru-RU" sz="2000" b="1" dirty="0" err="1"/>
              <a:t>руб</a:t>
            </a:r>
            <a:r>
              <a:rPr lang="ru-RU" sz="2000" b="1" dirty="0"/>
              <a:t>/м3</a:t>
            </a:r>
            <a:r>
              <a:rPr lang="ru-RU" sz="2000" dirty="0"/>
              <a:t> (на срок возврата инвестиций)</a:t>
            </a:r>
          </a:p>
          <a:p>
            <a:pPr marL="3556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По сравнению с существующими сегодня суммами за ЖКУ увеличение составило от 18 до 50 </a:t>
            </a:r>
            <a:r>
              <a:rPr lang="ru-RU" sz="2000" dirty="0" err="1"/>
              <a:t>руб</a:t>
            </a:r>
            <a:r>
              <a:rPr lang="ru-RU" sz="2000" dirty="0"/>
              <a:t>/ в месяц с квартиры, или ~ </a:t>
            </a:r>
            <a:r>
              <a:rPr lang="ru-RU" sz="2000" b="1" dirty="0"/>
              <a:t>1%</a:t>
            </a:r>
          </a:p>
          <a:p>
            <a:pPr marL="3556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Срок возврата инвестиций:  </a:t>
            </a:r>
            <a:r>
              <a:rPr lang="ru-RU" sz="2000" b="1" dirty="0"/>
              <a:t>7 лет</a:t>
            </a:r>
            <a:endParaRPr lang="ru-RU" sz="2000" spc="-5" dirty="0">
              <a:cs typeface="Calibri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75" y="1764407"/>
            <a:ext cx="3420000" cy="226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37159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636" y="1764407"/>
            <a:ext cx="3420000" cy="2268000"/>
          </a:xfrm>
          <a:prstGeom prst="rect">
            <a:avLst/>
          </a:prstGeom>
          <a:ln w="28575">
            <a:solidFill>
              <a:srgbClr val="0099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6940" y="252239"/>
            <a:ext cx="9937103" cy="6480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О компании</a:t>
            </a:r>
          </a:p>
        </p:txBody>
      </p:sp>
      <p:sp>
        <p:nvSpPr>
          <p:cNvPr id="8" name="object 5"/>
          <p:cNvSpPr txBox="1"/>
          <p:nvPr/>
        </p:nvSpPr>
        <p:spPr>
          <a:xfrm>
            <a:off x="2040956" y="5076775"/>
            <a:ext cx="5616623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ru-RU" sz="2000" b="1" dirty="0">
                <a:solidFill>
                  <a:srgbClr val="0070C0"/>
                </a:solidFill>
                <a:latin typeface="Calibri"/>
                <a:cs typeface="Calibri"/>
              </a:rPr>
              <a:t>Ключевое </a:t>
            </a:r>
            <a:r>
              <a:rPr sz="2000" b="1" spc="-5" dirty="0" err="1">
                <a:solidFill>
                  <a:srgbClr val="0070C0"/>
                </a:solidFill>
                <a:latin typeface="Calibri"/>
                <a:cs typeface="Calibri"/>
              </a:rPr>
              <a:t>преимущество</a:t>
            </a:r>
            <a:r>
              <a:rPr sz="20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ru-RU" sz="20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–  формирование </a:t>
            </a:r>
            <a:r>
              <a:rPr sz="2000" b="1" spc="-5" dirty="0">
                <a:solidFill>
                  <a:srgbClr val="0070C0"/>
                </a:solidFill>
                <a:latin typeface="Calibri"/>
                <a:cs typeface="Calibri"/>
              </a:rPr>
              <a:t>нормативно- 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правовых </a:t>
            </a:r>
            <a:r>
              <a:rPr sz="2000" b="1" spc="-5" dirty="0">
                <a:solidFill>
                  <a:srgbClr val="0070C0"/>
                </a:solidFill>
                <a:latin typeface="Calibri"/>
                <a:cs typeface="Calibri"/>
              </a:rPr>
              <a:t>условий для 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обеспечения </a:t>
            </a:r>
            <a:r>
              <a:rPr sz="2000" b="1" spc="-5" dirty="0">
                <a:solidFill>
                  <a:srgbClr val="0070C0"/>
                </a:solidFill>
                <a:latin typeface="Calibri"/>
                <a:cs typeface="Calibri"/>
              </a:rPr>
              <a:t>возвратности  инвестиций </a:t>
            </a:r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и 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снижения</a:t>
            </a:r>
            <a:r>
              <a:rPr sz="2000" b="1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70C0"/>
                </a:solidFill>
                <a:latin typeface="Calibri"/>
                <a:cs typeface="Calibri"/>
              </a:rPr>
              <a:t>рисков</a:t>
            </a:r>
            <a:endParaRPr sz="20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2040957" y="1692400"/>
            <a:ext cx="5616623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/>
            <a:r>
              <a:rPr sz="2000" spc="-5" dirty="0" err="1">
                <a:latin typeface="Calibri"/>
                <a:cs typeface="Calibri"/>
              </a:rPr>
              <a:t>Компания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b="1" spc="-15" dirty="0" err="1">
                <a:latin typeface="Calibri"/>
                <a:cs typeface="Calibri"/>
              </a:rPr>
              <a:t>ЭкоТехноМенеджмент</a:t>
            </a:r>
            <a:r>
              <a:rPr lang="en-US" sz="2000" b="1" spc="-15" dirty="0">
                <a:latin typeface="Calibri"/>
                <a:cs typeface="Calibri"/>
              </a:rPr>
              <a:t> </a:t>
            </a:r>
            <a:r>
              <a:rPr lang="ru-RU" sz="2000" b="1" spc="-15" dirty="0">
                <a:latin typeface="Calibri"/>
                <a:cs typeface="Calibri"/>
              </a:rPr>
              <a:t>ГРУПП</a:t>
            </a:r>
            <a:r>
              <a:rPr sz="2000" spc="-15" dirty="0">
                <a:latin typeface="Calibri"/>
                <a:cs typeface="Calibri"/>
              </a:rPr>
              <a:t>,</a:t>
            </a:r>
            <a:r>
              <a:rPr sz="2000" spc="335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имея</a:t>
            </a:r>
            <a:r>
              <a:rPr sz="2000" spc="340" dirty="0">
                <a:latin typeface="Calibri"/>
                <a:cs typeface="Calibri"/>
              </a:rPr>
              <a:t> </a:t>
            </a:r>
            <a:r>
              <a:rPr lang="ru-RU" sz="2000" spc="3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12-летний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практический опыт работы в </a:t>
            </a:r>
            <a:r>
              <a:rPr sz="2000" spc="-10" dirty="0" err="1">
                <a:latin typeface="Calibri"/>
                <a:cs typeface="Calibri"/>
              </a:rPr>
              <a:t>сфере</a:t>
            </a:r>
            <a:r>
              <a:rPr lang="ru-RU" sz="2000" spc="-1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обращения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отходами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обладая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высокопрофессиональным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потенциалом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lang="ru-RU" sz="2000" spc="-10" dirty="0">
                <a:latin typeface="Calibri"/>
                <a:cs typeface="Calibri"/>
              </a:rPr>
              <a:t>участвует в создании комплексных систем управления обращением с отходами на </a:t>
            </a:r>
            <a:r>
              <a:rPr lang="ru-RU" sz="2000" spc="-10" dirty="0">
                <a:cs typeface="Calibri"/>
              </a:rPr>
              <a:t>т</a:t>
            </a:r>
            <a:r>
              <a:rPr lang="ru-RU" sz="2000" dirty="0">
                <a:cs typeface="Calibri"/>
              </a:rPr>
              <a:t>е</a:t>
            </a:r>
            <a:r>
              <a:rPr lang="ru-RU" sz="2000" spc="-10" dirty="0">
                <a:cs typeface="Calibri"/>
              </a:rPr>
              <a:t>р</a:t>
            </a:r>
            <a:r>
              <a:rPr lang="ru-RU" sz="2000" dirty="0">
                <a:cs typeface="Calibri"/>
              </a:rPr>
              <a:t>ри</a:t>
            </a:r>
            <a:r>
              <a:rPr lang="ru-RU" sz="2000" spc="-35" dirty="0">
                <a:cs typeface="Calibri"/>
              </a:rPr>
              <a:t>т</a:t>
            </a:r>
            <a:r>
              <a:rPr lang="ru-RU" sz="2000" dirty="0">
                <a:cs typeface="Calibri"/>
              </a:rPr>
              <a:t>о</a:t>
            </a:r>
            <a:r>
              <a:rPr lang="ru-RU" sz="2000" spc="-10" dirty="0">
                <a:cs typeface="Calibri"/>
              </a:rPr>
              <a:t>р</a:t>
            </a:r>
            <a:r>
              <a:rPr lang="ru-RU" sz="2000" dirty="0">
                <a:cs typeface="Calibri"/>
              </a:rPr>
              <a:t>ии</a:t>
            </a:r>
            <a:r>
              <a:rPr lang="en-US" sz="2000" dirty="0">
                <a:cs typeface="Calibri"/>
              </a:rPr>
              <a:t> </a:t>
            </a:r>
            <a:r>
              <a:rPr lang="ru-RU" sz="2000" dirty="0">
                <a:cs typeface="Calibri"/>
              </a:rPr>
              <a:t>рег</a:t>
            </a:r>
            <a:r>
              <a:rPr lang="ru-RU" sz="2000" spc="-15" dirty="0">
                <a:cs typeface="Calibri"/>
              </a:rPr>
              <a:t>и</a:t>
            </a:r>
            <a:r>
              <a:rPr lang="ru-RU" sz="2000" dirty="0">
                <a:cs typeface="Calibri"/>
              </a:rPr>
              <a:t>онов </a:t>
            </a:r>
            <a:r>
              <a:rPr lang="ru-RU" sz="2000" spc="-30" dirty="0">
                <a:cs typeface="Calibri"/>
              </a:rPr>
              <a:t>Р</a:t>
            </a:r>
            <a:r>
              <a:rPr lang="ru-RU" sz="2000" spc="-15" dirty="0">
                <a:cs typeface="Calibri"/>
              </a:rPr>
              <a:t>о</a:t>
            </a:r>
            <a:r>
              <a:rPr lang="ru-RU" sz="2000" spc="-10" dirty="0">
                <a:cs typeface="Calibri"/>
              </a:rPr>
              <a:t>с</a:t>
            </a:r>
            <a:r>
              <a:rPr lang="ru-RU" sz="2000" dirty="0">
                <a:cs typeface="Calibri"/>
              </a:rPr>
              <a:t>сии, вк</a:t>
            </a:r>
            <a:r>
              <a:rPr lang="ru-RU" sz="2000" spc="-10" dirty="0">
                <a:cs typeface="Calibri"/>
              </a:rPr>
              <a:t>л</a:t>
            </a:r>
            <a:r>
              <a:rPr lang="ru-RU" sz="2000" dirty="0">
                <a:cs typeface="Calibri"/>
              </a:rPr>
              <a:t>ю</a:t>
            </a:r>
            <a:r>
              <a:rPr lang="ru-RU" sz="2000" spc="-10" dirty="0">
                <a:cs typeface="Calibri"/>
              </a:rPr>
              <a:t>ч</a:t>
            </a:r>
            <a:r>
              <a:rPr lang="ru-RU" sz="2000" dirty="0">
                <a:cs typeface="Calibri"/>
              </a:rPr>
              <a:t>ая также с</a:t>
            </a:r>
            <a:r>
              <a:rPr lang="ru-RU" sz="2000" spc="5" dirty="0">
                <a:cs typeface="Calibri"/>
              </a:rPr>
              <a:t>т</a:t>
            </a:r>
            <a:r>
              <a:rPr lang="ru-RU" sz="2000" spc="-10" dirty="0">
                <a:cs typeface="Calibri"/>
              </a:rPr>
              <a:t>р</a:t>
            </a:r>
            <a:r>
              <a:rPr lang="ru-RU" sz="2000" dirty="0">
                <a:cs typeface="Calibri"/>
              </a:rPr>
              <a:t>о</a:t>
            </a:r>
            <a:r>
              <a:rPr lang="ru-RU" sz="2000" spc="-20" dirty="0">
                <a:cs typeface="Calibri"/>
              </a:rPr>
              <a:t>и</a:t>
            </a:r>
            <a:r>
              <a:rPr lang="ru-RU" sz="2000" spc="-10" dirty="0">
                <a:cs typeface="Calibri"/>
              </a:rPr>
              <a:t>т</a:t>
            </a:r>
            <a:r>
              <a:rPr lang="ru-RU" sz="2000" spc="-40" dirty="0">
                <a:cs typeface="Calibri"/>
              </a:rPr>
              <a:t>е</a:t>
            </a:r>
            <a:r>
              <a:rPr lang="ru-RU" sz="2000" dirty="0">
                <a:cs typeface="Calibri"/>
              </a:rPr>
              <a:t>л</a:t>
            </a:r>
            <a:r>
              <a:rPr lang="ru-RU" sz="2000" spc="-10" dirty="0">
                <a:cs typeface="Calibri"/>
              </a:rPr>
              <a:t>ь</a:t>
            </a:r>
            <a:r>
              <a:rPr lang="ru-RU" sz="2000" dirty="0">
                <a:cs typeface="Calibri"/>
              </a:rPr>
              <a:t>с</a:t>
            </a:r>
            <a:r>
              <a:rPr lang="ru-RU" sz="2000" spc="5" dirty="0">
                <a:cs typeface="Calibri"/>
              </a:rPr>
              <a:t>т</a:t>
            </a:r>
            <a:r>
              <a:rPr lang="ru-RU" sz="2000" dirty="0">
                <a:cs typeface="Calibri"/>
              </a:rPr>
              <a:t>во </a:t>
            </a:r>
            <a:r>
              <a:rPr lang="ru-RU" sz="2000" spc="-10" dirty="0">
                <a:cs typeface="Calibri"/>
              </a:rPr>
              <a:t>с</a:t>
            </a:r>
            <a:r>
              <a:rPr lang="ru-RU" sz="2000" dirty="0">
                <a:cs typeface="Calibri"/>
              </a:rPr>
              <a:t>овр</a:t>
            </a:r>
            <a:r>
              <a:rPr lang="ru-RU" sz="2000" spc="-25" dirty="0">
                <a:cs typeface="Calibri"/>
              </a:rPr>
              <a:t>е</a:t>
            </a:r>
            <a:r>
              <a:rPr lang="ru-RU" sz="2000" dirty="0">
                <a:cs typeface="Calibri"/>
              </a:rPr>
              <a:t>мен</a:t>
            </a:r>
            <a:r>
              <a:rPr lang="ru-RU" sz="2000" spc="-10" dirty="0">
                <a:cs typeface="Calibri"/>
              </a:rPr>
              <a:t>н</a:t>
            </a:r>
            <a:r>
              <a:rPr lang="ru-RU" sz="2000" dirty="0">
                <a:cs typeface="Calibri"/>
              </a:rPr>
              <a:t>ых  объектов </a:t>
            </a:r>
            <a:r>
              <a:rPr lang="ru-RU" sz="2000" spc="-5" dirty="0">
                <a:cs typeface="Calibri"/>
              </a:rPr>
              <a:t>обработки, обезвреживания, утилизации </a:t>
            </a:r>
            <a:r>
              <a:rPr lang="ru-RU" sz="2000" dirty="0">
                <a:cs typeface="Calibri"/>
              </a:rPr>
              <a:t>и </a:t>
            </a:r>
            <a:r>
              <a:rPr lang="ru-RU" sz="2000" spc="-5" dirty="0">
                <a:cs typeface="Calibri"/>
              </a:rPr>
              <a:t>размещения</a:t>
            </a:r>
            <a:r>
              <a:rPr lang="ru-RU" sz="2000" spc="10" dirty="0">
                <a:cs typeface="Calibri"/>
              </a:rPr>
              <a:t> </a:t>
            </a:r>
            <a:r>
              <a:rPr lang="ru-RU" sz="2000" spc="-20" dirty="0">
                <a:cs typeface="Calibri"/>
              </a:rPr>
              <a:t>отходов.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Рисунок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886" y="4676703"/>
            <a:ext cx="3420000" cy="2268000"/>
          </a:xfrm>
          <a:prstGeom prst="rect">
            <a:avLst/>
          </a:prstGeom>
          <a:ln w="28575">
            <a:solidFill>
              <a:srgbClr val="0099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6940" y="252239"/>
            <a:ext cx="9937103" cy="6480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Первый в России</a:t>
            </a:r>
          </a:p>
        </p:txBody>
      </p:sp>
      <p:sp>
        <p:nvSpPr>
          <p:cNvPr id="11" name="object 6"/>
          <p:cNvSpPr txBox="1"/>
          <p:nvPr/>
        </p:nvSpPr>
        <p:spPr>
          <a:xfrm>
            <a:off x="1968947" y="1692399"/>
            <a:ext cx="4752528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spc="-5" dirty="0">
                <a:latin typeface="Calibri"/>
                <a:cs typeface="Calibri"/>
              </a:rPr>
              <a:t>В марте 2016 года в Костроме запущен в эксплуатацию  первый в России автоматизированный комплекс обработки и обезвреживания отходов с цехом переработки полимеров. </a:t>
            </a:r>
          </a:p>
          <a:p>
            <a:pPr marL="12700">
              <a:buClr>
                <a:srgbClr val="0070C0"/>
              </a:buClr>
            </a:pPr>
            <a:endParaRPr lang="en-US" sz="2000" spc="-5" dirty="0">
              <a:latin typeface="Calibri"/>
              <a:cs typeface="Calibri"/>
            </a:endParaRPr>
          </a:p>
          <a:p>
            <a:pPr marL="3556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spc="-5" dirty="0">
                <a:latin typeface="Calibri"/>
                <a:cs typeface="Calibri"/>
              </a:rPr>
              <a:t>Инновационная технология, адаптированная под специфику отечественной системы сбора отходов.</a:t>
            </a:r>
          </a:p>
          <a:p>
            <a:pPr marL="12700">
              <a:buClr>
                <a:srgbClr val="0070C0"/>
              </a:buClr>
            </a:pPr>
            <a:endParaRPr lang="ru-RU" sz="2000" spc="-5" dirty="0">
              <a:latin typeface="Calibri"/>
              <a:cs typeface="Calibri"/>
            </a:endParaRPr>
          </a:p>
          <a:p>
            <a:pPr marL="3556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spc="-5" dirty="0">
                <a:latin typeface="Calibri"/>
                <a:cs typeface="Calibri"/>
              </a:rPr>
              <a:t>Лицензия на обработку и обезвреживание</a:t>
            </a:r>
          </a:p>
          <a:p>
            <a:pPr marL="12700">
              <a:buClr>
                <a:srgbClr val="0070C0"/>
              </a:buClr>
            </a:pPr>
            <a:endParaRPr lang="ru-RU" sz="2000" spc="-5" dirty="0">
              <a:latin typeface="Calibri"/>
              <a:cs typeface="Calibri"/>
            </a:endParaRPr>
          </a:p>
          <a:p>
            <a:pPr marL="3556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spc="-5" dirty="0">
                <a:latin typeface="Calibri"/>
                <a:cs typeface="Calibri"/>
              </a:rPr>
              <a:t>Утвержденный тариф (с инвестиционной надбавкой)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026" name="Picture 2" descr="C:\Users\администратор\Downloads\ФотоВмоскву\m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08" y="4680983"/>
            <a:ext cx="4623667" cy="226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009900"/>
            </a:solidFill>
          </a:ln>
          <a:extLst/>
        </p:spPr>
      </p:pic>
      <p:sp>
        <p:nvSpPr>
          <p:cNvPr id="5" name="object 2"/>
          <p:cNvSpPr/>
          <p:nvPr/>
        </p:nvSpPr>
        <p:spPr>
          <a:xfrm>
            <a:off x="8198019" y="1764407"/>
            <a:ext cx="3420000" cy="226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812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4971" y="252239"/>
            <a:ext cx="9089390" cy="6480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Автоматизированная технология позволяет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95436056"/>
              </p:ext>
            </p:extLst>
          </p:nvPr>
        </p:nvGraphicFramePr>
        <p:xfrm>
          <a:off x="6315989" y="1114856"/>
          <a:ext cx="561662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07037745"/>
              </p:ext>
            </p:extLst>
          </p:nvPr>
        </p:nvGraphicFramePr>
        <p:xfrm>
          <a:off x="1683090" y="1147092"/>
          <a:ext cx="45365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47" y="3636616"/>
            <a:ext cx="2116836" cy="682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9143" y="1188343"/>
            <a:ext cx="457324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160" dirty="0"/>
              <a:t>После обработки и обезвреживания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72034" y="5958507"/>
            <a:ext cx="79114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tabLst>
                <a:tab pos="1346200" algn="l"/>
                <a:tab pos="1612900" algn="l"/>
              </a:tabLst>
            </a:pPr>
            <a:r>
              <a:rPr lang="ru-RU" b="1" dirty="0">
                <a:solidFill>
                  <a:srgbClr val="FF0000"/>
                </a:solidFill>
              </a:rPr>
              <a:t>Уменьшение «хвостов» на полигон :  </a:t>
            </a:r>
          </a:p>
          <a:p>
            <a:pPr indent="266700">
              <a:tabLst>
                <a:tab pos="1346200" algn="l"/>
                <a:tab pos="1612900" algn="l"/>
              </a:tabLst>
            </a:pPr>
            <a:r>
              <a:rPr lang="ru-RU" b="1" dirty="0">
                <a:solidFill>
                  <a:srgbClr val="FF0000"/>
                </a:solidFill>
              </a:rPr>
              <a:t>по  массе  до  40%,  по объёму до 65 %</a:t>
            </a:r>
          </a:p>
        </p:txBody>
      </p:sp>
    </p:spTree>
    <p:extLst>
      <p:ext uri="{BB962C8B-B14F-4D97-AF65-F5344CB8AC3E}">
        <p14:creationId xmlns:p14="http://schemas.microsoft.com/office/powerpoint/2010/main" val="29843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634" y="4680983"/>
            <a:ext cx="3420000" cy="226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28575">
            <a:solidFill>
              <a:srgbClr val="009900"/>
            </a:solidFill>
          </a:ln>
        </p:spPr>
      </p:pic>
      <p:pic>
        <p:nvPicPr>
          <p:cNvPr id="1026" name="Picture 2" descr="C:\Users\администратор\Downloads\ФотоВмоскву\DSC_73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23" y="2759189"/>
            <a:ext cx="3816424" cy="2527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294062256"/>
              </p:ext>
            </p:extLst>
          </p:nvPr>
        </p:nvGraphicFramePr>
        <p:xfrm>
          <a:off x="1752923" y="576275"/>
          <a:ext cx="6135058" cy="6156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176780" y="252239"/>
            <a:ext cx="9089390" cy="6480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Принципиальная схема АМСК </a:t>
            </a:r>
          </a:p>
        </p:txBody>
      </p:sp>
      <p:sp>
        <p:nvSpPr>
          <p:cNvPr id="11" name="object 4"/>
          <p:cNvSpPr/>
          <p:nvPr/>
        </p:nvSpPr>
        <p:spPr>
          <a:xfrm>
            <a:off x="8161634" y="1764407"/>
            <a:ext cx="3420000" cy="2268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285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129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Pictures\ГЭ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35" y="1764407"/>
            <a:ext cx="3424236" cy="226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009900"/>
            </a:solidFill>
          </a:ln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6939" y="1548383"/>
            <a:ext cx="6128600" cy="64807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</a:rPr>
              <a:t>Государственная экспертиза</a:t>
            </a:r>
          </a:p>
        </p:txBody>
      </p:sp>
      <p:sp>
        <p:nvSpPr>
          <p:cNvPr id="4" name="object 6"/>
          <p:cNvSpPr txBox="1"/>
          <p:nvPr/>
        </p:nvSpPr>
        <p:spPr>
          <a:xfrm>
            <a:off x="1968947" y="2772520"/>
            <a:ext cx="5544616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0850" indent="-438150">
              <a:buClr>
                <a:srgbClr val="0094C8"/>
              </a:buClr>
              <a:buFont typeface="Wingdings" panose="05000000000000000000" pitchFamily="2" charset="2"/>
              <a:buChar char="v"/>
            </a:pPr>
            <a:r>
              <a:rPr lang="ru-RU" sz="2000" spc="-5" dirty="0">
                <a:latin typeface="Calibri"/>
                <a:cs typeface="Calibri"/>
              </a:rPr>
              <a:t>Государственная экологическая экспертиза на объект обезвреживания отходов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br>
              <a:rPr lang="ru-RU" sz="2000" spc="-5" dirty="0">
                <a:latin typeface="Calibri"/>
                <a:cs typeface="Calibri"/>
              </a:rPr>
            </a:br>
            <a:r>
              <a:rPr lang="ru-RU" sz="2000" b="1" spc="-5" dirty="0">
                <a:cs typeface="Calibri"/>
              </a:rPr>
              <a:t>№ 44 КЦ 01.00 Т 000175 06.13 от 06.06.2013</a:t>
            </a:r>
            <a:br>
              <a:rPr lang="ru-RU" sz="2000" b="1" spc="-5" dirty="0">
                <a:cs typeface="Calibri"/>
              </a:rPr>
            </a:br>
            <a:endParaRPr lang="ru-RU" sz="2000" b="1" spc="-5" dirty="0">
              <a:latin typeface="Calibri"/>
              <a:cs typeface="Calibri"/>
            </a:endParaRPr>
          </a:p>
          <a:p>
            <a:pPr marL="450850" indent="-438150">
              <a:buClr>
                <a:srgbClr val="0094C8"/>
              </a:buClr>
              <a:buFont typeface="Wingdings" panose="05000000000000000000" pitchFamily="2" charset="2"/>
              <a:buChar char="v"/>
            </a:pPr>
            <a:r>
              <a:rPr lang="ru-RU" sz="2000" spc="-5" dirty="0">
                <a:cs typeface="Calibri"/>
              </a:rPr>
              <a:t>Государственная строительная экспертиза  </a:t>
            </a:r>
            <a:br>
              <a:rPr lang="ru-RU" sz="2000" spc="-5" dirty="0">
                <a:cs typeface="Calibri"/>
              </a:rPr>
            </a:br>
            <a:r>
              <a:rPr lang="ru-RU" sz="2000" b="1" spc="-5" dirty="0">
                <a:cs typeface="Calibri"/>
              </a:rPr>
              <a:t>№ 44-1-4-0049-13 от 07.06.2013</a:t>
            </a:r>
            <a:br>
              <a:rPr lang="ru-RU" sz="2000" b="1" spc="-5" dirty="0">
                <a:cs typeface="Calibri"/>
              </a:rPr>
            </a:br>
            <a:endParaRPr lang="ru-RU" sz="2000" b="1" spc="-5" dirty="0">
              <a:cs typeface="Calibri"/>
            </a:endParaRPr>
          </a:p>
          <a:p>
            <a:pPr marL="450850" indent="-438150">
              <a:buClr>
                <a:srgbClr val="0094C8"/>
              </a:buClr>
              <a:buFont typeface="Wingdings" panose="05000000000000000000" pitchFamily="2" charset="2"/>
              <a:buChar char="v"/>
            </a:pPr>
            <a:r>
              <a:rPr lang="ru-RU" sz="2000" spc="-5" dirty="0">
                <a:cs typeface="Calibri"/>
              </a:rPr>
              <a:t>Государственная экспертиза сметной стоимости </a:t>
            </a:r>
            <a:r>
              <a:rPr lang="ru-RU" sz="2000" b="1" spc="-5" dirty="0">
                <a:cs typeface="Calibri"/>
              </a:rPr>
              <a:t>№ 3-3-1-0246-15 от 31.08.2015</a:t>
            </a:r>
            <a:endParaRPr lang="ru-RU" sz="2000" b="1" spc="-5" dirty="0">
              <a:latin typeface="Calibri"/>
              <a:cs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635" y="4687083"/>
            <a:ext cx="3424236" cy="226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309446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6780" y="252239"/>
            <a:ext cx="9089390" cy="6480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Наш опыт</a:t>
            </a:r>
          </a:p>
        </p:txBody>
      </p:sp>
      <p:sp>
        <p:nvSpPr>
          <p:cNvPr id="4" name="object 6"/>
          <p:cNvSpPr txBox="1">
            <a:spLocks/>
          </p:cNvSpPr>
          <p:nvPr/>
        </p:nvSpPr>
        <p:spPr>
          <a:xfrm>
            <a:off x="1968947" y="900312"/>
            <a:ext cx="9578090" cy="6217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algn="just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b="1" spc="-5" dirty="0">
                <a:solidFill>
                  <a:srgbClr val="009900"/>
                </a:solidFill>
                <a:cs typeface="Calibri"/>
              </a:rPr>
              <a:t>Костромская область  </a:t>
            </a:r>
            <a:r>
              <a:rPr lang="ru-RU" sz="2000" b="1" spc="-5" dirty="0">
                <a:solidFill>
                  <a:srgbClr val="FF0000"/>
                </a:solidFill>
                <a:cs typeface="Calibri"/>
              </a:rPr>
              <a:t>пилотный проект в России </a:t>
            </a:r>
            <a:r>
              <a:rPr lang="ru-RU" sz="2000" spc="-5" dirty="0">
                <a:solidFill>
                  <a:srgbClr val="FF0000"/>
                </a:solidFill>
                <a:cs typeface="Calibri"/>
              </a:rPr>
              <a:t> </a:t>
            </a:r>
            <a:r>
              <a:rPr lang="ru-RU" sz="2000" spc="-5" dirty="0">
                <a:cs typeface="Calibri"/>
              </a:rPr>
              <a:t>Строительство первого автоматизированного МСК (мощностью от 100 000 тонн/год) с цехом  переработки полимеров  и полигона </a:t>
            </a:r>
            <a:r>
              <a:rPr lang="ru-RU" sz="2000" dirty="0"/>
              <a:t>расчётная  мощность -150 тыс. тонн ТКО в год.</a:t>
            </a:r>
          </a:p>
          <a:p>
            <a:pPr marL="360363" algn="just"/>
            <a:r>
              <a:rPr lang="ru-RU" sz="2400" b="1" dirty="0"/>
              <a:t>Р</a:t>
            </a:r>
            <a:r>
              <a:rPr lang="ru-RU" sz="2000" dirty="0"/>
              <a:t>азработка Территориальной схемы обращения с отходами и Электронной модели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b="1" spc="-5" dirty="0">
                <a:solidFill>
                  <a:srgbClr val="009900"/>
                </a:solidFill>
                <a:cs typeface="Calibri"/>
              </a:rPr>
              <a:t>Белгородская</a:t>
            </a:r>
            <a:r>
              <a:rPr lang="ru-RU" sz="2000" b="1" dirty="0">
                <a:solidFill>
                  <a:srgbClr val="009900"/>
                </a:solidFill>
              </a:rPr>
              <a:t> область</a:t>
            </a:r>
          </a:p>
          <a:p>
            <a:pPr marL="360363">
              <a:buClr>
                <a:srgbClr val="00B050"/>
              </a:buClr>
            </a:pPr>
            <a:r>
              <a:rPr lang="ru-RU" sz="2000" dirty="0"/>
              <a:t>Масштабный инвестиционный проект строительства </a:t>
            </a:r>
          </a:p>
          <a:p>
            <a:pPr marL="360363">
              <a:buClr>
                <a:srgbClr val="00B050"/>
              </a:buClr>
            </a:pPr>
            <a:r>
              <a:rPr lang="ru-RU" sz="2000" dirty="0"/>
              <a:t>2-х МСК  мощностью по 150 000 тонн/год и 2-х </a:t>
            </a:r>
            <a:br>
              <a:rPr lang="ru-RU" sz="2000" dirty="0"/>
            </a:br>
            <a:r>
              <a:rPr lang="ru-RU" sz="2000" dirty="0"/>
              <a:t>полигонов. Инвестор – ООО «Флагман»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9900"/>
                </a:solidFill>
              </a:rPr>
              <a:t>Республика Крым</a:t>
            </a:r>
          </a:p>
          <a:p>
            <a:pPr marL="360363">
              <a:buClr>
                <a:srgbClr val="00B050"/>
              </a:buClr>
            </a:pPr>
            <a:r>
              <a:rPr lang="ru-RU" sz="2000" dirty="0"/>
              <a:t>Разработка государственной  Региональной </a:t>
            </a:r>
            <a:br>
              <a:rPr lang="ru-RU" sz="2000" dirty="0"/>
            </a:br>
            <a:r>
              <a:rPr lang="ru-RU" sz="2000" dirty="0"/>
              <a:t>программы обращения с отходами на территории </a:t>
            </a:r>
            <a:br>
              <a:rPr lang="ru-RU" sz="2000" dirty="0"/>
            </a:br>
            <a:r>
              <a:rPr lang="ru-RU" sz="2000" dirty="0"/>
              <a:t>региона и Генеральной схемы очистки территории</a:t>
            </a:r>
          </a:p>
          <a:p>
            <a:pPr marL="360363">
              <a:buClr>
                <a:srgbClr val="00B050"/>
              </a:buClr>
            </a:pPr>
            <a:r>
              <a:rPr lang="ru-RU" sz="2000" dirty="0"/>
              <a:t> Республики Крым</a:t>
            </a:r>
            <a:endParaRPr lang="ru-RU" sz="2000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9900"/>
                </a:solidFill>
              </a:rPr>
              <a:t>Владимирская область</a:t>
            </a:r>
          </a:p>
          <a:p>
            <a:pPr marL="360363">
              <a:buClr>
                <a:srgbClr val="00B050"/>
              </a:buClr>
            </a:pPr>
            <a:r>
              <a:rPr lang="ru-RU" sz="2000" dirty="0"/>
              <a:t>Разработка Территориальной схемы обращения</a:t>
            </a:r>
          </a:p>
          <a:p>
            <a:pPr marL="360363">
              <a:buClr>
                <a:srgbClr val="00B050"/>
              </a:buClr>
            </a:pPr>
            <a:r>
              <a:rPr lang="ru-RU" sz="2000" dirty="0"/>
              <a:t>с отходами и Электронной модели (ГИС)</a:t>
            </a:r>
            <a:endParaRPr lang="ru-RU" sz="2000" spc="-5" dirty="0"/>
          </a:p>
          <a:p>
            <a:pPr marL="360363" indent="-360363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9900"/>
                </a:solidFill>
              </a:rPr>
              <a:t>Москва</a:t>
            </a:r>
            <a:r>
              <a:rPr lang="ru-RU" sz="2000" dirty="0"/>
              <a:t> </a:t>
            </a:r>
          </a:p>
          <a:p>
            <a:pPr lvl="0">
              <a:buClr>
                <a:srgbClr val="00B050"/>
              </a:buClr>
            </a:pPr>
            <a:r>
              <a:rPr lang="ru-RU" sz="2000" dirty="0"/>
              <a:t>      Разработка разделов Территориальной схемы обращения с отходами.</a:t>
            </a:r>
          </a:p>
          <a:p>
            <a:pPr lvl="0">
              <a:buClr>
                <a:srgbClr val="00B050"/>
              </a:buClr>
            </a:pPr>
            <a:r>
              <a:rPr lang="ru-RU" sz="2000" dirty="0"/>
              <a:t>      Региональная программа обращения с отходами </a:t>
            </a:r>
            <a:r>
              <a:rPr lang="ru-RU" sz="2000" dirty="0" err="1"/>
              <a:t>г.Москвы</a:t>
            </a:r>
            <a:endParaRPr lang="ru-RU" sz="2000" dirty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v"/>
            </a:pPr>
            <a:endParaRPr lang="ru-RU" sz="2000" dirty="0"/>
          </a:p>
        </p:txBody>
      </p:sp>
      <p:sp>
        <p:nvSpPr>
          <p:cNvPr id="8" name="object 5"/>
          <p:cNvSpPr/>
          <p:nvPr/>
        </p:nvSpPr>
        <p:spPr>
          <a:xfrm>
            <a:off x="8137995" y="2988543"/>
            <a:ext cx="3409043" cy="226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429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/>
          <p:cNvSpPr txBox="1"/>
          <p:nvPr/>
        </p:nvSpPr>
        <p:spPr>
          <a:xfrm>
            <a:off x="1967610" y="1044327"/>
            <a:ext cx="9603069" cy="590161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55600" indent="-342900">
              <a:spcBef>
                <a:spcPts val="2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spc="-5" dirty="0">
                <a:latin typeface="Calibri"/>
                <a:cs typeface="Calibri"/>
              </a:rPr>
              <a:t>П</a:t>
            </a:r>
            <a:r>
              <a:rPr sz="2000" spc="-5" dirty="0">
                <a:latin typeface="Calibri"/>
                <a:cs typeface="Calibri"/>
              </a:rPr>
              <a:t>рофессиональная разработка комплексных мероприятий в сфере нормативно-правового регулирования конкретного региона, создание систем управления  обращением с отходами, </a:t>
            </a:r>
            <a:r>
              <a:rPr lang="ru-RU" sz="2000" spc="-5" dirty="0">
                <a:latin typeface="Calibri"/>
                <a:cs typeface="Calibri"/>
              </a:rPr>
              <a:t>включая создание:</a:t>
            </a:r>
            <a:br>
              <a:rPr lang="ru-RU" sz="2000" spc="-5" dirty="0">
                <a:latin typeface="Calibri"/>
                <a:cs typeface="Calibri"/>
              </a:rPr>
            </a:br>
            <a:r>
              <a:rPr lang="ru-RU" sz="2000" spc="-5" dirty="0">
                <a:latin typeface="Calibri"/>
                <a:cs typeface="Calibri"/>
              </a:rPr>
              <a:t>- Инвестиционных  </a:t>
            </a:r>
            <a:r>
              <a:rPr sz="2000" spc="-5" dirty="0" err="1">
                <a:latin typeface="Calibri"/>
                <a:cs typeface="Calibri"/>
              </a:rPr>
              <a:t>программ</a:t>
            </a:r>
            <a:r>
              <a:rPr lang="ru-RU" sz="2000" spc="-5" dirty="0">
                <a:latin typeface="Calibri"/>
                <a:cs typeface="Calibri"/>
              </a:rPr>
              <a:t> объектов</a:t>
            </a:r>
            <a:r>
              <a:rPr sz="2000" spc="-5" dirty="0">
                <a:latin typeface="Calibri"/>
                <a:cs typeface="Calibri"/>
              </a:rPr>
              <a:t>,  </a:t>
            </a:r>
            <a:br>
              <a:rPr lang="ru-RU" sz="2000" spc="-5" dirty="0">
                <a:latin typeface="Calibri"/>
                <a:cs typeface="Calibri"/>
              </a:rPr>
            </a:br>
            <a:r>
              <a:rPr lang="ru-RU" sz="2000" spc="-5" dirty="0">
                <a:latin typeface="Calibri"/>
                <a:cs typeface="Calibri"/>
              </a:rPr>
              <a:t>- Территориальных </a:t>
            </a:r>
            <a:r>
              <a:rPr sz="2000" spc="-5" dirty="0" err="1">
                <a:latin typeface="Calibri"/>
                <a:cs typeface="Calibri"/>
              </a:rPr>
              <a:t>схем</a:t>
            </a:r>
            <a:r>
              <a:rPr lang="ru-RU" sz="2000" spc="-5" dirty="0">
                <a:latin typeface="Calibri"/>
                <a:cs typeface="Calibri"/>
              </a:rPr>
              <a:t> и электронных моделей</a:t>
            </a:r>
            <a:r>
              <a:rPr sz="2000" spc="-5" dirty="0">
                <a:latin typeface="Calibri"/>
                <a:cs typeface="Calibri"/>
              </a:rPr>
              <a:t> </a:t>
            </a:r>
            <a:br>
              <a:rPr lang="ru-RU" sz="2000" spc="-5" dirty="0">
                <a:latin typeface="Calibri"/>
                <a:cs typeface="Calibri"/>
              </a:rPr>
            </a:br>
            <a:r>
              <a:rPr lang="ru-RU" sz="2000" spc="-5" dirty="0">
                <a:latin typeface="Calibri"/>
                <a:cs typeface="Calibri"/>
              </a:rPr>
              <a:t>- Концессионных </a:t>
            </a:r>
            <a:r>
              <a:rPr sz="2000" spc="-5" dirty="0">
                <a:latin typeface="Calibri"/>
                <a:cs typeface="Calibri"/>
              </a:rPr>
              <a:t>и </a:t>
            </a:r>
            <a:r>
              <a:rPr lang="ru-RU" sz="2000" spc="-5" dirty="0">
                <a:latin typeface="Calibri"/>
                <a:cs typeface="Calibri"/>
              </a:rPr>
              <a:t>Инвестиционных </a:t>
            </a:r>
            <a:r>
              <a:rPr sz="2000" spc="-5" dirty="0" err="1">
                <a:latin typeface="Calibri"/>
                <a:cs typeface="Calibri"/>
              </a:rPr>
              <a:t>соглашений</a:t>
            </a:r>
            <a:endParaRPr lang="ru-RU" sz="2000" spc="-5" dirty="0">
              <a:latin typeface="Calibri"/>
              <a:cs typeface="Calibri"/>
            </a:endParaRPr>
          </a:p>
          <a:p>
            <a:pPr marL="355600" marR="5080" indent="-342900">
              <a:spcBef>
                <a:spcPts val="129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spc="-5" dirty="0">
                <a:latin typeface="Calibri"/>
                <a:cs typeface="Calibri"/>
              </a:rPr>
              <a:t>Собственное проектное бюро с опытом в  </a:t>
            </a:r>
            <a:br>
              <a:rPr lang="ru-RU" sz="2000" spc="-5" dirty="0">
                <a:latin typeface="Calibri"/>
                <a:cs typeface="Calibri"/>
              </a:rPr>
            </a:br>
            <a:r>
              <a:rPr lang="ru-RU" sz="2000" spc="-5" dirty="0">
                <a:latin typeface="Calibri"/>
                <a:cs typeface="Calibri"/>
              </a:rPr>
              <a:t>проектировании и прохождении </a:t>
            </a:r>
            <a:r>
              <a:rPr lang="ru-RU" sz="2000" spc="-5" dirty="0" err="1">
                <a:latin typeface="Calibri"/>
                <a:cs typeface="Calibri"/>
              </a:rPr>
              <a:t>госэкспертиз</a:t>
            </a:r>
            <a:r>
              <a:rPr lang="ru-RU" sz="2000" spc="-5" dirty="0">
                <a:latin typeface="Calibri"/>
                <a:cs typeface="Calibri"/>
              </a:rPr>
              <a:t>  </a:t>
            </a:r>
            <a:br>
              <a:rPr lang="ru-RU" sz="2000" spc="-5" dirty="0">
                <a:latin typeface="Calibri"/>
                <a:cs typeface="Calibri"/>
              </a:rPr>
            </a:br>
            <a:r>
              <a:rPr lang="ru-RU" sz="2000" spc="-5" dirty="0">
                <a:latin typeface="Calibri"/>
                <a:cs typeface="Calibri"/>
              </a:rPr>
              <a:t>промышленных объектов по обработке,  </a:t>
            </a:r>
            <a:br>
              <a:rPr lang="ru-RU" sz="2000" spc="-5" dirty="0">
                <a:latin typeface="Calibri"/>
                <a:cs typeface="Calibri"/>
              </a:rPr>
            </a:br>
            <a:r>
              <a:rPr lang="ru-RU" sz="2000" spc="-5" dirty="0">
                <a:latin typeface="Calibri"/>
                <a:cs typeface="Calibri"/>
              </a:rPr>
              <a:t>обезвреживанию, утилизации, захоронению отходов</a:t>
            </a:r>
          </a:p>
          <a:p>
            <a:pPr marL="355600" marR="5080" indent="-342900">
              <a:spcBef>
                <a:spcPts val="129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spc="-5" dirty="0">
                <a:latin typeface="Calibri"/>
                <a:cs typeface="Calibri"/>
              </a:rPr>
              <a:t>Маркетинговый аналитический центр  </a:t>
            </a:r>
          </a:p>
          <a:p>
            <a:pPr marL="355600" marR="5080" indent="-342900">
              <a:spcBef>
                <a:spcPts val="129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2000" spc="-5" dirty="0">
                <a:latin typeface="Calibri"/>
                <a:cs typeface="Calibri"/>
              </a:rPr>
              <a:t>Создание концепций по снижению объема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br>
              <a:rPr lang="ru-RU" sz="2000" spc="-5" dirty="0">
                <a:latin typeface="Calibri"/>
                <a:cs typeface="Calibri"/>
              </a:rPr>
            </a:br>
            <a:r>
              <a:rPr lang="ru-RU" sz="2000" spc="-5" dirty="0">
                <a:latin typeface="Calibri"/>
                <a:cs typeface="Calibri"/>
              </a:rPr>
              <a:t>«хвостов» путем использования биогенных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br>
              <a:rPr lang="ru-RU" sz="2000" spc="-5" dirty="0">
                <a:latin typeface="Calibri"/>
                <a:cs typeface="Calibri"/>
              </a:rPr>
            </a:br>
            <a:r>
              <a:rPr lang="ru-RU" sz="2000" spc="-5" dirty="0">
                <a:latin typeface="Calibri"/>
                <a:cs typeface="Calibri"/>
              </a:rPr>
              <a:t>фракций (компостирование) и производства </a:t>
            </a:r>
          </a:p>
          <a:p>
            <a:pPr marL="12700" marR="5080">
              <a:spcBef>
                <a:spcPts val="1290"/>
              </a:spcBef>
              <a:buClr>
                <a:srgbClr val="0070C0"/>
              </a:buClr>
            </a:pPr>
            <a:r>
              <a:rPr lang="ru-RU" sz="2000" spc="-5" dirty="0">
                <a:latin typeface="Calibri"/>
                <a:cs typeface="Calibri"/>
              </a:rPr>
              <a:t>      сырья для RDF</a:t>
            </a:r>
          </a:p>
          <a:p>
            <a:pPr marL="355600" indent="-342900">
              <a:spcBef>
                <a:spcPts val="2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2000" spc="-5" dirty="0">
              <a:cs typeface="Calibri"/>
            </a:endParaRPr>
          </a:p>
          <a:p>
            <a:pPr marL="360363" indent="-347663">
              <a:spcBef>
                <a:spcPts val="20"/>
              </a:spcBef>
              <a:buFont typeface="Wingdings" panose="05000000000000000000" pitchFamily="2" charset="2"/>
              <a:buChar char="v"/>
            </a:pPr>
            <a:endParaRPr lang="ru-RU" sz="2000" dirty="0">
              <a:latin typeface="Calibri"/>
              <a:cs typeface="Calibri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960377" y="288151"/>
            <a:ext cx="9945674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70785" algn="l"/>
            <a:r>
              <a:rPr lang="ru-RU" sz="3600" b="1" dirty="0">
                <a:solidFill>
                  <a:srgbClr val="0070C0"/>
                </a:solidFill>
              </a:rPr>
              <a:t>Компетенции ЭТМ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634" y="4751388"/>
            <a:ext cx="3409044" cy="226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009900"/>
            </a:solidFill>
          </a:ln>
        </p:spPr>
      </p:pic>
      <p:sp>
        <p:nvSpPr>
          <p:cNvPr id="7" name="object 6"/>
          <p:cNvSpPr/>
          <p:nvPr/>
        </p:nvSpPr>
        <p:spPr>
          <a:xfrm>
            <a:off x="8190152" y="1836415"/>
            <a:ext cx="3384376" cy="219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28575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075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 txBox="1">
            <a:spLocks/>
          </p:cNvSpPr>
          <p:nvPr/>
        </p:nvSpPr>
        <p:spPr>
          <a:xfrm>
            <a:off x="2040955" y="1692399"/>
            <a:ext cx="5760640" cy="492699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defPPr>
              <a:defRPr lang="ru-RU"/>
            </a:defPPr>
            <a:lvl1pPr marL="355600" indent="-342900">
              <a:spcBef>
                <a:spcPts val="20"/>
              </a:spcBef>
              <a:buClr>
                <a:srgbClr val="0070C0"/>
              </a:buClr>
              <a:buFont typeface="Wingdings" panose="05000000000000000000" pitchFamily="2" charset="2"/>
              <a:buChar char="Ø"/>
              <a:defRPr sz="2000" spc="-5">
                <a:latin typeface="Calibri"/>
                <a:cs typeface="Calibri"/>
              </a:defRPr>
            </a:lvl1pPr>
          </a:lstStyle>
          <a:p>
            <a:pPr>
              <a:spcBef>
                <a:spcPts val="10"/>
              </a:spcBef>
              <a:buFont typeface="Wingdings" panose="05000000000000000000" pitchFamily="2" charset="2"/>
              <a:buChar char="v"/>
            </a:pPr>
            <a:r>
              <a:rPr lang="ru-RU" dirty="0"/>
              <a:t>Инжиниринг и разработка наиболее эффективных технологий обработки,  обезвреживания и утилизации отходов, адаптированных под региональные особенности</a:t>
            </a:r>
            <a:endParaRPr lang="en-US" dirty="0"/>
          </a:p>
          <a:p>
            <a:pPr>
              <a:spcBef>
                <a:spcPts val="10"/>
              </a:spcBef>
              <a:buFont typeface="Wingdings" panose="05000000000000000000" pitchFamily="2" charset="2"/>
              <a:buChar char="v"/>
            </a:pPr>
            <a:r>
              <a:rPr lang="ru-RU" dirty="0"/>
              <a:t>Исследования морфологии отходов (авторская методика) и  определение нормативов накопления</a:t>
            </a:r>
            <a:endParaRPr lang="en-US" dirty="0"/>
          </a:p>
          <a:p>
            <a:pPr>
              <a:spcBef>
                <a:spcPts val="10"/>
              </a:spcBef>
              <a:buFont typeface="Wingdings" panose="05000000000000000000" pitchFamily="2" charset="2"/>
              <a:buChar char="v"/>
            </a:pPr>
            <a:r>
              <a:rPr lang="ru-RU" dirty="0"/>
              <a:t>Опыт прохождения государственных  </a:t>
            </a:r>
            <a:br>
              <a:rPr lang="en-US" dirty="0"/>
            </a:br>
            <a:r>
              <a:rPr lang="ru-RU" dirty="0"/>
              <a:t>экспертиз, в т.ч. экологической</a:t>
            </a:r>
            <a:endParaRPr lang="en-US" dirty="0"/>
          </a:p>
          <a:p>
            <a:pPr>
              <a:spcBef>
                <a:spcPts val="10"/>
              </a:spcBef>
              <a:buFont typeface="Wingdings" panose="05000000000000000000" pitchFamily="2" charset="2"/>
              <a:buChar char="v"/>
            </a:pPr>
            <a:r>
              <a:rPr lang="ru-RU" dirty="0"/>
              <a:t>Финансово-экономическое моделирование и бизнес-планирование</a:t>
            </a:r>
            <a:endParaRPr lang="en-US" dirty="0"/>
          </a:p>
          <a:p>
            <a:pPr>
              <a:spcBef>
                <a:spcPts val="10"/>
              </a:spcBef>
              <a:buFont typeface="Wingdings" panose="05000000000000000000" pitchFamily="2" charset="2"/>
              <a:buChar char="v"/>
            </a:pPr>
            <a:r>
              <a:rPr lang="ru-RU" dirty="0"/>
              <a:t>Опыт таможенного оформления</a:t>
            </a:r>
            <a:r>
              <a:rPr lang="en-US" dirty="0"/>
              <a:t> </a:t>
            </a:r>
            <a:r>
              <a:rPr lang="ru-RU" dirty="0"/>
              <a:t>ввоза оборудования </a:t>
            </a:r>
            <a:br>
              <a:rPr lang="en-US" dirty="0"/>
            </a:br>
            <a:r>
              <a:rPr lang="ru-RU" dirty="0"/>
              <a:t>с нулевой ставкой</a:t>
            </a:r>
            <a:endParaRPr lang="en-US" dirty="0"/>
          </a:p>
          <a:p>
            <a:pPr>
              <a:spcBef>
                <a:spcPts val="10"/>
              </a:spcBef>
              <a:buFont typeface="Wingdings" panose="05000000000000000000" pitchFamily="2" charset="2"/>
              <a:buChar char="v"/>
            </a:pPr>
            <a:r>
              <a:rPr lang="ru-RU" dirty="0"/>
              <a:t>Собственное производство конструкций и  модулей для строительства зданий МСК</a:t>
            </a:r>
            <a:endParaRPr lang="en-US" dirty="0"/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1960377" y="288151"/>
            <a:ext cx="9945674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70785" algn="l"/>
            <a:r>
              <a:rPr lang="ru-RU" sz="3600" b="1" dirty="0">
                <a:solidFill>
                  <a:srgbClr val="0070C0"/>
                </a:solidFill>
              </a:rPr>
              <a:t>Компетенции ЭТМ</a:t>
            </a:r>
          </a:p>
        </p:txBody>
      </p:sp>
      <p:pic>
        <p:nvPicPr>
          <p:cNvPr id="13" name="Рисунок 1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675" y="4668567"/>
            <a:ext cx="3420000" cy="226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0099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675" y="1764407"/>
            <a:ext cx="3420000" cy="2259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3493770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5270</TotalTime>
  <Words>503</Words>
  <Application>Microsoft Office PowerPoint</Application>
  <PresentationFormat>Произвольный</PresentationFormat>
  <Paragraphs>94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Тема Office</vt:lpstr>
      <vt:lpstr>Автоматизированный комплекс  обработки и обезвреживания отходов мощностью от 100 тыс. тонн ТКО в год г. Кострома</vt:lpstr>
      <vt:lpstr>О компании</vt:lpstr>
      <vt:lpstr>Первый в России</vt:lpstr>
      <vt:lpstr>Автоматизированная технология позволяет</vt:lpstr>
      <vt:lpstr>Принципиальная схема АМСК </vt:lpstr>
      <vt:lpstr>Государственная экспертиза</vt:lpstr>
      <vt:lpstr>Наш опыт</vt:lpstr>
      <vt:lpstr>Презентация PowerPoint</vt:lpstr>
      <vt:lpstr>Презентация PowerPoint</vt:lpstr>
      <vt:lpstr>Исследование морфологии отходов</vt:lpstr>
      <vt:lpstr>Цех глубокой переработки полимеров</vt:lpstr>
      <vt:lpstr>Потенциал вторичных ресурсов</vt:lpstr>
      <vt:lpstr>Резюме АМСК в Костроме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</dc:creator>
  <cp:lastModifiedBy>Елена Черкасова</cp:lastModifiedBy>
  <cp:revision>352</cp:revision>
  <cp:lastPrinted>2014-11-14T08:43:18Z</cp:lastPrinted>
  <dcterms:created xsi:type="dcterms:W3CDTF">2014-04-24T12:12:49Z</dcterms:created>
  <dcterms:modified xsi:type="dcterms:W3CDTF">2017-01-23T13:52:50Z</dcterms:modified>
</cp:coreProperties>
</file>