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711" r:id="rId4"/>
    <p:sldMasterId id="2147483723" r:id="rId5"/>
    <p:sldMasterId id="2147483735" r:id="rId6"/>
    <p:sldMasterId id="2147483747" r:id="rId7"/>
    <p:sldMasterId id="2147483759" r:id="rId8"/>
    <p:sldMasterId id="2147483774" r:id="rId9"/>
    <p:sldMasterId id="2147483789" r:id="rId10"/>
    <p:sldMasterId id="2147483803" r:id="rId11"/>
    <p:sldMasterId id="2147483817" r:id="rId12"/>
    <p:sldMasterId id="2147483832" r:id="rId13"/>
  </p:sldMasterIdLst>
  <p:notesMasterIdLst>
    <p:notesMasterId r:id="rId39"/>
  </p:notesMasterIdLst>
  <p:sldIdLst>
    <p:sldId id="296" r:id="rId14"/>
    <p:sldId id="269" r:id="rId15"/>
    <p:sldId id="270" r:id="rId16"/>
    <p:sldId id="271" r:id="rId17"/>
    <p:sldId id="294" r:id="rId18"/>
    <p:sldId id="273" r:id="rId19"/>
    <p:sldId id="274" r:id="rId20"/>
    <p:sldId id="300" r:id="rId21"/>
    <p:sldId id="275" r:id="rId22"/>
    <p:sldId id="290" r:id="rId23"/>
    <p:sldId id="277" r:id="rId24"/>
    <p:sldId id="276" r:id="rId25"/>
    <p:sldId id="283" r:id="rId26"/>
    <p:sldId id="299" r:id="rId27"/>
    <p:sldId id="295" r:id="rId28"/>
    <p:sldId id="278" r:id="rId29"/>
    <p:sldId id="291" r:id="rId30"/>
    <p:sldId id="282" r:id="rId31"/>
    <p:sldId id="289" r:id="rId32"/>
    <p:sldId id="281" r:id="rId33"/>
    <p:sldId id="286" r:id="rId34"/>
    <p:sldId id="285" r:id="rId35"/>
    <p:sldId id="298" r:id="rId36"/>
    <p:sldId id="293" r:id="rId37"/>
    <p:sldId id="297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 showGuides="1">
      <p:cViewPr>
        <p:scale>
          <a:sx n="130" d="100"/>
          <a:sy n="130" d="100"/>
        </p:scale>
        <p:origin x="-438" y="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7DEE3-4106-489B-8E4F-74E03FDE8310}" type="datetimeFigureOut">
              <a:rPr lang="de-DE" smtClean="0"/>
              <a:t>27.03.2017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60C20-57F1-4B49-91BF-C624A5425E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6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665"/>
            <a:ext cx="5028986" cy="4116270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05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665"/>
            <a:ext cx="5028986" cy="4116270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30119-1629-46C5-8A91-86EB1F2843DF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B1F4B-287F-4706-8DB8-B53FDC1812A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90022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FFCD6-667C-4A57-9FB4-C9684D92E947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B7FE2-FCF0-4B18-B1AD-AC85594FE1BF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7953550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DCBA9E-60C7-4FAB-AD10-3F110DD0B9A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99866943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8181E2-6C55-442A-B061-9FFCBDE6442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95773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6B65B0-C662-4D82-BB73-B6DB17CA683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4793739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1A7AB0-73F3-4972-82B7-6DE1F03997C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29083883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EBB072-B3DF-4C1D-8B55-1BB3CA793A6D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79638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68552D-F389-4F12-B88D-B4103F84E13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5307631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A8EE59-CD70-4605-83C4-6CD894C08D5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3029007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Onlinebild-Platzhalter 2"/>
          <p:cNvSpPr>
            <a:spLocks noGrp="1"/>
          </p:cNvSpPr>
          <p:nvPr>
            <p:ph type="clipArt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21DAC9-2A27-4B9F-ADF3-5B983CD819F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15158623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PT_Allgaier Holdi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1" descr="MK_1084.jpg"/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0"/>
            <a:ext cx="9464676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 userDrawn="1"/>
        </p:nvSpPr>
        <p:spPr bwMode="auto">
          <a:xfrm>
            <a:off x="400050" y="1908175"/>
            <a:ext cx="2659063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>
                <a:solidFill>
                  <a:srgbClr val="000000"/>
                </a:solidFill>
              </a:rPr>
              <a:t>Herzlich willkommen bei</a:t>
            </a:r>
          </a:p>
        </p:txBody>
      </p:sp>
      <p:pic>
        <p:nvPicPr>
          <p:cNvPr id="5" name="Grafik 14" descr="allgaier_group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28082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9673-D799-4140-AE4F-0F32A519DC39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85942-E743-4E56-ACF4-1243EC079135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55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289" y="362296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6D5F2-13B1-4AE2-9721-A5E86E21D10C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96A6-5754-439C-913A-BC5F82168417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9104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7488" y="365125"/>
            <a:ext cx="1984375" cy="57610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365125"/>
            <a:ext cx="5803900" cy="57610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A409-140A-41CE-A9DA-8377DB1D51B7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07D21-EC71-42F5-AC88-720484E4A532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49862283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5B76-0178-4A17-80FB-CE57C56B733E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0F88F-92F0-40DE-8261-7F1BB7BA047B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1118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359709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857625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859212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274A-1312-4B66-A3F0-4564E6BADB6E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63E9-0FCB-483E-B03D-702D0B6095AE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75840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530" y="-182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18874-0639-4ED4-921C-2F06331640CC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8DD78-36D1-47A1-BCFF-9395A5241349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4462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289" y="359709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F0C7-D671-4915-8527-4F7195E18765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FFA6E-225C-41F6-86AC-61EA71EE6D87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0520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383E4-114F-425B-9A38-79E8D223DDD3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75E08-5747-4756-921B-91AA656AA969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1177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C51-8B2F-414F-A3A5-C9CBC0A34334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7CAB7-AFED-480B-A412-DFB74E68A777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94942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85DF9-B60A-4426-AC96-D188EB4A4194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88B1-4FF5-4389-A83F-7DD9570F8F3D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73625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219DD-B4FB-45AD-AB38-EBB099701C46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C7880-FAB7-433D-A054-7E08129A973A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18545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7604E-4291-47A5-9FC7-A0BFAA79ED3B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D334-BFD7-4FBD-A8EB-A152A44BA59E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44038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549275"/>
            <a:ext cx="1966912" cy="5256213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549275"/>
            <a:ext cx="5749925" cy="525621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DDE67-AB13-4921-862D-5D9CD7E3484B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90300-251A-44FC-8A61-46ECB74D5049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757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A4EC63-18E4-4F09-BBD6-16AB05C591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4935"/>
      </p:ext>
    </p:extLst>
  </p:cSld>
  <p:clrMapOvr>
    <a:masterClrMapping/>
  </p:clrMapOvr>
  <p:transition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436E3-36A1-43C6-9C8B-935C1ABE3336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CA6C5-0D5E-4905-98FD-C81B1A8F8DD6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4" name="Picture 9" descr="PPT_Allgaier Proce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266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B213E05-3DF6-4A0E-9CE7-EE27BB31920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1928663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42CF950-D294-4EAC-9307-293A46E8CFE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1551665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7E5097-19A9-49C9-883F-1D1AEF78B2F5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1495454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6A402A-A980-440F-B680-2C88C224596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57460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653CDF-BB6E-4B54-8AEA-3479D8ECECF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7187757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0C6E989-3717-4E44-ABA1-AEB8FEF81D4D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779310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0773E2-18B8-41BC-BDC8-C632D614F62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436216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6865CC-7F18-4C71-B88F-478FB5C90370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75859892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21AF50-8359-410D-966A-41D2F42BA3FB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92768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D783ED4-BA40-4FD8-8858-D3BD69352DF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38966"/>
      </p:ext>
    </p:extLst>
  </p:cSld>
  <p:clrMapOvr>
    <a:masterClrMapping/>
  </p:clrMapOvr>
  <p:transition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5A1D874-FC2A-4E3F-935F-A8B4CD0CF99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6331638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9C857A4-CFA3-4A7B-A12B-E4739002D57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1805790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A2A4C13-C2DC-4ADC-8DEA-B3425F5B701C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9431222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92138" y="549275"/>
            <a:ext cx="7923212" cy="5627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AE37B0C-F805-4831-BDC2-F67F172B9534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5570511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0AFC4-82D6-4E6E-8DFD-FCA644A19FC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9806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AFF115-2C4C-4863-9B29-94117BC617A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91075"/>
      </p:ext>
    </p:extLst>
  </p:cSld>
  <p:clrMapOvr>
    <a:masterClrMapping/>
  </p:clrMapOvr>
  <p:transition advClick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BBE955-81C2-4E08-BF27-9A82BDC3D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964500"/>
      </p:ext>
    </p:extLst>
  </p:cSld>
  <p:clrMapOvr>
    <a:masterClrMapping/>
  </p:clrMapOvr>
  <p:transition advClick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83739C-D3B1-435D-BAE6-EE051F91297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621953"/>
      </p:ext>
    </p:extLst>
  </p:cSld>
  <p:clrMapOvr>
    <a:masterClrMapping/>
  </p:clrMapOvr>
  <p:transition advClick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AAFA1-ADE2-45BF-933D-1836D58B818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2955"/>
      </p:ext>
    </p:extLst>
  </p:cSld>
  <p:clrMapOvr>
    <a:masterClrMapping/>
  </p:clrMapOvr>
  <p:transition advClick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34A8B-5524-4ECF-86BA-D819521557A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28084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2E33C6-058F-4B34-8E4F-F5956C1172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787158"/>
      </p:ext>
    </p:extLst>
  </p:cSld>
  <p:clrMapOvr>
    <a:masterClrMapping/>
  </p:clrMapOvr>
  <p:transition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938A7-6F5D-4556-B0A6-EEAAC22279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999943"/>
      </p:ext>
    </p:extLst>
  </p:cSld>
  <p:clrMapOvr>
    <a:masterClrMapping/>
  </p:clrMapOvr>
  <p:transition advClick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3283B9-BCB8-433E-9BA6-A6D95A483F2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565551"/>
      </p:ext>
    </p:extLst>
  </p:cSld>
  <p:clrMapOvr>
    <a:masterClrMapping/>
  </p:clrMapOvr>
  <p:transition advClick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5CD714-B675-4441-8469-D0088724602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627469"/>
      </p:ext>
    </p:extLst>
  </p:cSld>
  <p:clrMapOvr>
    <a:masterClrMapping/>
  </p:clrMapOvr>
  <p:transition advClick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7312D2-D96E-4B02-A48F-F69825D2E5D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965333"/>
      </p:ext>
    </p:extLst>
  </p:cSld>
  <p:clrMapOvr>
    <a:masterClrMapping/>
  </p:clrMapOvr>
  <p:transition advClick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DA1395-B3B6-4F23-84DB-F196F51F644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380136"/>
      </p:ext>
    </p:extLst>
  </p:cSld>
  <p:clrMapOvr>
    <a:masterClrMapping/>
  </p:clrMapOvr>
  <p:transition advClick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92138" y="549275"/>
            <a:ext cx="7923212" cy="5627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B44FC7D-CDBB-4C25-BBF2-F3BB36AB293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574639"/>
      </p:ext>
    </p:extLst>
  </p:cSld>
  <p:clrMapOvr>
    <a:masterClrMapping/>
  </p:clrMapOvr>
  <p:transition advClick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F8320-A064-4E06-8C30-609A6640903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04465765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Onlinebild-Platzhalter 2"/>
          <p:cNvSpPr>
            <a:spLocks noGrp="1"/>
          </p:cNvSpPr>
          <p:nvPr>
            <p:ph type="clipArt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B0B4-B47C-4476-BCFA-4170E5B66C1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8084176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A19F11-2CFC-466A-9F0F-883D8FBCDAD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2822050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6CEFEB-F7BF-428E-A2D7-7E0F0ABBC42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938582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15BD740-AB4F-45C7-AF73-84B8A3E3D0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605849"/>
      </p:ext>
    </p:extLst>
  </p:cSld>
  <p:clrMapOvr>
    <a:masterClrMapping/>
  </p:clrMapOvr>
  <p:transition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447707-E207-4E05-BE24-D8FEAF92DA8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0332120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3990A6-1A72-4E69-AE7C-A70183DDC9D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4769391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C61943-FAB6-48B5-B3B4-DDBC8F75648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9144780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E2EA5F-1950-458C-B22E-94E3F918B7A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9575094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ACB0FE-111B-44FE-8A8B-85A6D079877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5805595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1ECE5D-7CF5-4AF8-A760-2F86A83D40E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5958719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20DC1C2-B757-4D4A-B604-4868E3AD0EE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5233914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09BB91-6A78-4D56-96C1-14D001A264F0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22283774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004D2F-757E-427B-A42F-0C35F0D94B0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39111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0EA6BB9-94F1-4972-A686-95DBF026323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441838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FFD7A26-E70D-4649-B7AB-165DF48D21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662322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F57D819-7A22-407F-B59C-7AB5D5F9CD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70198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910644A-EE24-4BA2-AD87-75785CEA42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98625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F4B59-262D-4624-AAEA-2AB8FBD2B381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FF4C-50F7-495C-A0FD-BC55A9E4AFA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656870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D1836D-C58E-440E-88A8-D8E7900DD0F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799533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A6428BB-A442-4190-AD35-7C187EA385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66041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5B737BD-D0BA-4855-9110-1D430B0905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257622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02C802-BBCB-4203-B7AE-736FA5BFB5D7}" type="datetime1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27.03.2017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D824C47-48FC-4F1C-A6C1-6BF51658511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7264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1" descr="MK_1084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0"/>
            <a:ext cx="9464676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00050" y="1908175"/>
            <a:ext cx="2659063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004777"/>
                </a:solidFill>
              </a:rPr>
              <a:t>Herzlich willkommen bei</a:t>
            </a:r>
          </a:p>
        </p:txBody>
      </p:sp>
      <p:pic>
        <p:nvPicPr>
          <p:cNvPr id="4" name="Picture 17" descr="allgaier_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7188"/>
            <a:ext cx="2786063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1" descr="MK_1084.jpg"/>
          <p:cNvPicPr>
            <a:picLocks noChangeAspect="1"/>
          </p:cNvPicPr>
          <p:nvPr userDrawn="1"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0"/>
            <a:ext cx="9464676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 userDrawn="1"/>
        </p:nvSpPr>
        <p:spPr bwMode="auto">
          <a:xfrm>
            <a:off x="400050" y="1908175"/>
            <a:ext cx="2659063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dirty="0" smtClean="0">
                <a:solidFill>
                  <a:srgbClr val="004777"/>
                </a:solidFill>
              </a:rPr>
              <a:t>Herzlich willkommen bei</a:t>
            </a:r>
          </a:p>
        </p:txBody>
      </p:sp>
      <p:pic>
        <p:nvPicPr>
          <p:cNvPr id="7" name="Grafik 14" descr="allgaier_group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28082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0B4CF-2BF3-477D-8484-0B09F0BC4347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9D741-94C4-41EC-8412-4E10D88F23F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76576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289" y="362296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207D4-9398-4F75-8375-8291A010E72D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E0406-950E-40FD-AB90-2C2041E76C5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0140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359709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857625" cy="4205288"/>
          </a:xfr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800"/>
            </a:lvl1pPr>
            <a:lvl2pPr marL="712788" marR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 sz="2400"/>
            </a:lvl2pPr>
            <a:lvl3pPr marL="1076325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430338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800"/>
            </a:lvl4pPr>
            <a:lvl5pPr marL="1797050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1213" y="1600200"/>
            <a:ext cx="3859212" cy="4205288"/>
          </a:xfr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800"/>
            </a:lvl1pPr>
            <a:lvl2pPr marL="712788" marR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 sz="2400"/>
            </a:lvl2pPr>
            <a:lvl3pPr marL="1076325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430338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800"/>
            </a:lvl4pPr>
            <a:lvl5pPr marL="1797050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3A93A-07D1-4219-BE53-46B803E76746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470A-FEEB-403C-B8F6-CEEE77F141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0049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530" y="-182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/>
            </a:lvl1pPr>
            <a:lvl2pPr marL="712788" marR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 sz="2000"/>
            </a:lvl2pPr>
            <a:lvl3pPr marL="1076325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/>
            </a:lvl3pPr>
            <a:lvl4pPr marL="1430338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600"/>
            </a:lvl4pPr>
            <a:lvl5pPr marL="1797050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/>
            </a:lvl1pPr>
            <a:lvl2pPr marL="712788" marR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 sz="2000"/>
            </a:lvl2pPr>
            <a:lvl3pPr marL="1076325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/>
            </a:lvl3pPr>
            <a:lvl4pPr marL="1430338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600"/>
            </a:lvl4pPr>
            <a:lvl5pPr marL="1797050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EBE89-9831-4DE4-8A98-80D7BEB036EA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39D73-BD64-41FF-940C-3A4B93140A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746667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289" y="359709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4044-5459-4332-BA5A-F2944F83444B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E666-852E-4F37-9930-7B2E6ED36CB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77854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104B-11C9-4099-9257-D5E34B3A799A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C544-B93C-4740-A81A-1DEC204B85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42088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B9D15-89C3-4AE5-9376-64DB4E9ED5BB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DA39-37AE-4CE7-B735-F9F7B25C890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372779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3E20B-5B5D-4970-AA62-E464D6062853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983F-0B80-4310-9E7D-6931FB61252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7800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182563" marR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3200"/>
            </a:lvl1pPr>
            <a:lvl2pPr marL="712788" marR="0" indent="-2682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 sz="2800"/>
            </a:lvl2pPr>
            <a:lvl3pPr marL="1076325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400"/>
            </a:lvl3pPr>
            <a:lvl4pPr marL="1430338" marR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2000"/>
            </a:lvl4pPr>
            <a:lvl5pPr marL="1797050" marR="0" indent="-1841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o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06A7-16BC-4A87-BFD0-9B9C060CBF4F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7C524-D20D-49BC-BD50-5F2CACE7A2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02809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D538-68E7-4FD1-B7F0-380F265AC3BC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69B0-4647-4523-A550-B23211D712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4420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1988" y="360363"/>
            <a:ext cx="5969000" cy="42703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8AAF-D2A3-44B4-800A-D1FBD89A7254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9D7D-574D-49A6-B986-3820ACF422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571917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3513" y="549275"/>
            <a:ext cx="1966912" cy="5256213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549275"/>
            <a:ext cx="5749925" cy="52562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9FDF8-178E-4561-AD40-BB6569FE3DDE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FF63A-6A2D-4C06-9236-404E210D42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20824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42F9F-DF79-47B5-86B3-8034F2C403CF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BF1C-4E15-4C06-9288-25B8AE826B6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5358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B50C173-F0BF-4069-8989-242E5247C821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1DE3AAE-7A93-4406-BF23-EE11DBE40A1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052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6E4EC86-8D7E-433F-B925-ED87ED1EB84E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08B0A5-204D-4E9C-AE68-4C14A0C1F4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444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E646B64-DFFD-4BA9-AE94-99885DE38DE5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37EEE9-CBCE-4FBD-9244-3592E21B8CB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581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B1CDF0-AADB-4786-8615-AC660E1B65B8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7D507A-960F-4087-BFB1-6972AA1890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0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894137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7725" y="1600200"/>
            <a:ext cx="3894138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86C7-ACCC-4B8F-A102-BD393252EFBF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E14B3-2422-4D03-AC09-F2D77B8D70B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670052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09EC41-5BF4-4EDA-8B42-6D5229A0F64D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20F44B8-0C3D-48B6-BC9A-C5E4D562A08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261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8F04B4-9A6F-4FE5-8DEE-F543BB87C5A8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4C733E-D3E4-4BA8-81ED-ACB5735BD2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389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E6CDD9-2625-42EF-813B-297C73C67EE3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34858DC-497E-4ED8-9DE5-04815CCE69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199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8CAA58D-62D0-40DF-886F-7525529DA04A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1BDA8C-F513-4AD5-8666-D1E2B4E49F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576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684E3D-BC6D-44B6-A95B-5327C2B7ACFF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4AC7EFC-B36C-430E-8299-2878C73161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331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833982-4AB3-44A8-AE8B-04DDCED0BDD1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44E1074-105D-4966-BB9D-F55CAB97BD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781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AEF9EB9-D96B-4405-8EFB-C11D78BCE48C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2758D2-7E46-40B7-A601-1D80166A180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789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5577FC-C4AE-4246-B197-5C5B566D3698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7336C16-B060-4366-8A8F-F377B071ED9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988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kalender_de_ohne_hw_halbe_groe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914400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PPT_Moz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E8E59-18BF-4BEE-8D9D-DAD59B578345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9EB56-EB6F-47A6-A98D-3655F46549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61709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1A9FE-893C-438E-90C4-A7A0F4828866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774E-BF06-439D-ACD1-00694199690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10710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AF406-3044-46FA-BC82-39CFAE0F8268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3CEB4-DFF4-4323-97DB-AC3750333D2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245954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D7CEA-B610-43BF-8F62-5CCFB6D7D87F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1CB4E-BD2C-4F6B-BA7A-F454746CA1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51219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9788" y="1600200"/>
            <a:ext cx="38877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F5CD-E95A-4792-80D7-D9F55C0A0502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F3A-26E6-4ECD-A724-7D9CDE8C4E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22490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5A82F-A02B-4731-8418-F6A95E7954F9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BFA5-D25B-440D-B2A7-1A4BBC6FD8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94942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0437-7ED3-4DD2-AE39-D8BACF8A3C1A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FEEF7-15FC-4522-86A3-3773276FDB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240012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9381F-6546-46B1-9238-335084D8CC03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6639-0A9D-48C0-8B36-294199EB21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34399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E4951-3302-4919-810F-3EFE352E0FB6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D62A5-DF31-461E-867A-3AB661014B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239077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A07C-231F-4011-9A61-2B9279974641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D6139-6D9E-4803-BC51-D264A8F407B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75352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549275"/>
            <a:ext cx="5969000" cy="4270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03D5F-AA57-4700-81CC-C69DFE1A509E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36C7-9BB5-40EE-884C-23B3716AF7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25136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6375" y="549275"/>
            <a:ext cx="1981200" cy="557688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549275"/>
            <a:ext cx="5792787" cy="55768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0D2EE-8096-4C9A-8DAC-68225C5F5E49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24C99-74EF-4067-B20A-10FFB1132B3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79848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044D36-DE89-481A-8D01-109045D40D99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B2D13C-FC34-4B29-95D2-5741446578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33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0B2B6-EA18-4A93-9B98-86A355104E7C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CAED8-0642-430F-9327-A5DFBD4D29F8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215184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15812B3-0B06-4B19-81B4-2368F2D53707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C3658F-BF06-4D8C-AE58-6594E8656E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627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38EC97-61DD-4296-B533-01CBA43B4160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622A8A-08FE-4217-A3A1-E36C3824E45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4786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E65BF4-53B9-4376-9473-2779CE378B34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F64CB10-2888-4DAA-B7FB-7B249FEC5F2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031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B5FDAF-FCE5-4643-95D4-69C559D50385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C489875-4C26-4C60-BE3A-131240BFA75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48077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7A5764-10E2-4D94-AEEF-0D11B569D43F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9304CA-7A18-41A7-B05B-E9615118F9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799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A7FBCC8-77DE-4655-BA4F-4B002588AB30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EFDE9A-27D6-4887-A510-BAFC5782BD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2468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1CEEC3-04F6-4C49-8092-F94AA84FF892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8978F1-D695-4964-A02D-46A97545E4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2195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F578BF-E771-4950-93A7-F230F88ADA50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0F41BDC-D329-490B-8C75-2C886C789E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114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34DC60B-7B92-402F-A51A-13047944BD2E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E295E42-7E88-4DC6-8AB5-9251007BD2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616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C7D5D0-B412-45CE-A3C8-97C19F940CE6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DF3F1E-89EF-47D2-AC04-A2D7756C61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034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50A62-8828-4CEB-BD38-A1BBF4B31AC7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99C5A-1ECC-4B62-BC78-37C15949D748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605887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kalender_de_ohne_hw_halbe_groe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914400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PPT_Mogens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84688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 sz="6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EACDC-8B0A-4DE4-951F-E9E20C8AE386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1C400-C57B-4F0A-9685-AC98CA14D5E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67000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A788-543F-40BD-9BDB-AEEF68B2E2B1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B7EBC-95E2-4191-8301-6A9157394DD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71121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AE188-43AE-4E21-8CEF-72BD60822B4D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FE57-DC95-4762-A68E-E5BA72C6AD1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7529655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9788" y="1600200"/>
            <a:ext cx="38877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0C26-5F47-48CC-93D0-51EB9B7B1909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4B908-A85A-4A17-AEBB-AD49EAC52A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2348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C3496-1D08-4C10-81D7-9669CA3B789A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C5B84-68F5-4CF9-8831-8AD01EC2D54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84308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505D-3CB3-4399-9084-81B1F89F2FC7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A2F7-AF34-414F-867A-674B13CD42C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2066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0094-6913-4942-96D1-73DA9D38C88D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5D899-E048-4225-9E96-C33E7787D59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86842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6332-10E7-43B4-8075-2EFC1450DD89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DFBF1-41FC-4015-8F76-E503470EAF3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138373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8FADD-5BD2-440A-BF57-A579B48C629A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5CCC-9E3D-464C-B356-1F07B03E936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88651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7B963-2575-4DAB-9240-AE0CDE987613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52C4-C992-43D0-92E9-D79357483BA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100841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A0FEB-13F7-4BAE-961C-A23E0FEFA173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464D8-53F3-4539-9421-4A5D452BBB3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443898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56375" y="549275"/>
            <a:ext cx="1981200" cy="5576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1188" y="549275"/>
            <a:ext cx="5792787" cy="55768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FD44-D08E-4DEE-8714-B574E0E0ED84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B5AF-A57A-47EB-A539-DE5303AF270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730522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80AFC4-82D6-4E6E-8DFD-FCA644A19FCA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71207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AFF115-2C4C-4863-9B29-94117BC617AF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1320185"/>
      </p:ext>
    </p:extLst>
  </p:cSld>
  <p:clrMapOvr>
    <a:masterClrMapping/>
  </p:clrMapOvr>
  <p:transition advClick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BBE955-81C2-4E08-BF27-9A82BDC3D90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961573"/>
      </p:ext>
    </p:extLst>
  </p:cSld>
  <p:clrMapOvr>
    <a:masterClrMapping/>
  </p:clrMapOvr>
  <p:transition advClick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83739C-D3B1-435D-BAE6-EE051F91297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719417"/>
      </p:ext>
    </p:extLst>
  </p:cSld>
  <p:clrMapOvr>
    <a:masterClrMapping/>
  </p:clrMapOvr>
  <p:transition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AAFA1-ADE2-45BF-933D-1836D58B818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737517"/>
      </p:ext>
    </p:extLst>
  </p:cSld>
  <p:clrMapOvr>
    <a:masterClrMapping/>
  </p:clrMapOvr>
  <p:transition advClick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34A8B-5524-4ECF-86BA-D819521557A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939225"/>
      </p:ext>
    </p:extLst>
  </p:cSld>
  <p:clrMapOvr>
    <a:masterClrMapping/>
  </p:clrMapOvr>
  <p:transition advClick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E938A7-6F5D-4556-B0A6-EEAAC22279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984321"/>
      </p:ext>
    </p:extLst>
  </p:cSld>
  <p:clrMapOvr>
    <a:masterClrMapping/>
  </p:clrMapOvr>
  <p:transition advClick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3283B9-BCB8-433E-9BA6-A6D95A483F2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2756171"/>
      </p:ext>
    </p:extLst>
  </p:cSld>
  <p:clrMapOvr>
    <a:masterClrMapping/>
  </p:clrMapOvr>
  <p:transition advClick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5CD714-B675-4441-8469-D0088724602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67242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F8A1-62D9-4799-9766-AEE316BA28D7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0ABEB-964A-4382-8D16-375A48CAF2D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6264023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7312D2-D96E-4B02-A48F-F69825D2E5D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383475"/>
      </p:ext>
    </p:extLst>
  </p:cSld>
  <p:clrMapOvr>
    <a:masterClrMapping/>
  </p:clrMapOvr>
  <p:transition advClick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35738" y="549275"/>
            <a:ext cx="1979612" cy="56276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92138" y="549275"/>
            <a:ext cx="5791200" cy="56276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DA1395-B3B6-4F23-84DB-F196F51F644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936576"/>
      </p:ext>
    </p:extLst>
  </p:cSld>
  <p:clrMapOvr>
    <a:masterClrMapping/>
  </p:clrMapOvr>
  <p:transition advClick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592138" y="549275"/>
            <a:ext cx="7923212" cy="5627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B44FC7D-CDBB-4C25-BBF2-F3BB36AB2939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751643"/>
      </p:ext>
    </p:extLst>
  </p:cSld>
  <p:clrMapOvr>
    <a:masterClrMapping/>
  </p:clrMapOvr>
  <p:transition advClick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F8320-A064-4E06-8C30-609A6640903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9483108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138" y="549275"/>
            <a:ext cx="5969000" cy="427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Onlinebild-Platzhalter 2"/>
          <p:cNvSpPr>
            <a:spLocks noGrp="1"/>
          </p:cNvSpPr>
          <p:nvPr>
            <p:ph type="clipArt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B0B4-B47C-4476-BCFA-4170E5B66C1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6202779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86FA92-E2E8-4B84-8D94-8FC6FF81A1A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355112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DDD91E-2E0C-426A-B63F-124D354BD8F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841421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5C7780-80AE-4F58-AC0B-8FE5C09ED72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3376060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0D9D3-1B50-4655-8C0C-72BFD899663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4066056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117C62-9111-46A1-8486-A1FA46C05A13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73792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4472EC-81A0-4ECC-9E63-557042C92129}" type="datetimeFigureOut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8643B6-1149-4B3A-ACD3-66807B1C1DFB}" type="slidenum">
              <a:rPr lang="de-DE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de-DE"/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406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1030" name="Picture 9" descr="PPT_Allgaier Holdi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05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E575C3-EB1A-4E3A-B0B4-E78D2F08ACD0}" type="datetime1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27.03.2017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D5D9BF-C970-4DAA-80F7-8E24C1033580}" type="slidenum">
              <a:rPr lang="de-DE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869237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2054" name="Picture 10" descr="PPT_Allgaier Holdi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Line 15"/>
          <p:cNvSpPr>
            <a:spLocks noChangeShapeType="1"/>
          </p:cNvSpPr>
          <p:nvPr userDrawn="1"/>
        </p:nvSpPr>
        <p:spPr bwMode="auto">
          <a:xfrm>
            <a:off x="684213" y="1052513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05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360363"/>
            <a:ext cx="5969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2057" name="Picture 18" descr="allgaier-group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82600"/>
            <a:ext cx="15795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7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5pPr>
      <a:lvl6pPr marL="22542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6pPr>
      <a:lvl7pPr marL="27114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7pPr>
      <a:lvl8pPr marL="31686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8pPr>
      <a:lvl9pPr marL="36258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6C9F34-A844-408D-A601-50A40517CD10}" type="slidenum">
              <a:rPr lang="de-DE" alt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altLang="de-DE"/>
          </a:p>
        </p:txBody>
      </p:sp>
      <p:sp>
        <p:nvSpPr>
          <p:cNvPr id="6554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65542" name="Picture 11" descr="PPT_Mogensen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12" descr="mogensen_group-RGB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92150"/>
            <a:ext cx="21669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6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539750" y="1196975"/>
            <a:ext cx="8053388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F017E-DC7D-47AA-81E7-BE4B37591E57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14029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pic>
        <p:nvPicPr>
          <p:cNvPr id="140299" name="Picture 11" descr="PPT_Mogensen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0" name="Picture 12" descr="mogensen_group-RGB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520700"/>
            <a:ext cx="24765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fontAlgn="base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fontAlgn="base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fontAlgn="base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fontAlgn="base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allgaier-grou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620713"/>
            <a:ext cx="15795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5AC46C-9D98-4A07-B695-2FD20A27A38A}" type="slidenum">
              <a:rPr lang="de-DE" altLang="de-DE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de-DE" smtClean="0"/>
          </a:p>
        </p:txBody>
      </p:sp>
      <p:sp>
        <p:nvSpPr>
          <p:cNvPr id="205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2055" name="Picture 12" descr="PPT_Allgaier Holdi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43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 descr="allgaier-grou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20713"/>
            <a:ext cx="15795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Line 15"/>
          <p:cNvSpPr>
            <a:spLocks noChangeShapeType="1"/>
          </p:cNvSpPr>
          <p:nvPr/>
        </p:nvSpPr>
        <p:spPr bwMode="auto">
          <a:xfrm>
            <a:off x="539750" y="1196975"/>
            <a:ext cx="8091488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B20B42-BE8D-4B16-8F6E-8D48C149671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58375" name="Picture 12" descr="PPT_Allgaier Holdi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1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B266707-2EA9-4299-9DC8-9B72395B6FF8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AD9CBFE-4966-4B62-8357-CC281E04B6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91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869237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sp>
        <p:nvSpPr>
          <p:cNvPr id="49158" name="Line 15"/>
          <p:cNvSpPr>
            <a:spLocks noChangeShapeType="1"/>
          </p:cNvSpPr>
          <p:nvPr/>
        </p:nvSpPr>
        <p:spPr bwMode="auto">
          <a:xfrm>
            <a:off x="684213" y="1052513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915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360363"/>
            <a:ext cx="5969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49160" name="Picture 17" descr="allgaier_grou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476250"/>
            <a:ext cx="17287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Line 15"/>
          <p:cNvSpPr>
            <a:spLocks noChangeShapeType="1"/>
          </p:cNvSpPr>
          <p:nvPr userDrawn="1"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49162" name="Picture 17" descr="allgaier_grou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6250"/>
            <a:ext cx="17287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Grafik 1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41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77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777"/>
          </a:solidFill>
          <a:latin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777"/>
          </a:solidFill>
          <a:latin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777"/>
          </a:solidFill>
          <a:latin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777"/>
          </a:solidFill>
          <a:latin typeface="Arial" charset="0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5pPr>
      <a:lvl6pPr marL="2254250" indent="-184150" algn="l" rtl="0" eaLnBrk="1" fontAlgn="base" hangingPunct="1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6pPr>
      <a:lvl7pPr marL="2711450" indent="-184150" algn="l" rtl="0" eaLnBrk="1" fontAlgn="base" hangingPunct="1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7pPr>
      <a:lvl8pPr marL="3168650" indent="-184150" algn="l" rtl="0" eaLnBrk="1" fontAlgn="base" hangingPunct="1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8pPr>
      <a:lvl9pPr marL="3625850" indent="-184150" algn="l" rtl="0" eaLnBrk="1" fontAlgn="base" hangingPunct="1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 descr="PPT_Gosa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6DA1C-046D-455C-94E4-447490FC602D}" type="datetimeFigureOut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C3FCF4-3C39-4D2F-90CC-7D3ADD1892A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358775"/>
            <a:ext cx="6019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51207" name="Grafik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1" t="5618" r="13052" b="33260"/>
          <a:stretch>
            <a:fillRect/>
          </a:stretch>
        </p:blipFill>
        <p:spPr bwMode="auto">
          <a:xfrm>
            <a:off x="7796213" y="6351588"/>
            <a:ext cx="849312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Line 15"/>
          <p:cNvSpPr>
            <a:spLocks noChangeShapeType="1"/>
          </p:cNvSpPr>
          <p:nvPr userDrawn="1"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1209" name="Picture 17" descr="allgaier_grou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6250"/>
            <a:ext cx="17287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96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21E8E2AB-31EB-4373-B51A-EF52796937CD}" type="datetimeFigureOut">
              <a:rPr lang="de-DE"/>
              <a:pPr>
                <a:defRPr/>
              </a:pPr>
              <a:t>27.03.2017</a:t>
            </a:fld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FC87C6B-9C8D-4AD5-BBB6-C03F12267E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22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263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52229" name="Picture 9" descr="PPT_Moz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Line 15"/>
          <p:cNvSpPr>
            <a:spLocks noChangeShapeType="1"/>
          </p:cNvSpPr>
          <p:nvPr userDrawn="1"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22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360363"/>
            <a:ext cx="5969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52232" name="Picture 17" descr="allgaier_grou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6250"/>
            <a:ext cx="17287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5pPr>
      <a:lvl6pPr marL="22542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6pPr>
      <a:lvl7pPr marL="27114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7pPr>
      <a:lvl8pPr marL="31686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8pPr>
      <a:lvl9pPr marL="36258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C3816F-2501-4D8F-9B65-B79C44882F36}" type="datetimeFigureOut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57C9F9-9C7D-4BC3-A204-35B4979B7B7C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sp>
        <p:nvSpPr>
          <p:cNvPr id="5325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358775"/>
            <a:ext cx="6019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53254" name="Picture 9" descr="PPT_Allgaier Proces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9" descr="PPT_Mogensen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1654" r="56551" b="43996"/>
          <a:stretch>
            <a:fillRect/>
          </a:stretch>
        </p:blipFill>
        <p:spPr bwMode="auto">
          <a:xfrm>
            <a:off x="2308225" y="6329363"/>
            <a:ext cx="16684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Grafik 1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1" t="10812" r="13052" b="33258"/>
          <a:stretch>
            <a:fillRect/>
          </a:stretch>
        </p:blipFill>
        <p:spPr bwMode="auto">
          <a:xfrm>
            <a:off x="7780338" y="6364288"/>
            <a:ext cx="831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Line 15"/>
          <p:cNvSpPr>
            <a:spLocks noChangeShapeType="1"/>
          </p:cNvSpPr>
          <p:nvPr userDrawn="1"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53258" name="Picture 17" descr="allgaier_group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6250"/>
            <a:ext cx="17287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79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 b="1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15"/>
          <p:cNvSpPr>
            <a:spLocks noChangeShapeType="1"/>
          </p:cNvSpPr>
          <p:nvPr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ED02FA7-DEEF-4DCE-B25B-74BFE26BDB81}" type="datetimeFigureOut">
              <a:rPr lang="de-DE"/>
              <a:pPr>
                <a:defRPr/>
              </a:pPr>
              <a:t>27.03.2017</a:t>
            </a:fld>
            <a:endParaRPr lang="de-DE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269F8E2-197C-4C3D-B3CA-D0ED732966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5427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360363"/>
            <a:ext cx="5969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5427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263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54279" name="Picture 9" descr="PPT_Mogensen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7" descr="allgaier_grou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6250"/>
            <a:ext cx="17287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47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>
          <a:solidFill>
            <a:schemeClr val="tx1"/>
          </a:solidFill>
          <a:latin typeface="+mn-lt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5pPr>
      <a:lvl6pPr marL="22542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6pPr>
      <a:lvl7pPr marL="27114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7pPr>
      <a:lvl8pPr marL="31686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8pPr>
      <a:lvl9pPr marL="3625850" indent="-184150" algn="l" rtl="0" fontAlgn="base">
        <a:spcBef>
          <a:spcPct val="20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539750" y="1196975"/>
            <a:ext cx="8053388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7F017E-DC7D-47AA-81E7-BE4B37591E57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/>
          </a:p>
        </p:txBody>
      </p:sp>
      <p:sp>
        <p:nvSpPr>
          <p:cNvPr id="14029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pic>
        <p:nvPicPr>
          <p:cNvPr id="140299" name="Picture 11" descr="PPT_Mogensen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00" name="Picture 12" descr="mogensen_group-RGB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520700"/>
            <a:ext cx="24765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0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transition advClick="0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fontAlgn="base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fontAlgn="base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fontAlgn="base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fontAlgn="base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22DE4F-1F6E-435A-BBF0-9C38FF3BAD99}" type="slidenum">
              <a:rPr lang="de-DE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de-DE"/>
          </a:p>
        </p:txBody>
      </p:sp>
      <p:sp>
        <p:nvSpPr>
          <p:cNvPr id="307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92138" y="549275"/>
            <a:ext cx="5969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pic>
        <p:nvPicPr>
          <p:cNvPr id="3078" name="Picture 13" descr="mogensen_group-RGB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92150"/>
            <a:ext cx="21669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PPT_Mogensen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79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2200" b="1">
          <a:solidFill>
            <a:srgbClr val="000066"/>
          </a:solidFill>
          <a:latin typeface="Arial" panose="020B0604020202020204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12788" indent="-268288" algn="l" rtl="0" eaLnBrk="0" fontAlgn="base" hangingPunct="0">
        <a:spcBef>
          <a:spcPct val="20000"/>
        </a:spcBef>
        <a:spcAft>
          <a:spcPct val="0"/>
        </a:spcAft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84150" algn="l" rtl="0" eaLnBrk="0" fontAlgn="base" hangingPunct="0">
        <a:spcBef>
          <a:spcPct val="2000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338" indent="-1714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050" indent="-184150" algn="l" rtl="0" eaLnBrk="0" fontAlgn="base" hangingPunct="0">
        <a:spcBef>
          <a:spcPct val="20000"/>
        </a:spcBef>
        <a:spcAft>
          <a:spcPct val="0"/>
        </a:spcAft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31862" y="1592528"/>
            <a:ext cx="8280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«Эффективная сортировка стеклобоя –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400" b="1" kern="0" dirty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Предпосылки и обзор технологического процесса»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9551" y="5229200"/>
            <a:ext cx="777557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kern="0" dirty="0" smtClean="0">
                <a:solidFill>
                  <a:schemeClr val="tx2">
                    <a:lumMod val="75000"/>
                  </a:schemeClr>
                </a:solidFill>
              </a:rPr>
              <a:t>Министерство природных ресурсов и экологии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kern="0" dirty="0" smtClean="0">
                <a:solidFill>
                  <a:schemeClr val="tx2">
                    <a:lumMod val="75000"/>
                  </a:schemeClr>
                </a:solidFill>
              </a:rPr>
              <a:t>Российской Федерации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50" kern="0" dirty="0">
              <a:solidFill>
                <a:schemeClr val="tx2">
                  <a:lumMod val="75000"/>
                </a:schemeClr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kern="0" dirty="0" smtClean="0">
                <a:solidFill>
                  <a:schemeClr val="tx2">
                    <a:lumMod val="75000"/>
                  </a:schemeClr>
                </a:solidFill>
              </a:rPr>
              <a:t>Четвертая </a:t>
            </a:r>
            <a:r>
              <a:rPr lang="ru-RU" sz="1050" kern="0" dirty="0">
                <a:solidFill>
                  <a:schemeClr val="tx2">
                    <a:lumMod val="75000"/>
                  </a:schemeClr>
                </a:solidFill>
              </a:rPr>
              <a:t>интернет-конференция </a:t>
            </a:r>
            <a:endParaRPr lang="ru-RU" sz="1050" kern="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050" kern="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050" kern="0" dirty="0">
                <a:solidFill>
                  <a:schemeClr val="tx2">
                    <a:lumMod val="75000"/>
                  </a:schemeClr>
                </a:solidFill>
              </a:rPr>
              <a:t>Обращение с отходами в России: практические вопросы</a:t>
            </a:r>
            <a:r>
              <a:rPr lang="ru-RU" sz="1050" kern="0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29. Марта 2017</a:t>
            </a:r>
            <a:endParaRPr kumimoji="0" lang="de-DE" sz="105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Rechteck 6"/>
          <p:cNvSpPr/>
          <p:nvPr/>
        </p:nvSpPr>
        <p:spPr>
          <a:xfrm>
            <a:off x="827584" y="3140967"/>
            <a:ext cx="7775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Йенс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-Конрад </a:t>
            </a: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Ольшлегель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руководитель 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отдела сбыта по РФ, странам СНГ и Восточной Европе </a:t>
            </a: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Allgaier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Process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Technology</a:t>
            </a:r>
            <a:r>
              <a:rPr lang="ru-RU" sz="2400" kern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kern="0" dirty="0" err="1">
                <a:solidFill>
                  <a:schemeClr val="tx2">
                    <a:lumMod val="75000"/>
                  </a:schemeClr>
                </a:solidFill>
              </a:rPr>
              <a:t>GmbH</a:t>
            </a:r>
            <a:endParaRPr lang="de-DE" sz="2400" kern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5373688"/>
            <a:ext cx="7786688" cy="71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de-DE" altLang="de-DE" b="1" dirty="0" smtClean="0"/>
              <a:t> </a:t>
            </a:r>
            <a:r>
              <a:rPr lang="ru-RU" altLang="de-DE" b="1" dirty="0" smtClean="0"/>
              <a:t>Вибро</a:t>
            </a:r>
            <a:r>
              <a:rPr lang="de-DE" altLang="de-DE" b="1" dirty="0" smtClean="0"/>
              <a:t>-</a:t>
            </a:r>
            <a:r>
              <a:rPr lang="ru-RU" altLang="de-DE" b="1" dirty="0" smtClean="0"/>
              <a:t>прутковый грохот для предварительного отделения </a:t>
            </a:r>
            <a:r>
              <a:rPr lang="de-DE" altLang="de-DE" b="1" dirty="0" smtClean="0"/>
              <a:t> </a:t>
            </a:r>
            <a:r>
              <a:rPr lang="ru-RU" altLang="de-DE" b="1" dirty="0" smtClean="0"/>
              <a:t>стеклобоя от целых бутылок, а так же </a:t>
            </a:r>
            <a:r>
              <a:rPr lang="ru-RU" altLang="de-DE" b="1" dirty="0"/>
              <a:t>у</a:t>
            </a:r>
            <a:r>
              <a:rPr lang="ru-RU" altLang="de-DE" b="1" dirty="0" smtClean="0"/>
              <a:t>деления примесей</a:t>
            </a:r>
            <a:endParaRPr lang="de-DE" altLang="de-DE" b="1" dirty="0" smtClean="0"/>
          </a:p>
        </p:txBody>
      </p:sp>
      <p:pic>
        <p:nvPicPr>
          <p:cNvPr id="211971" name="Picture 5" descr="Bild 3_Vibro-Stangensi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4"/>
          <a:stretch>
            <a:fillRect/>
          </a:stretch>
        </p:blipFill>
        <p:spPr bwMode="auto">
          <a:xfrm>
            <a:off x="684213" y="1341438"/>
            <a:ext cx="77755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2"/>
          <p:cNvSpPr>
            <a:spLocks noChangeArrowheads="1"/>
          </p:cNvSpPr>
          <p:nvPr/>
        </p:nvSpPr>
        <p:spPr bwMode="auto">
          <a:xfrm>
            <a:off x="539750" y="763588"/>
            <a:ext cx="33702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de-DE" sz="2200" b="1">
                <a:solidFill>
                  <a:srgbClr val="000066"/>
                </a:solidFill>
              </a:rPr>
              <a:t>Подготовка материала</a:t>
            </a:r>
            <a:endParaRPr lang="de-DE" altLang="de-DE" sz="22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9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4688"/>
            <a:ext cx="3697166" cy="430887"/>
          </a:xfrm>
          <a:noFill/>
        </p:spPr>
        <p:txBody>
          <a:bodyPr/>
          <a:lstStyle/>
          <a:p>
            <a:pPr eaLnBrk="1" hangingPunct="1"/>
            <a:r>
              <a:rPr lang="ru-RU" altLang="de-DE" b="0" dirty="0" smtClean="0"/>
              <a:t>Сито для удаления пробок</a:t>
            </a:r>
            <a:endParaRPr lang="de-DE" altLang="de-DE" b="0" dirty="0" smtClean="0"/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3181350" cy="319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7" descr="VL1578-Cork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46413"/>
            <a:ext cx="46434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774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611188" y="476250"/>
            <a:ext cx="4319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1400">
              <a:solidFill>
                <a:srgbClr val="000066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84213" y="1916113"/>
            <a:ext cx="77755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Удаление пробок и крышек</a:t>
            </a: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Удаление плоских пластиковых бутылок и пластиковых мешков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pic>
        <p:nvPicPr>
          <p:cNvPr id="241669" name="Picture 5" descr="P9130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84538"/>
            <a:ext cx="35274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70" name="Picture 6" descr="300108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r="3156" b="1793"/>
          <a:stretch>
            <a:fillRect/>
          </a:stretch>
        </p:blipFill>
        <p:spPr bwMode="auto">
          <a:xfrm>
            <a:off x="755650" y="3297238"/>
            <a:ext cx="367188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933059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4579" name="Picture 4" descr="p_schnitt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12875"/>
            <a:ext cx="41290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41438"/>
            <a:ext cx="14890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588224" y="1268413"/>
            <a:ext cx="228917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Разделение потока на три фракции</a:t>
            </a:r>
            <a:r>
              <a:rPr lang="en-US" altLang="de-DE" dirty="0" smtClean="0">
                <a:solidFill>
                  <a:srgbClr val="000000"/>
                </a:solidFill>
              </a:rPr>
              <a:t> </a:t>
            </a:r>
            <a:endParaRPr lang="en-US" alt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0000"/>
                </a:solidFill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0000"/>
                </a:solidFill>
              </a:rPr>
              <a:t>      &gt; 8 </a:t>
            </a:r>
            <a:r>
              <a:rPr lang="ru-RU" altLang="de-DE" dirty="0" smtClean="0">
                <a:solidFill>
                  <a:srgbClr val="000000"/>
                </a:solidFill>
              </a:rPr>
              <a:t>мм</a:t>
            </a:r>
            <a:endParaRPr lang="de-DE" alt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0000"/>
                </a:solidFill>
              </a:rPr>
              <a:t>  8 </a:t>
            </a:r>
            <a:r>
              <a:rPr lang="de-DE" altLang="de-DE" dirty="0" smtClean="0">
                <a:solidFill>
                  <a:srgbClr val="000000"/>
                </a:solidFill>
              </a:rPr>
              <a:t>-1</a:t>
            </a:r>
            <a:r>
              <a:rPr lang="ru-RU" altLang="de-DE" dirty="0" smtClean="0">
                <a:solidFill>
                  <a:srgbClr val="000000"/>
                </a:solidFill>
              </a:rPr>
              <a:t>6</a:t>
            </a:r>
            <a:r>
              <a:rPr lang="de-DE" altLang="de-DE" dirty="0" smtClean="0">
                <a:solidFill>
                  <a:srgbClr val="000000"/>
                </a:solidFill>
              </a:rPr>
              <a:t>  </a:t>
            </a:r>
            <a:r>
              <a:rPr lang="ru-RU" altLang="de-DE" dirty="0" smtClean="0">
                <a:solidFill>
                  <a:srgbClr val="000000"/>
                </a:solidFill>
              </a:rPr>
              <a:t>мм</a:t>
            </a:r>
            <a:endParaRPr lang="de-DE" altLang="de-DE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</a:rPr>
              <a:t>1</a:t>
            </a:r>
            <a:r>
              <a:rPr lang="ru-RU" altLang="de-DE" dirty="0" smtClean="0">
                <a:solidFill>
                  <a:srgbClr val="000000"/>
                </a:solidFill>
              </a:rPr>
              <a:t>6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>
                <a:solidFill>
                  <a:srgbClr val="000000"/>
                </a:solidFill>
              </a:rPr>
              <a:t>- </a:t>
            </a:r>
            <a:r>
              <a:rPr lang="ru-RU" altLang="de-DE" dirty="0" smtClean="0">
                <a:solidFill>
                  <a:srgbClr val="000000"/>
                </a:solidFill>
              </a:rPr>
              <a:t>50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ru-RU" altLang="de-DE" dirty="0" smtClean="0">
                <a:solidFill>
                  <a:srgbClr val="000000"/>
                </a:solidFill>
              </a:rPr>
              <a:t>мм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611188" y="552113"/>
            <a:ext cx="37307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Грохот для классификации</a:t>
            </a:r>
            <a:endParaRPr lang="en-US" altLang="de-DE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61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5734050"/>
            <a:ext cx="8229600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Arial" charset="0"/>
              <a:buNone/>
            </a:pPr>
            <a:r>
              <a:rPr lang="de-DE" altLang="de-DE" sz="1400" b="1" dirty="0" smtClean="0"/>
              <a:t> </a:t>
            </a:r>
            <a:r>
              <a:rPr lang="ru-RU" altLang="de-DE" sz="1400" b="1" dirty="0" smtClean="0"/>
              <a:t>«</a:t>
            </a:r>
            <a:r>
              <a:rPr lang="de-DE" altLang="de-DE" sz="1400" b="1" dirty="0" err="1" smtClean="0"/>
              <a:t>Sizer</a:t>
            </a:r>
            <a:r>
              <a:rPr lang="ru-RU" altLang="de-DE" sz="1400" b="1" dirty="0" smtClean="0"/>
              <a:t>»</a:t>
            </a:r>
            <a:r>
              <a:rPr lang="de-DE" altLang="de-DE" sz="1400" b="1" dirty="0" smtClean="0"/>
              <a:t> </a:t>
            </a:r>
            <a:r>
              <a:rPr lang="ru-RU" altLang="de-DE" sz="1400" b="1" dirty="0" smtClean="0"/>
              <a:t>для фракционирования влажного или сухого стекла</a:t>
            </a:r>
            <a:endParaRPr lang="de-DE" altLang="de-DE" sz="1400" b="1" dirty="0" smtClean="0"/>
          </a:p>
        </p:txBody>
      </p:sp>
      <p:pic>
        <p:nvPicPr>
          <p:cNvPr id="251907" name="Picture 5" descr="Bild 2_SC Sizer 1026_Siebtech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0"/>
          <a:stretch>
            <a:fillRect/>
          </a:stretch>
        </p:blipFill>
        <p:spPr bwMode="auto">
          <a:xfrm>
            <a:off x="684213" y="1268413"/>
            <a:ext cx="7775575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3619500" cy="427038"/>
          </a:xfrm>
          <a:noFill/>
        </p:spPr>
        <p:txBody>
          <a:bodyPr wrap="square"/>
          <a:lstStyle/>
          <a:p>
            <a:pPr eaLnBrk="1" hangingPunct="1"/>
            <a:r>
              <a:rPr lang="ru-RU" altLang="de-DE" smtClean="0"/>
              <a:t>Подготовка материала</a:t>
            </a:r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088434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4"/>
          <p:cNvSpPr>
            <a:spLocks noChangeArrowheads="1"/>
          </p:cNvSpPr>
          <p:nvPr/>
        </p:nvSpPr>
        <p:spPr bwMode="auto">
          <a:xfrm>
            <a:off x="706438" y="1916113"/>
            <a:ext cx="41751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295400" indent="-3810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o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o"/>
              <a:defRPr sz="1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>
                <a:solidFill>
                  <a:srgbClr val="002060"/>
                </a:solidFill>
              </a:rPr>
              <a:t>1</a:t>
            </a:r>
            <a:r>
              <a:rPr lang="en-GB" altLang="de-DE" sz="1400">
                <a:solidFill>
                  <a:srgbClr val="000000"/>
                </a:solidFill>
              </a:rPr>
              <a:t>.	</a:t>
            </a:r>
            <a:r>
              <a:rPr lang="ru-RU" altLang="de-DE" sz="1400">
                <a:solidFill>
                  <a:srgbClr val="000000"/>
                </a:solidFill>
              </a:rPr>
              <a:t>Подача материала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2.	</a:t>
            </a:r>
            <a:r>
              <a:rPr lang="ru-RU" altLang="de-DE" sz="1400">
                <a:solidFill>
                  <a:srgbClr val="000000"/>
                </a:solidFill>
              </a:rPr>
              <a:t>Распределение и транспортировка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3.	</a:t>
            </a:r>
            <a:r>
              <a:rPr lang="ru-RU" altLang="de-DE" sz="1400">
                <a:solidFill>
                  <a:srgbClr val="000000"/>
                </a:solidFill>
              </a:rPr>
              <a:t>Ускорение и</a:t>
            </a:r>
            <a:r>
              <a:rPr lang="en-GB" altLang="de-DE" sz="1400">
                <a:solidFill>
                  <a:srgbClr val="000000"/>
                </a:solidFill>
              </a:rPr>
              <a:t> </a:t>
            </a:r>
            <a:r>
              <a:rPr lang="ru-RU" altLang="de-DE" sz="1400">
                <a:solidFill>
                  <a:srgbClr val="000000"/>
                </a:solidFill>
              </a:rPr>
              <a:t>разъединение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4.	</a:t>
            </a:r>
            <a:r>
              <a:rPr lang="ru-RU" altLang="de-DE" sz="1400">
                <a:solidFill>
                  <a:srgbClr val="000000"/>
                </a:solidFill>
              </a:rPr>
              <a:t>Сканирование материала разными оптическими системами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5.	</a:t>
            </a:r>
            <a:r>
              <a:rPr lang="ru-RU" altLang="de-DE" sz="1400">
                <a:solidFill>
                  <a:srgbClr val="000000"/>
                </a:solidFill>
              </a:rPr>
              <a:t>Оценка посредством быстрой параллельной технологии обработки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6.	</a:t>
            </a:r>
            <a:r>
              <a:rPr lang="ru-RU" altLang="de-DE" sz="1400">
                <a:solidFill>
                  <a:srgbClr val="000000"/>
                </a:solidFill>
              </a:rPr>
              <a:t>Сепарация посредством точных пневматических импульсов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None/>
            </a:pPr>
            <a:r>
              <a:rPr lang="en-GB" altLang="de-DE" sz="1400">
                <a:solidFill>
                  <a:srgbClr val="000000"/>
                </a:solidFill>
              </a:rPr>
              <a:t>7.	</a:t>
            </a:r>
            <a:r>
              <a:rPr lang="ru-RU" altLang="de-DE" sz="1400">
                <a:solidFill>
                  <a:srgbClr val="000000"/>
                </a:solidFill>
              </a:rPr>
              <a:t>Выделение сепарированного тока материала</a:t>
            </a:r>
            <a:endParaRPr lang="en-GB" altLang="de-DE" sz="1400">
              <a:solidFill>
                <a:srgbClr val="000000"/>
              </a:solidFill>
            </a:endParaRPr>
          </a:p>
          <a:p>
            <a:pPr eaLnBrk="1" hangingPunct="1">
              <a:spcBef>
                <a:spcPct val="30000"/>
              </a:spcBef>
              <a:buFont typeface="Arial" charset="0"/>
              <a:buAutoNum type="arabicPeriod" startAt="8"/>
            </a:pPr>
            <a:r>
              <a:rPr lang="ru-RU" altLang="de-DE" sz="1400">
                <a:solidFill>
                  <a:srgbClr val="000000"/>
                </a:solidFill>
              </a:rPr>
              <a:t>Соединение с общей системой управления</a:t>
            </a:r>
            <a:endParaRPr lang="en-GB" altLang="de-DE" sz="1400">
              <a:solidFill>
                <a:srgbClr val="000000"/>
              </a:solidFill>
            </a:endParaRPr>
          </a:p>
        </p:txBody>
      </p:sp>
      <p:sp>
        <p:nvSpPr>
          <p:cNvPr id="288771" name="Text Box 6"/>
          <p:cNvSpPr txBox="1">
            <a:spLocks noChangeArrowheads="1"/>
          </p:cNvSpPr>
          <p:nvPr/>
        </p:nvSpPr>
        <p:spPr bwMode="auto">
          <a:xfrm>
            <a:off x="555625" y="836613"/>
            <a:ext cx="7848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-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o"/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o"/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o"/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200" b="1" dirty="0">
                <a:solidFill>
                  <a:srgbClr val="000066"/>
                </a:solidFill>
              </a:rPr>
              <a:t>Рабочий принцип </a:t>
            </a:r>
            <a:r>
              <a:rPr lang="ru-RU" altLang="de-DE" sz="2200" b="1" dirty="0" smtClean="0">
                <a:solidFill>
                  <a:srgbClr val="000066"/>
                </a:solidFill>
              </a:rPr>
              <a:t>опто-электронной </a:t>
            </a:r>
            <a:endParaRPr lang="ru-RU" altLang="de-DE" sz="2200" b="1" dirty="0">
              <a:solidFill>
                <a:srgbClr val="000066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de-DE" sz="2200" b="1" dirty="0">
                <a:solidFill>
                  <a:srgbClr val="000066"/>
                </a:solidFill>
              </a:rPr>
              <a:t>сортировки</a:t>
            </a:r>
            <a:endParaRPr lang="en-GB" altLang="de-DE" sz="2200" b="1" dirty="0">
              <a:solidFill>
                <a:srgbClr val="000066"/>
              </a:solidFill>
            </a:endParaRPr>
          </a:p>
        </p:txBody>
      </p:sp>
      <p:sp>
        <p:nvSpPr>
          <p:cNvPr id="288772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288773" name="Picture 10" descr="Signet-MSORT-4c-MSW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03238"/>
            <a:ext cx="125888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316288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64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834688"/>
            <a:ext cx="4713406" cy="430887"/>
          </a:xfrm>
          <a:noFill/>
        </p:spPr>
        <p:txBody>
          <a:bodyPr/>
          <a:lstStyle/>
          <a:p>
            <a:pPr eaLnBrk="1" hangingPunct="1"/>
            <a:r>
              <a:rPr lang="ru-RU" altLang="de-DE" b="0" dirty="0" smtClean="0"/>
              <a:t>После процессов пред. сепарации</a:t>
            </a:r>
            <a:endParaRPr lang="en-US" altLang="de-DE" b="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287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04800" indent="-304800" eaLnBrk="1" hangingPunct="1"/>
            <a:r>
              <a:rPr lang="ru-RU" altLang="de-DE" dirty="0" smtClean="0"/>
              <a:t>Материал подготовлен для подачи на линию сортировки</a:t>
            </a:r>
            <a:endParaRPr lang="en-US" altLang="de-DE" dirty="0" smtClean="0"/>
          </a:p>
          <a:p>
            <a:pPr marL="304800" indent="-304800" eaLnBrk="1" hangingPunct="1"/>
            <a:endParaRPr lang="en-US" altLang="de-DE" dirty="0" smtClean="0"/>
          </a:p>
          <a:p>
            <a:pPr marL="304800" indent="-304800" eaLnBrk="1" hangingPunct="1"/>
            <a:r>
              <a:rPr lang="ru-RU" altLang="de-DE" dirty="0" smtClean="0"/>
              <a:t>Два варианта:</a:t>
            </a:r>
            <a:endParaRPr lang="en-US" altLang="de-DE" dirty="0" smtClean="0"/>
          </a:p>
          <a:p>
            <a:pPr marL="304800" indent="-304800" eaLnBrk="1" hangingPunct="1"/>
            <a:endParaRPr lang="en-US" altLang="de-DE" dirty="0" smtClean="0"/>
          </a:p>
          <a:p>
            <a:pPr marL="304800" indent="-304800" eaLnBrk="1" hangingPunct="1">
              <a:buFont typeface="Arial" charset="0"/>
              <a:buAutoNum type="arabicPeriod"/>
            </a:pPr>
            <a:r>
              <a:rPr lang="ru-RU" altLang="de-DE" dirty="0" smtClean="0"/>
              <a:t>Оптическая сортировка влажного материала, влажность</a:t>
            </a:r>
            <a:r>
              <a:rPr lang="en-US" altLang="de-DE" dirty="0" smtClean="0"/>
              <a:t> &gt;4%</a:t>
            </a:r>
          </a:p>
          <a:p>
            <a:pPr marL="304800" indent="-304800" eaLnBrk="1" hangingPunct="1">
              <a:buFont typeface="Arial" charset="0"/>
              <a:buAutoNum type="arabicPeriod"/>
            </a:pPr>
            <a:r>
              <a:rPr lang="ru-RU" altLang="de-DE" dirty="0" smtClean="0"/>
              <a:t>Оптическая сортировка сухого материала, влажность</a:t>
            </a:r>
            <a:r>
              <a:rPr lang="en-US" altLang="de-DE" dirty="0" smtClean="0"/>
              <a:t> &lt;0,5% </a:t>
            </a:r>
          </a:p>
        </p:txBody>
      </p:sp>
    </p:spTree>
    <p:extLst>
      <p:ext uri="{BB962C8B-B14F-4D97-AF65-F5344CB8AC3E}">
        <p14:creationId xmlns:p14="http://schemas.microsoft.com/office/powerpoint/2010/main" val="3163972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765175"/>
            <a:ext cx="5919787" cy="430213"/>
          </a:xfrm>
          <a:noFill/>
        </p:spPr>
        <p:txBody>
          <a:bodyPr/>
          <a:lstStyle/>
          <a:p>
            <a:pPr eaLnBrk="1" hangingPunct="1"/>
            <a:r>
              <a:rPr lang="ru-RU" altLang="de-DE" smtClean="0"/>
              <a:t>Логистика в зависимости от сортировки</a:t>
            </a:r>
            <a:r>
              <a:rPr lang="de-DE" altLang="de-DE" smtClean="0"/>
              <a:t>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611188" y="2133600"/>
            <a:ext cx="4321175" cy="3529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de-DE" sz="1400" dirty="0" smtClean="0"/>
              <a:t>Сортировка с высокой эффективностью </a:t>
            </a:r>
            <a:r>
              <a:rPr lang="en-US" altLang="de-DE" sz="1400" dirty="0" smtClean="0"/>
              <a:t>&gt; 1</a:t>
            </a:r>
            <a:r>
              <a:rPr lang="ru-RU" altLang="de-DE" sz="1400" dirty="0" smtClean="0"/>
              <a:t>0 мм</a:t>
            </a:r>
            <a:endParaRPr lang="en-US" altLang="de-DE" sz="1400" dirty="0" smtClean="0"/>
          </a:p>
          <a:p>
            <a:pPr eaLnBrk="1" hangingPunct="1"/>
            <a:r>
              <a:rPr lang="ru-RU" altLang="de-DE" sz="1400" dirty="0" smtClean="0"/>
              <a:t>Возможность </a:t>
            </a:r>
            <a:r>
              <a:rPr lang="en-US" altLang="de-DE" sz="1400" dirty="0" smtClean="0"/>
              <a:t> &gt; 8 </a:t>
            </a:r>
            <a:r>
              <a:rPr lang="ru-RU" altLang="de-DE" sz="1400" dirty="0" smtClean="0"/>
              <a:t>мм</a:t>
            </a:r>
            <a:endParaRPr lang="en-US" altLang="de-DE" sz="14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ru-RU" altLang="de-DE" sz="1400" dirty="0" smtClean="0"/>
              <a:t>Низкое пылеобразование</a:t>
            </a:r>
            <a:endParaRPr lang="en-US" altLang="de-DE" sz="1400" dirty="0" smtClean="0"/>
          </a:p>
          <a:p>
            <a:pPr eaLnBrk="1" hangingPunct="1"/>
            <a:r>
              <a:rPr lang="ru-RU" altLang="de-DE" sz="1400" dirty="0" smtClean="0"/>
              <a:t>Потребуется одна машина</a:t>
            </a:r>
            <a:endParaRPr lang="en-US" altLang="de-DE" sz="1400" dirty="0" smtClean="0"/>
          </a:p>
          <a:p>
            <a:pPr eaLnBrk="1" hangingPunct="1"/>
            <a:r>
              <a:rPr lang="ru-RU" altLang="de-DE" sz="1400" dirty="0" smtClean="0"/>
              <a:t>Стеклопотери из-за этикеток</a:t>
            </a:r>
            <a:endParaRPr lang="en-US" altLang="de-DE" sz="1400" dirty="0" smtClean="0"/>
          </a:p>
          <a:p>
            <a:pPr eaLnBrk="1" hangingPunct="1"/>
            <a:r>
              <a:rPr lang="ru-RU" altLang="de-DE" sz="1400" dirty="0" smtClean="0"/>
              <a:t>Стеклопотери из-за загрязнений</a:t>
            </a:r>
          </a:p>
          <a:p>
            <a:pPr eaLnBrk="1" hangingPunct="1"/>
            <a:r>
              <a:rPr lang="ru-RU" altLang="de-DE" sz="1400" dirty="0" smtClean="0"/>
              <a:t>80% продукта может быть переработано</a:t>
            </a:r>
          </a:p>
          <a:p>
            <a:pPr eaLnBrk="1" hangingPunct="1"/>
            <a:r>
              <a:rPr lang="ru-RU" altLang="de-DE" sz="1400" dirty="0" smtClean="0"/>
              <a:t>Эффективность рециклинга (сортировки) вышеуказанных 80% составляет до 90% в один проход</a:t>
            </a:r>
            <a:endParaRPr lang="en-US" altLang="de-DE" sz="1400" dirty="0" smtClean="0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932363" y="2133600"/>
            <a:ext cx="3816350" cy="352764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ККФ сортировка </a:t>
            </a:r>
            <a:r>
              <a:rPr lang="en-US" altLang="de-DE" sz="1400" dirty="0" smtClean="0"/>
              <a:t>&gt; 1</a:t>
            </a:r>
            <a:r>
              <a:rPr lang="ru-RU" altLang="de-DE" sz="1400" dirty="0" smtClean="0"/>
              <a:t> мм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Сортировка по цвету</a:t>
            </a:r>
            <a:r>
              <a:rPr lang="en-US" altLang="de-DE" sz="1400" dirty="0" smtClean="0"/>
              <a:t> &gt; 2 </a:t>
            </a:r>
            <a:r>
              <a:rPr lang="ru-RU" altLang="de-DE" sz="1400" dirty="0" smtClean="0"/>
              <a:t>мм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Новые компоненты (сушка) в процессе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Удаление мелкого орган. материала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Один тип машины для одной определенной задачи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Спецзащита против износа для всей системы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Система пылеудаления для всего процесса</a:t>
            </a:r>
            <a:endParaRPr lang="en-US" altLang="de-DE" sz="14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de-DE" sz="1400" dirty="0" smtClean="0"/>
              <a:t>98 % продукта могут быть переработано</a:t>
            </a:r>
          </a:p>
          <a:p>
            <a:pPr eaLnBrk="1" hangingPunct="1">
              <a:defRPr/>
            </a:pPr>
            <a:r>
              <a:rPr lang="ru-RU" altLang="de-DE" sz="1400" dirty="0"/>
              <a:t>Эффективность рециклинга (сортировки) вышеуказанных </a:t>
            </a:r>
            <a:r>
              <a:rPr lang="ru-RU" altLang="de-DE" sz="1400" dirty="0" smtClean="0"/>
              <a:t>98% </a:t>
            </a:r>
            <a:r>
              <a:rPr lang="ru-RU" altLang="de-DE" sz="1400" dirty="0"/>
              <a:t>составляет до </a:t>
            </a:r>
            <a:r>
              <a:rPr lang="ru-RU" altLang="de-DE" sz="1400" dirty="0" smtClean="0"/>
              <a:t>98% в </a:t>
            </a:r>
            <a:r>
              <a:rPr lang="ru-RU" altLang="de-DE" sz="1400" dirty="0"/>
              <a:t>один проход</a:t>
            </a:r>
            <a:endParaRPr lang="en-US" altLang="de-DE" sz="1400" dirty="0"/>
          </a:p>
          <a:p>
            <a:pPr eaLnBrk="1" hangingPunct="1">
              <a:buFont typeface="Arial" charset="0"/>
              <a:buChar char="•"/>
              <a:defRPr/>
            </a:pPr>
            <a:endParaRPr lang="en-US" altLang="de-DE" sz="1400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de-DE" sz="1400" dirty="0" smtClean="0"/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003800" y="1700213"/>
            <a:ext cx="340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3174" name="Text Box 6"/>
          <p:cNvSpPr txBox="1">
            <a:spLocks noChangeArrowheads="1"/>
          </p:cNvSpPr>
          <p:nvPr/>
        </p:nvSpPr>
        <p:spPr bwMode="auto">
          <a:xfrm>
            <a:off x="611188" y="1628775"/>
            <a:ext cx="3219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1600" b="1">
                <a:solidFill>
                  <a:srgbClr val="000000"/>
                </a:solidFill>
              </a:rPr>
              <a:t>Сортировка влажного стекла</a:t>
            </a:r>
            <a:r>
              <a:rPr lang="en-US" altLang="de-DE" sz="16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4932363" y="1628775"/>
            <a:ext cx="28638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de-DE" sz="1600" b="1">
                <a:solidFill>
                  <a:srgbClr val="000000"/>
                </a:solidFill>
              </a:rPr>
              <a:t>Сортировка сухого стекла</a:t>
            </a:r>
            <a:endParaRPr lang="en-US" altLang="de-DE" sz="16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61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6556"/>
            <a:ext cx="4967065" cy="430887"/>
          </a:xfrm>
        </p:spPr>
        <p:txBody>
          <a:bodyPr/>
          <a:lstStyle/>
          <a:p>
            <a:pPr eaLnBrk="1" hangingPunct="1"/>
            <a:r>
              <a:rPr lang="ru-RU" altLang="de-DE" b="0" dirty="0" smtClean="0"/>
              <a:t>Исходный материал для сортировки</a:t>
            </a:r>
            <a:endParaRPr lang="en-US" altLang="de-DE" b="0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341438"/>
            <a:ext cx="6119813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665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8313" y="1268413"/>
            <a:ext cx="8496300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04800" indent="-304800" eaLnBrk="1" hangingPunct="1">
              <a:buFont typeface="Arial" pitchFamily="34" charset="0"/>
              <a:buNone/>
            </a:pPr>
            <a:r>
              <a:rPr lang="ru-RU" altLang="de-DE" dirty="0" smtClean="0"/>
              <a:t>  </a:t>
            </a:r>
            <a:r>
              <a:rPr lang="ru-RU" altLang="de-DE" b="1" dirty="0" smtClean="0"/>
              <a:t>Обычная подготовка стекла осуществляется следующими этапами</a:t>
            </a:r>
            <a:r>
              <a:rPr lang="de-DE" altLang="de-DE" b="1" dirty="0" smtClean="0"/>
              <a:t>:</a:t>
            </a:r>
            <a:r>
              <a:rPr lang="de-DE" altLang="de-DE" b="1" dirty="0" smtClean="0">
                <a:solidFill>
                  <a:srgbClr val="FF9900"/>
                </a:solidFill>
              </a:rPr>
              <a:t>     </a:t>
            </a:r>
            <a:endParaRPr lang="de-DE" altLang="de-DE" b="1" dirty="0" smtClean="0">
              <a:solidFill>
                <a:srgbClr val="33CC33"/>
              </a:solidFill>
            </a:endParaRPr>
          </a:p>
        </p:txBody>
      </p:sp>
      <p:sp>
        <p:nvSpPr>
          <p:cNvPr id="210947" name="Text Box 333"/>
          <p:cNvSpPr txBox="1">
            <a:spLocks noChangeArrowheads="1"/>
          </p:cNvSpPr>
          <p:nvPr/>
        </p:nvSpPr>
        <p:spPr bwMode="auto">
          <a:xfrm>
            <a:off x="461963" y="2954338"/>
            <a:ext cx="719137" cy="36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Задание</a:t>
            </a:r>
            <a:endParaRPr lang="de-DE" altLang="de-DE" sz="100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>
                <a:solidFill>
                  <a:srgbClr val="000000"/>
                </a:solidFill>
              </a:rPr>
              <a:t>0-x </a:t>
            </a:r>
            <a:r>
              <a:rPr lang="ru-RU" altLang="de-DE" sz="1000">
                <a:solidFill>
                  <a:srgbClr val="000000"/>
                </a:solidFill>
              </a:rPr>
              <a:t>мм</a:t>
            </a: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48" name="Text Box 334"/>
          <p:cNvSpPr txBox="1">
            <a:spLocks noChangeArrowheads="1"/>
          </p:cNvSpPr>
          <p:nvPr/>
        </p:nvSpPr>
        <p:spPr bwMode="auto">
          <a:xfrm>
            <a:off x="1757363" y="2954338"/>
            <a:ext cx="792162" cy="43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Предварит. просев</a:t>
            </a:r>
            <a:endParaRPr lang="de-DE" altLang="de-DE" sz="100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49" name="Text Box 335"/>
          <p:cNvSpPr txBox="1">
            <a:spLocks noChangeArrowheads="1"/>
          </p:cNvSpPr>
          <p:nvPr/>
        </p:nvSpPr>
        <p:spPr bwMode="auto">
          <a:xfrm>
            <a:off x="3270250" y="2955925"/>
            <a:ext cx="792163" cy="35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>
                <a:solidFill>
                  <a:srgbClr val="000000"/>
                </a:solidFill>
              </a:rPr>
              <a:t>Ручная сортировка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50" name="Text Box 336"/>
          <p:cNvSpPr txBox="1">
            <a:spLocks noChangeArrowheads="1"/>
          </p:cNvSpPr>
          <p:nvPr/>
        </p:nvSpPr>
        <p:spPr bwMode="auto">
          <a:xfrm>
            <a:off x="3844925" y="1925442"/>
            <a:ext cx="1260475" cy="615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>
                <a:solidFill>
                  <a:srgbClr val="000000"/>
                </a:solidFill>
              </a:rPr>
              <a:t>Отделение </a:t>
            </a:r>
            <a:endParaRPr lang="de-DE" altLang="de-DE" sz="1000" dirty="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 smtClean="0">
                <a:solidFill>
                  <a:srgbClr val="000000"/>
                </a:solidFill>
              </a:rPr>
              <a:t>бумаги</a:t>
            </a:r>
            <a:r>
              <a:rPr lang="de-DE" altLang="de-DE" sz="1000" dirty="0" smtClean="0">
                <a:solidFill>
                  <a:srgbClr val="000000"/>
                </a:solidFill>
              </a:rPr>
              <a:t>/</a:t>
            </a:r>
            <a:r>
              <a:rPr lang="ru-RU" altLang="de-DE" sz="1000" dirty="0" smtClean="0">
                <a:solidFill>
                  <a:srgbClr val="000000"/>
                </a:solidFill>
              </a:rPr>
              <a:t> пластика/крупно-габарита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51" name="Text Box 337"/>
          <p:cNvSpPr txBox="1">
            <a:spLocks noChangeArrowheads="1"/>
          </p:cNvSpPr>
          <p:nvPr/>
        </p:nvSpPr>
        <p:spPr bwMode="auto">
          <a:xfrm>
            <a:off x="4637088" y="2955925"/>
            <a:ext cx="936625" cy="223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 smtClean="0">
                <a:solidFill>
                  <a:srgbClr val="000000"/>
                </a:solidFill>
              </a:rPr>
              <a:t>Дробление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52" name="Line 338"/>
          <p:cNvSpPr>
            <a:spLocks noChangeShapeType="1"/>
          </p:cNvSpPr>
          <p:nvPr/>
        </p:nvSpPr>
        <p:spPr bwMode="auto">
          <a:xfrm>
            <a:off x="1181100" y="30988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53" name="Line 339"/>
          <p:cNvSpPr>
            <a:spLocks noChangeShapeType="1"/>
          </p:cNvSpPr>
          <p:nvPr/>
        </p:nvSpPr>
        <p:spPr bwMode="auto">
          <a:xfrm>
            <a:off x="2549525" y="30988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54" name="Line 340"/>
          <p:cNvSpPr>
            <a:spLocks noChangeShapeType="1"/>
          </p:cNvSpPr>
          <p:nvPr/>
        </p:nvSpPr>
        <p:spPr bwMode="auto">
          <a:xfrm>
            <a:off x="4060825" y="30988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55" name="Text Box 341"/>
          <p:cNvSpPr txBox="1">
            <a:spLocks noChangeArrowheads="1"/>
          </p:cNvSpPr>
          <p:nvPr/>
        </p:nvSpPr>
        <p:spPr bwMode="auto">
          <a:xfrm>
            <a:off x="2478088" y="3532188"/>
            <a:ext cx="64770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rgbClr val="000000"/>
                </a:solidFill>
              </a:rPr>
              <a:t>0-20 </a:t>
            </a:r>
            <a:r>
              <a:rPr lang="ru-RU" altLang="de-DE" sz="1000" dirty="0" smtClean="0">
                <a:solidFill>
                  <a:srgbClr val="000000"/>
                </a:solidFill>
              </a:rPr>
              <a:t>мм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 smtClean="0">
                <a:solidFill>
                  <a:srgbClr val="000000"/>
                </a:solidFill>
              </a:rPr>
              <a:t>плоский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56" name="Line 342"/>
          <p:cNvSpPr>
            <a:spLocks noChangeShapeType="1"/>
          </p:cNvSpPr>
          <p:nvPr/>
        </p:nvSpPr>
        <p:spPr bwMode="auto">
          <a:xfrm>
            <a:off x="2205038" y="3392488"/>
            <a:ext cx="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57" name="Line 343"/>
          <p:cNvSpPr>
            <a:spLocks noChangeShapeType="1"/>
          </p:cNvSpPr>
          <p:nvPr/>
        </p:nvSpPr>
        <p:spPr bwMode="auto">
          <a:xfrm>
            <a:off x="2205038" y="36369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58" name="Text Box 344"/>
          <p:cNvSpPr txBox="1">
            <a:spLocks noChangeArrowheads="1"/>
          </p:cNvSpPr>
          <p:nvPr/>
        </p:nvSpPr>
        <p:spPr bwMode="auto">
          <a:xfrm>
            <a:off x="2550464" y="2604807"/>
            <a:ext cx="742776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>
                <a:solidFill>
                  <a:srgbClr val="000000"/>
                </a:solidFill>
              </a:rPr>
              <a:t>20-x </a:t>
            </a:r>
            <a:r>
              <a:rPr lang="ru-RU" altLang="de-DE" sz="1000" dirty="0" smtClean="0">
                <a:solidFill>
                  <a:srgbClr val="000000"/>
                </a:solidFill>
              </a:rPr>
              <a:t>мм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 smtClean="0">
                <a:solidFill>
                  <a:srgbClr val="000000"/>
                </a:solidFill>
              </a:rPr>
              <a:t>кубический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59" name="Text Box 345"/>
          <p:cNvSpPr txBox="1">
            <a:spLocks noChangeArrowheads="1"/>
          </p:cNvSpPr>
          <p:nvPr/>
        </p:nvSpPr>
        <p:spPr bwMode="auto">
          <a:xfrm>
            <a:off x="6156325" y="2924175"/>
            <a:ext cx="936625" cy="48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Фракциони-рование </a:t>
            </a:r>
            <a:endParaRPr lang="de-DE" altLang="de-DE" sz="100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60" name="Line 346"/>
          <p:cNvSpPr>
            <a:spLocks noChangeShapeType="1"/>
          </p:cNvSpPr>
          <p:nvPr/>
        </p:nvSpPr>
        <p:spPr bwMode="auto">
          <a:xfrm>
            <a:off x="5580063" y="306705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1" name="Line 347"/>
          <p:cNvSpPr>
            <a:spLocks noChangeShapeType="1"/>
          </p:cNvSpPr>
          <p:nvPr/>
        </p:nvSpPr>
        <p:spPr bwMode="auto">
          <a:xfrm>
            <a:off x="3117850" y="3651250"/>
            <a:ext cx="2679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2" name="Line 349"/>
          <p:cNvSpPr>
            <a:spLocks noChangeShapeType="1"/>
          </p:cNvSpPr>
          <p:nvPr/>
        </p:nvSpPr>
        <p:spPr bwMode="auto">
          <a:xfrm flipV="1">
            <a:off x="5797550" y="3070225"/>
            <a:ext cx="0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3" name="Line 351"/>
          <p:cNvSpPr>
            <a:spLocks noChangeShapeType="1"/>
          </p:cNvSpPr>
          <p:nvPr/>
        </p:nvSpPr>
        <p:spPr bwMode="auto">
          <a:xfrm flipH="1">
            <a:off x="6303962" y="3408363"/>
            <a:ext cx="3175" cy="86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4" name="Line 353"/>
          <p:cNvSpPr>
            <a:spLocks noChangeShapeType="1"/>
          </p:cNvSpPr>
          <p:nvPr/>
        </p:nvSpPr>
        <p:spPr bwMode="auto">
          <a:xfrm>
            <a:off x="6970713" y="3408363"/>
            <a:ext cx="0" cy="855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5" name="Text Box 354"/>
          <p:cNvSpPr txBox="1">
            <a:spLocks noChangeArrowheads="1"/>
          </p:cNvSpPr>
          <p:nvPr/>
        </p:nvSpPr>
        <p:spPr bwMode="auto">
          <a:xfrm>
            <a:off x="7092950" y="2781300"/>
            <a:ext cx="64770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>
                <a:solidFill>
                  <a:srgbClr val="000000"/>
                </a:solidFill>
              </a:rPr>
              <a:t>0-2,5</a:t>
            </a:r>
            <a:r>
              <a:rPr lang="ru-RU" altLang="de-DE" sz="1000">
                <a:solidFill>
                  <a:srgbClr val="000000"/>
                </a:solidFill>
              </a:rPr>
              <a:t> мм</a:t>
            </a: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66" name="Text Box 355"/>
          <p:cNvSpPr txBox="1">
            <a:spLocks noChangeArrowheads="1"/>
          </p:cNvSpPr>
          <p:nvPr/>
        </p:nvSpPr>
        <p:spPr bwMode="auto">
          <a:xfrm>
            <a:off x="1109663" y="2235200"/>
            <a:ext cx="863600" cy="22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smtClean="0">
                <a:solidFill>
                  <a:srgbClr val="000000"/>
                </a:solidFill>
              </a:rPr>
              <a:t>FE-</a:t>
            </a:r>
            <a:r>
              <a:rPr lang="ru-RU" altLang="de-DE" sz="1000" dirty="0" smtClean="0">
                <a:solidFill>
                  <a:srgbClr val="000000"/>
                </a:solidFill>
              </a:rPr>
              <a:t>Удаление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67" name="Line 356"/>
          <p:cNvSpPr>
            <a:spLocks noChangeShapeType="1"/>
          </p:cNvSpPr>
          <p:nvPr/>
        </p:nvSpPr>
        <p:spPr bwMode="auto">
          <a:xfrm flipV="1">
            <a:off x="1470025" y="25955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8" name="Line 357"/>
          <p:cNvSpPr>
            <a:spLocks noChangeShapeType="1"/>
          </p:cNvSpPr>
          <p:nvPr/>
        </p:nvSpPr>
        <p:spPr bwMode="auto">
          <a:xfrm flipV="1">
            <a:off x="4278313" y="2524125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69" name="Text Box 358"/>
          <p:cNvSpPr txBox="1">
            <a:spLocks noChangeArrowheads="1"/>
          </p:cNvSpPr>
          <p:nvPr/>
        </p:nvSpPr>
        <p:spPr bwMode="auto">
          <a:xfrm>
            <a:off x="6084888" y="4267200"/>
            <a:ext cx="1022350" cy="48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>
                <a:solidFill>
                  <a:srgbClr val="000000"/>
                </a:solidFill>
              </a:rPr>
              <a:t>Сортировка крупного стеклобоя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70" name="Text Box 359"/>
          <p:cNvSpPr txBox="1">
            <a:spLocks noChangeArrowheads="1"/>
          </p:cNvSpPr>
          <p:nvPr/>
        </p:nvSpPr>
        <p:spPr bwMode="auto">
          <a:xfrm>
            <a:off x="5573713" y="3819525"/>
            <a:ext cx="64770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>
                <a:solidFill>
                  <a:srgbClr val="000000"/>
                </a:solidFill>
              </a:rPr>
              <a:t>12-20 </a:t>
            </a:r>
            <a:r>
              <a:rPr lang="ru-RU" altLang="de-DE" sz="1000">
                <a:solidFill>
                  <a:srgbClr val="000000"/>
                </a:solidFill>
              </a:rPr>
              <a:t>мм</a:t>
            </a: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71" name="Text Box 360"/>
          <p:cNvSpPr txBox="1">
            <a:spLocks noChangeArrowheads="1"/>
          </p:cNvSpPr>
          <p:nvPr/>
        </p:nvSpPr>
        <p:spPr bwMode="auto">
          <a:xfrm>
            <a:off x="7019925" y="3789363"/>
            <a:ext cx="647700" cy="2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>
                <a:solidFill>
                  <a:srgbClr val="000000"/>
                </a:solidFill>
              </a:rPr>
              <a:t>8</a:t>
            </a:r>
            <a:r>
              <a:rPr lang="de-DE" altLang="de-DE" sz="1000" dirty="0" smtClean="0">
                <a:solidFill>
                  <a:srgbClr val="000000"/>
                </a:solidFill>
              </a:rPr>
              <a:t>-60 </a:t>
            </a:r>
            <a:r>
              <a:rPr lang="ru-RU" altLang="de-DE" sz="1000" dirty="0">
                <a:solidFill>
                  <a:srgbClr val="000000"/>
                </a:solidFill>
              </a:rPr>
              <a:t>мм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210972" name="Line 361"/>
          <p:cNvSpPr>
            <a:spLocks noChangeShapeType="1"/>
          </p:cNvSpPr>
          <p:nvPr/>
        </p:nvSpPr>
        <p:spPr bwMode="auto">
          <a:xfrm>
            <a:off x="7086600" y="3027363"/>
            <a:ext cx="7207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73" name="Text Box 363"/>
          <p:cNvSpPr txBox="1">
            <a:spLocks noChangeArrowheads="1"/>
          </p:cNvSpPr>
          <p:nvPr/>
        </p:nvSpPr>
        <p:spPr bwMode="auto">
          <a:xfrm>
            <a:off x="7812088" y="2871788"/>
            <a:ext cx="936625" cy="48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>
                <a:solidFill>
                  <a:srgbClr val="000000"/>
                </a:solidFill>
              </a:rPr>
              <a:t>10-30%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входной массы</a:t>
            </a:r>
            <a:r>
              <a:rPr lang="de-DE" altLang="de-DE" sz="1000">
                <a:solidFill>
                  <a:srgbClr val="000000"/>
                </a:solidFill>
              </a:rPr>
              <a:t> ???</a:t>
            </a:r>
          </a:p>
        </p:txBody>
      </p:sp>
      <p:sp>
        <p:nvSpPr>
          <p:cNvPr id="350576" name="Text Box 368"/>
          <p:cNvSpPr txBox="1">
            <a:spLocks noChangeArrowheads="1"/>
          </p:cNvSpPr>
          <p:nvPr/>
        </p:nvSpPr>
        <p:spPr bwMode="auto">
          <a:xfrm>
            <a:off x="881063" y="4257675"/>
            <a:ext cx="792162" cy="223838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b="1">
                <a:solidFill>
                  <a:srgbClr val="F6640A"/>
                </a:solidFill>
              </a:rPr>
              <a:t>Сушилка</a:t>
            </a:r>
            <a:endParaRPr lang="de-DE" altLang="de-DE" sz="1000" b="1">
              <a:solidFill>
                <a:srgbClr val="F6640A"/>
              </a:solidFill>
            </a:endParaRPr>
          </a:p>
        </p:txBody>
      </p:sp>
      <p:sp>
        <p:nvSpPr>
          <p:cNvPr id="350577" name="Line 369"/>
          <p:cNvSpPr>
            <a:spLocks noChangeShapeType="1"/>
          </p:cNvSpPr>
          <p:nvPr/>
        </p:nvSpPr>
        <p:spPr bwMode="auto">
          <a:xfrm flipV="1">
            <a:off x="1258888" y="3105150"/>
            <a:ext cx="360362" cy="1116013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76" name="Text Box 370"/>
          <p:cNvSpPr txBox="1">
            <a:spLocks noChangeArrowheads="1"/>
          </p:cNvSpPr>
          <p:nvPr/>
        </p:nvSpPr>
        <p:spPr bwMode="auto">
          <a:xfrm>
            <a:off x="6011863" y="5373688"/>
            <a:ext cx="1095375" cy="354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Конечный продукт</a:t>
            </a: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77" name="Text Box 371"/>
          <p:cNvSpPr txBox="1">
            <a:spLocks noChangeArrowheads="1"/>
          </p:cNvSpPr>
          <p:nvPr/>
        </p:nvSpPr>
        <p:spPr bwMode="auto">
          <a:xfrm>
            <a:off x="4859338" y="5373688"/>
            <a:ext cx="1022350" cy="23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000000"/>
                </a:solidFill>
              </a:rPr>
              <a:t>Примеси </a:t>
            </a:r>
            <a:endParaRPr lang="de-DE" altLang="de-DE" sz="1000">
              <a:solidFill>
                <a:srgbClr val="000000"/>
              </a:solidFill>
            </a:endParaRPr>
          </a:p>
        </p:txBody>
      </p:sp>
      <p:sp>
        <p:nvSpPr>
          <p:cNvPr id="210978" name="Freeform 372"/>
          <p:cNvSpPr>
            <a:spLocks/>
          </p:cNvSpPr>
          <p:nvPr/>
        </p:nvSpPr>
        <p:spPr bwMode="auto">
          <a:xfrm>
            <a:off x="5364163" y="4437063"/>
            <a:ext cx="720725" cy="936625"/>
          </a:xfrm>
          <a:custGeom>
            <a:avLst/>
            <a:gdLst>
              <a:gd name="T0" fmla="*/ 2147483647 w 454"/>
              <a:gd name="T1" fmla="*/ 0 h 590"/>
              <a:gd name="T2" fmla="*/ 2147483647 w 454"/>
              <a:gd name="T3" fmla="*/ 2147483647 h 590"/>
              <a:gd name="T4" fmla="*/ 2147483647 w 454"/>
              <a:gd name="T5" fmla="*/ 2147483647 h 590"/>
              <a:gd name="T6" fmla="*/ 0 w 454"/>
              <a:gd name="T7" fmla="*/ 2147483647 h 59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4" h="590">
                <a:moveTo>
                  <a:pt x="454" y="0"/>
                </a:moveTo>
                <a:cubicBezTo>
                  <a:pt x="411" y="23"/>
                  <a:pt x="259" y="83"/>
                  <a:pt x="193" y="141"/>
                </a:cubicBezTo>
                <a:cubicBezTo>
                  <a:pt x="127" y="199"/>
                  <a:pt x="89" y="274"/>
                  <a:pt x="57" y="349"/>
                </a:cubicBezTo>
                <a:cubicBezTo>
                  <a:pt x="25" y="424"/>
                  <a:pt x="12" y="540"/>
                  <a:pt x="0" y="5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79" name="Line 373"/>
          <p:cNvSpPr>
            <a:spLocks noChangeShapeType="1"/>
          </p:cNvSpPr>
          <p:nvPr/>
        </p:nvSpPr>
        <p:spPr bwMode="auto">
          <a:xfrm>
            <a:off x="6659563" y="4751388"/>
            <a:ext cx="0" cy="622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50586" name="Text Box 378"/>
          <p:cNvSpPr txBox="1">
            <a:spLocks noChangeArrowheads="1"/>
          </p:cNvSpPr>
          <p:nvPr/>
        </p:nvSpPr>
        <p:spPr bwMode="auto">
          <a:xfrm>
            <a:off x="7631113" y="4257675"/>
            <a:ext cx="1022350" cy="48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>
                <a:solidFill>
                  <a:srgbClr val="FF0000"/>
                </a:solidFill>
              </a:rPr>
              <a:t>Сортировка мелкого стеклобоя</a:t>
            </a:r>
            <a:endParaRPr lang="de-DE" altLang="de-DE" sz="1000">
              <a:solidFill>
                <a:srgbClr val="FF0000"/>
              </a:solidFill>
            </a:endParaRPr>
          </a:p>
        </p:txBody>
      </p:sp>
      <p:grpSp>
        <p:nvGrpSpPr>
          <p:cNvPr id="350599" name="Group 391"/>
          <p:cNvGrpSpPr>
            <a:grpSpLocks/>
          </p:cNvGrpSpPr>
          <p:nvPr/>
        </p:nvGrpSpPr>
        <p:grpSpPr bwMode="auto">
          <a:xfrm>
            <a:off x="7164388" y="4751385"/>
            <a:ext cx="979487" cy="765175"/>
            <a:chOff x="4513" y="2993"/>
            <a:chExt cx="771" cy="482"/>
          </a:xfrm>
        </p:grpSpPr>
        <p:sp>
          <p:nvSpPr>
            <p:cNvPr id="210990" name="Line 381"/>
            <p:cNvSpPr>
              <a:spLocks noChangeShapeType="1"/>
            </p:cNvSpPr>
            <p:nvPr/>
          </p:nvSpPr>
          <p:spPr bwMode="auto">
            <a:xfrm>
              <a:off x="5283" y="2993"/>
              <a:ext cx="0" cy="48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10991" name="Line 382"/>
            <p:cNvSpPr>
              <a:spLocks noChangeShapeType="1"/>
            </p:cNvSpPr>
            <p:nvPr/>
          </p:nvSpPr>
          <p:spPr bwMode="auto">
            <a:xfrm flipH="1">
              <a:off x="4513" y="3475"/>
              <a:ext cx="77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  <p:sp>
        <p:nvSpPr>
          <p:cNvPr id="210982" name="Text Box 383"/>
          <p:cNvSpPr txBox="1">
            <a:spLocks noChangeArrowheads="1"/>
          </p:cNvSpPr>
          <p:nvPr/>
        </p:nvSpPr>
        <p:spPr bwMode="auto">
          <a:xfrm>
            <a:off x="7092950" y="3068638"/>
            <a:ext cx="647700" cy="22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000" dirty="0" smtClean="0">
                <a:solidFill>
                  <a:srgbClr val="000000"/>
                </a:solidFill>
              </a:rPr>
              <a:t>2,5-</a:t>
            </a:r>
            <a:r>
              <a:rPr lang="ru-RU" altLang="de-DE" sz="1000" dirty="0" smtClean="0">
                <a:solidFill>
                  <a:srgbClr val="000000"/>
                </a:solidFill>
              </a:rPr>
              <a:t>8/ мм</a:t>
            </a:r>
            <a:endParaRPr lang="de-DE" altLang="de-DE" sz="1000" dirty="0">
              <a:solidFill>
                <a:srgbClr val="000000"/>
              </a:solidFill>
            </a:endParaRPr>
          </a:p>
        </p:txBody>
      </p:sp>
      <p:sp>
        <p:nvSpPr>
          <p:cNvPr id="350592" name="Freeform 384"/>
          <p:cNvSpPr>
            <a:spLocks/>
          </p:cNvSpPr>
          <p:nvPr/>
        </p:nvSpPr>
        <p:spPr bwMode="auto">
          <a:xfrm>
            <a:off x="5422900" y="4433888"/>
            <a:ext cx="3389313" cy="1414462"/>
          </a:xfrm>
          <a:custGeom>
            <a:avLst/>
            <a:gdLst>
              <a:gd name="T0" fmla="*/ 2147483647 w 2247"/>
              <a:gd name="T1" fmla="*/ 0 h 891"/>
              <a:gd name="T2" fmla="*/ 2147483647 w 2247"/>
              <a:gd name="T3" fmla="*/ 2147483647 h 891"/>
              <a:gd name="T4" fmla="*/ 2147483647 w 2247"/>
              <a:gd name="T5" fmla="*/ 2147483647 h 891"/>
              <a:gd name="T6" fmla="*/ 2147483647 w 2247"/>
              <a:gd name="T7" fmla="*/ 2147483647 h 891"/>
              <a:gd name="T8" fmla="*/ 2147483647 w 2247"/>
              <a:gd name="T9" fmla="*/ 2147483647 h 891"/>
              <a:gd name="T10" fmla="*/ 2147483647 w 2247"/>
              <a:gd name="T11" fmla="*/ 2147483647 h 891"/>
              <a:gd name="T12" fmla="*/ 2147483647 w 2247"/>
              <a:gd name="T13" fmla="*/ 2147483647 h 891"/>
              <a:gd name="T14" fmla="*/ 2147483647 w 2247"/>
              <a:gd name="T15" fmla="*/ 2147483647 h 891"/>
              <a:gd name="T16" fmla="*/ 2147483647 w 2247"/>
              <a:gd name="T17" fmla="*/ 2147483647 h 891"/>
              <a:gd name="T18" fmla="*/ 2147483647 w 2247"/>
              <a:gd name="T19" fmla="*/ 2147483647 h 891"/>
              <a:gd name="T20" fmla="*/ 2147483647 w 2247"/>
              <a:gd name="T21" fmla="*/ 2147483647 h 8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247" h="891">
                <a:moveTo>
                  <a:pt x="2152" y="0"/>
                </a:moveTo>
                <a:cubicBezTo>
                  <a:pt x="2162" y="8"/>
                  <a:pt x="2200" y="14"/>
                  <a:pt x="2215" y="48"/>
                </a:cubicBezTo>
                <a:cubicBezTo>
                  <a:pt x="2230" y="82"/>
                  <a:pt x="2247" y="129"/>
                  <a:pt x="2242" y="207"/>
                </a:cubicBezTo>
                <a:cubicBezTo>
                  <a:pt x="2237" y="285"/>
                  <a:pt x="2207" y="434"/>
                  <a:pt x="2185" y="519"/>
                </a:cubicBezTo>
                <a:cubicBezTo>
                  <a:pt x="2163" y="604"/>
                  <a:pt x="2141" y="668"/>
                  <a:pt x="2113" y="717"/>
                </a:cubicBezTo>
                <a:cubicBezTo>
                  <a:pt x="2085" y="766"/>
                  <a:pt x="2057" y="788"/>
                  <a:pt x="2014" y="813"/>
                </a:cubicBezTo>
                <a:cubicBezTo>
                  <a:pt x="1971" y="838"/>
                  <a:pt x="1934" y="858"/>
                  <a:pt x="1852" y="870"/>
                </a:cubicBezTo>
                <a:cubicBezTo>
                  <a:pt x="1770" y="882"/>
                  <a:pt x="1720" y="885"/>
                  <a:pt x="1522" y="888"/>
                </a:cubicBezTo>
                <a:lnTo>
                  <a:pt x="664" y="891"/>
                </a:lnTo>
                <a:cubicBezTo>
                  <a:pt x="429" y="885"/>
                  <a:pt x="218" y="876"/>
                  <a:pt x="109" y="849"/>
                </a:cubicBezTo>
                <a:cubicBezTo>
                  <a:pt x="0" y="822"/>
                  <a:pt x="29" y="753"/>
                  <a:pt x="8" y="728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50597" name="Line 389"/>
          <p:cNvSpPr>
            <a:spLocks noChangeShapeType="1"/>
          </p:cNvSpPr>
          <p:nvPr/>
        </p:nvSpPr>
        <p:spPr bwMode="auto">
          <a:xfrm flipV="1">
            <a:off x="1692275" y="3629025"/>
            <a:ext cx="641350" cy="663575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50598" name="Text Box 390"/>
          <p:cNvSpPr txBox="1">
            <a:spLocks noChangeArrowheads="1"/>
          </p:cNvSpPr>
          <p:nvPr/>
        </p:nvSpPr>
        <p:spPr bwMode="auto">
          <a:xfrm>
            <a:off x="2012950" y="3908425"/>
            <a:ext cx="1184275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de-DE" sz="1000" b="1">
                <a:solidFill>
                  <a:srgbClr val="F6640A"/>
                </a:solidFill>
              </a:rPr>
              <a:t>альтернатива</a:t>
            </a:r>
            <a:endParaRPr lang="de-DE" altLang="de-DE" sz="1000" b="1">
              <a:solidFill>
                <a:srgbClr val="F6640A"/>
              </a:solidFill>
            </a:endParaRPr>
          </a:p>
        </p:txBody>
      </p:sp>
      <p:sp>
        <p:nvSpPr>
          <p:cNvPr id="350600" name="Line 392"/>
          <p:cNvSpPr>
            <a:spLocks noChangeShapeType="1"/>
          </p:cNvSpPr>
          <p:nvPr/>
        </p:nvSpPr>
        <p:spPr bwMode="auto">
          <a:xfrm flipH="1">
            <a:off x="8148637" y="3355974"/>
            <a:ext cx="3175" cy="898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87" name="Text Box 393"/>
          <p:cNvSpPr txBox="1">
            <a:spLocks noChangeArrowheads="1"/>
          </p:cNvSpPr>
          <p:nvPr/>
        </p:nvSpPr>
        <p:spPr bwMode="auto">
          <a:xfrm>
            <a:off x="5508625" y="2063750"/>
            <a:ext cx="863600" cy="484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de-DE" sz="1000" dirty="0" smtClean="0">
                <a:solidFill>
                  <a:srgbClr val="FF0000"/>
                </a:solidFill>
              </a:rPr>
              <a:t>Удаление </a:t>
            </a:r>
            <a:r>
              <a:rPr lang="ru-RU" altLang="de-DE" sz="1000" dirty="0">
                <a:solidFill>
                  <a:srgbClr val="FF0000"/>
                </a:solidFill>
              </a:rPr>
              <a:t>метал. </a:t>
            </a:r>
            <a:r>
              <a:rPr lang="ru-RU" altLang="de-DE" sz="1000" dirty="0" smtClean="0">
                <a:solidFill>
                  <a:srgbClr val="FF0000"/>
                </a:solidFill>
              </a:rPr>
              <a:t>частиц</a:t>
            </a:r>
            <a:endParaRPr lang="de-DE" altLang="de-DE" sz="1000" dirty="0">
              <a:solidFill>
                <a:srgbClr val="FF0000"/>
              </a:solidFill>
            </a:endParaRPr>
          </a:p>
        </p:txBody>
      </p:sp>
      <p:sp>
        <p:nvSpPr>
          <p:cNvPr id="210988" name="Line 394"/>
          <p:cNvSpPr>
            <a:spLocks noChangeShapeType="1"/>
          </p:cNvSpPr>
          <p:nvPr/>
        </p:nvSpPr>
        <p:spPr bwMode="auto">
          <a:xfrm flipV="1">
            <a:off x="5940425" y="2565400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10989" name="Rectangle 2"/>
          <p:cNvSpPr>
            <a:spLocks noChangeArrowheads="1"/>
          </p:cNvSpPr>
          <p:nvPr/>
        </p:nvSpPr>
        <p:spPr bwMode="auto">
          <a:xfrm>
            <a:off x="539750" y="763588"/>
            <a:ext cx="33702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b="1">
                <a:solidFill>
                  <a:srgbClr val="000066"/>
                </a:solidFill>
              </a:rPr>
              <a:t>Подготовка материала</a:t>
            </a:r>
            <a:endParaRPr lang="de-DE" altLang="de-DE" sz="2200" b="1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09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0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0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0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0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576" grpId="0" animBg="1"/>
      <p:bldP spid="350577" grpId="0" animBg="1"/>
      <p:bldP spid="350586" grpId="0" animBg="1"/>
      <p:bldP spid="350592" grpId="0" animBg="1"/>
      <p:bldP spid="350597" grpId="0" animBg="1"/>
      <p:bldP spid="350598" grpId="0"/>
      <p:bldP spid="3506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2000" y="792000"/>
            <a:ext cx="5327356" cy="430887"/>
          </a:xfrm>
          <a:noFill/>
        </p:spPr>
        <p:txBody>
          <a:bodyPr/>
          <a:lstStyle/>
          <a:p>
            <a:r>
              <a:rPr lang="ru-RU" b="0" dirty="0" smtClean="0"/>
              <a:t>Ключевые компоненты для сортировки</a:t>
            </a:r>
            <a:endParaRPr lang="en-GB" b="0" dirty="0"/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611188" y="3238500"/>
            <a:ext cx="2736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Просеивающее оборудование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394075" y="3238500"/>
            <a:ext cx="2736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Оборудование для сортировки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6407150" y="323850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Инжиниринг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99400" name="Picture 8" descr="MSort+Hintergr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1339850"/>
            <a:ext cx="2414588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401" name="Picture 9" descr="Mogensen_SC-Siz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/>
          <a:stretch>
            <a:fillRect/>
          </a:stretch>
        </p:blipFill>
        <p:spPr bwMode="auto">
          <a:xfrm>
            <a:off x="539750" y="1341438"/>
            <a:ext cx="2687638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404" name="Picture 12" descr="Viridor_Anlagenfoto_Glassreccling_ Fol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2565400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ignet-MSIZER-4c-MSWor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20700"/>
            <a:ext cx="138271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ignet-MSORT-4c-MSWo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545037"/>
            <a:ext cx="1258887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628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547351"/>
            <a:ext cx="5439053" cy="430887"/>
          </a:xfrm>
        </p:spPr>
        <p:txBody>
          <a:bodyPr/>
          <a:lstStyle/>
          <a:p>
            <a:pPr eaLnBrk="1" hangingPunct="1"/>
            <a:r>
              <a:rPr lang="ru-RU" altLang="de-DE" b="0" dirty="0" smtClean="0"/>
              <a:t>Оптическая сортировка</a:t>
            </a:r>
            <a:r>
              <a:rPr lang="de-DE" altLang="de-DE" b="0" dirty="0" smtClean="0"/>
              <a:t> </a:t>
            </a:r>
            <a:r>
              <a:rPr lang="ru-RU" altLang="de-DE" b="0" dirty="0" smtClean="0"/>
              <a:t>в РФ – влажная</a:t>
            </a:r>
            <a:endParaRPr lang="en-US" altLang="de-DE" b="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287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de-DE" dirty="0" smtClean="0"/>
              <a:t>«</a:t>
            </a:r>
            <a:r>
              <a:rPr lang="en-US" altLang="de-DE" dirty="0" err="1" smtClean="0"/>
              <a:t>Mogensen</a:t>
            </a:r>
            <a:r>
              <a:rPr lang="ru-RU" altLang="de-DE" dirty="0" smtClean="0"/>
              <a:t>» рекомендует тип </a:t>
            </a:r>
            <a:r>
              <a:rPr lang="en-US" altLang="de-DE" dirty="0" smtClean="0"/>
              <a:t> AX</a:t>
            </a:r>
          </a:p>
          <a:p>
            <a:pPr eaLnBrk="1" hangingPunct="1"/>
            <a:endParaRPr lang="en-US" altLang="de-DE" dirty="0" smtClean="0"/>
          </a:p>
          <a:p>
            <a:pPr eaLnBrk="1" hangingPunct="1"/>
            <a:r>
              <a:rPr lang="ru-RU" altLang="de-DE" dirty="0" smtClean="0"/>
              <a:t>Один тип для удаления ККФ и сортировки по цветам </a:t>
            </a:r>
            <a:r>
              <a:rPr lang="en-US" altLang="de-DE" dirty="0" smtClean="0"/>
              <a:t> &gt;</a:t>
            </a:r>
            <a:r>
              <a:rPr lang="ru-RU" altLang="de-DE" dirty="0" smtClean="0"/>
              <a:t> 8мм при влажных условиях</a:t>
            </a:r>
            <a:r>
              <a:rPr lang="en-US" altLang="de-DE" dirty="0" smtClean="0"/>
              <a:t> </a:t>
            </a:r>
          </a:p>
          <a:p>
            <a:pPr eaLnBrk="1" hangingPunct="1"/>
            <a:endParaRPr lang="en-US" altLang="de-DE" dirty="0" smtClean="0"/>
          </a:p>
          <a:p>
            <a:pPr eaLnBrk="1" hangingPunct="1"/>
            <a:r>
              <a:rPr lang="ru-RU" altLang="de-DE" dirty="0" smtClean="0"/>
              <a:t>Множество опций для настройки машины (ККФ, цвет, метал)</a:t>
            </a:r>
            <a:endParaRPr lang="en-US" altLang="de-DE" dirty="0" smtClean="0"/>
          </a:p>
          <a:p>
            <a:pPr eaLnBrk="1" hangingPunct="1"/>
            <a:endParaRPr lang="en-US" altLang="de-DE" dirty="0" smtClean="0"/>
          </a:p>
          <a:p>
            <a:pPr eaLnBrk="1" hangingPunct="1"/>
            <a:r>
              <a:rPr lang="ru-RU" altLang="de-DE" dirty="0" smtClean="0"/>
              <a:t>Корпус и рабочие элементы для эксплуатации в суровых условиях</a:t>
            </a:r>
            <a:endParaRPr lang="en-US" altLang="de-DE" dirty="0" smtClean="0"/>
          </a:p>
          <a:p>
            <a:pPr eaLnBrk="1" hangingPunct="1"/>
            <a:endParaRPr lang="en-US" altLang="de-DE" dirty="0" smtClean="0"/>
          </a:p>
          <a:p>
            <a:pPr eaLnBrk="1" hangingPunct="1"/>
            <a:r>
              <a:rPr lang="ru-RU" altLang="de-DE" dirty="0" smtClean="0"/>
              <a:t>Эксплуатация </a:t>
            </a:r>
            <a:r>
              <a:rPr lang="en-US" altLang="de-DE" dirty="0" smtClean="0"/>
              <a:t> </a:t>
            </a:r>
            <a:r>
              <a:rPr lang="ru-RU" altLang="de-DE" dirty="0" smtClean="0"/>
              <a:t>365/</a:t>
            </a:r>
            <a:r>
              <a:rPr lang="en-US" altLang="de-DE" dirty="0" smtClean="0"/>
              <a:t>/7</a:t>
            </a:r>
            <a:r>
              <a:rPr lang="ru-RU" altLang="de-DE" dirty="0" smtClean="0"/>
              <a:t>/24</a:t>
            </a:r>
            <a:endParaRPr lang="en-US" altLang="de-DE" dirty="0" smtClean="0"/>
          </a:p>
          <a:p>
            <a:pPr eaLnBrk="1" hangingPunct="1">
              <a:buFont typeface="Arial" charset="0"/>
              <a:buNone/>
            </a:pPr>
            <a:endParaRPr lang="en-US" altLang="de-DE" dirty="0" smtClean="0"/>
          </a:p>
          <a:p>
            <a:pPr eaLnBrk="1" hangingPunct="1"/>
            <a:r>
              <a:rPr lang="ru-RU" altLang="de-DE" dirty="0" smtClean="0"/>
              <a:t>Производительность машины</a:t>
            </a:r>
            <a:r>
              <a:rPr lang="en-US" altLang="de-DE" dirty="0" smtClean="0"/>
              <a:t> 20 </a:t>
            </a:r>
            <a:r>
              <a:rPr lang="ru-RU" altLang="de-DE" dirty="0" smtClean="0"/>
              <a:t>т</a:t>
            </a:r>
            <a:r>
              <a:rPr lang="en-US" altLang="de-DE" dirty="0" smtClean="0"/>
              <a:t>/</a:t>
            </a:r>
            <a:r>
              <a:rPr lang="ru-RU" altLang="de-DE" dirty="0" smtClean="0"/>
              <a:t>ч</a:t>
            </a:r>
            <a:r>
              <a:rPr lang="en-US" altLang="de-DE" dirty="0" smtClean="0"/>
              <a:t> </a:t>
            </a:r>
            <a:r>
              <a:rPr lang="ru-RU" altLang="de-DE" dirty="0" smtClean="0"/>
              <a:t>с эффективностью более чем</a:t>
            </a:r>
            <a:r>
              <a:rPr lang="en-US" altLang="de-DE" dirty="0" smtClean="0"/>
              <a:t> 90 % </a:t>
            </a:r>
          </a:p>
          <a:p>
            <a:pPr eaLnBrk="1" hangingPunct="1"/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647749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403725" y="34290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7651" name="Picture 3" descr="ax1225_grundtyp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2"/>
          <a:stretch>
            <a:fillRect/>
          </a:stretch>
        </p:blipFill>
        <p:spPr bwMode="auto">
          <a:xfrm>
            <a:off x="827088" y="1268413"/>
            <a:ext cx="7467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8534400" y="26670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>
              <a:solidFill>
                <a:srgbClr val="000000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805713" y="5804486"/>
            <a:ext cx="9647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Продукт</a:t>
            </a:r>
            <a:endParaRPr lang="en-US" altLang="de-DE" sz="1600" dirty="0">
              <a:solidFill>
                <a:srgbClr val="000000"/>
              </a:solidFill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174653" y="5804486"/>
            <a:ext cx="739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Отказ</a:t>
            </a:r>
            <a:endParaRPr lang="en-US" altLang="de-DE" sz="2400" dirty="0">
              <a:solidFill>
                <a:srgbClr val="000000"/>
              </a:solidFill>
            </a:endParaRP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7235825" y="5229225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>
              <a:solidFill>
                <a:srgbClr val="000000"/>
              </a:solidFill>
            </a:endParaRPr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6300788" y="5229225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>
              <a:solidFill>
                <a:srgbClr val="000000"/>
              </a:solidFill>
            </a:endParaRP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611188" y="549275"/>
            <a:ext cx="7848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200">
              <a:solidFill>
                <a:srgbClr val="000066"/>
              </a:solidFill>
            </a:endParaRP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611188" y="893763"/>
            <a:ext cx="4319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1400" dirty="0" smtClean="0">
                <a:solidFill>
                  <a:srgbClr val="000066"/>
                </a:solidFill>
              </a:rPr>
              <a:t>Тип</a:t>
            </a:r>
            <a:r>
              <a:rPr lang="de-DE" altLang="de-DE" sz="1400" dirty="0" smtClean="0">
                <a:solidFill>
                  <a:srgbClr val="000066"/>
                </a:solidFill>
              </a:rPr>
              <a:t> </a:t>
            </a:r>
            <a:r>
              <a:rPr lang="de-DE" altLang="de-DE" sz="1400" dirty="0">
                <a:solidFill>
                  <a:srgbClr val="000066"/>
                </a:solidFill>
              </a:rPr>
              <a:t>AX</a:t>
            </a:r>
          </a:p>
        </p:txBody>
      </p:sp>
      <p:pic>
        <p:nvPicPr>
          <p:cNvPr id="27659" name="Picture 11" descr="Signet-MSORT-4c-MS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10795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0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547351"/>
            <a:ext cx="3352456" cy="430887"/>
          </a:xfrm>
        </p:spPr>
        <p:txBody>
          <a:bodyPr/>
          <a:lstStyle/>
          <a:p>
            <a:pPr eaLnBrk="1" hangingPunct="1"/>
            <a:r>
              <a:rPr lang="de-DE" altLang="de-DE" b="0" dirty="0" smtClean="0"/>
              <a:t>AX 1225 </a:t>
            </a:r>
            <a:r>
              <a:rPr lang="ru-RU" altLang="de-DE" b="0" dirty="0" smtClean="0"/>
              <a:t>в эксплуатации</a:t>
            </a:r>
            <a:endParaRPr lang="en-US" altLang="de-DE" b="0" dirty="0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870325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700213"/>
            <a:ext cx="3382962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409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604501"/>
            <a:ext cx="3908762" cy="430887"/>
          </a:xfrm>
        </p:spPr>
        <p:txBody>
          <a:bodyPr/>
          <a:lstStyle/>
          <a:p>
            <a:pPr eaLnBrk="1" hangingPunct="1"/>
            <a:r>
              <a:rPr lang="ru-RU" altLang="de-DE" b="0" dirty="0" smtClean="0"/>
              <a:t>Материал после сортировки</a:t>
            </a:r>
            <a:endParaRPr lang="en-US" altLang="de-DE" b="0" dirty="0" smtClean="0"/>
          </a:p>
        </p:txBody>
      </p:sp>
      <p:pic>
        <p:nvPicPr>
          <p:cNvPr id="56323" name="Picture 3" descr="GlasDurch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9050"/>
            <a:ext cx="784860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360045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3384550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41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1326"/>
            <a:ext cx="6104043" cy="430887"/>
          </a:xfrm>
        </p:spPr>
        <p:txBody>
          <a:bodyPr/>
          <a:lstStyle/>
          <a:p>
            <a:pPr eaLnBrk="1" hangingPunct="1"/>
            <a:r>
              <a:rPr lang="ru-RU" altLang="de-DE" b="0" dirty="0" smtClean="0"/>
              <a:t>Готовый мини-завод для переработки стекла</a:t>
            </a:r>
            <a:endParaRPr lang="de-DE" altLang="de-DE" b="0" dirty="0" smtClean="0"/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326829" y="4348133"/>
            <a:ext cx="280873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dirty="0" smtClean="0">
                <a:solidFill>
                  <a:srgbClr val="000000"/>
                </a:solidFill>
              </a:rPr>
              <a:t>Подача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dirty="0" smtClean="0">
                <a:solidFill>
                  <a:srgbClr val="000000"/>
                </a:solidFill>
              </a:rPr>
              <a:t>ККФ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dirty="0" smtClean="0">
                <a:solidFill>
                  <a:srgbClr val="000000"/>
                </a:solidFill>
              </a:rPr>
              <a:t>Удаление железа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smtClean="0">
                <a:solidFill>
                  <a:srgbClr val="000000"/>
                </a:solidFill>
              </a:rPr>
              <a:t>Удаление </a:t>
            </a:r>
            <a:r>
              <a:rPr lang="ru-RU" altLang="de-DE" sz="1200" b="1" dirty="0" smtClean="0">
                <a:solidFill>
                  <a:srgbClr val="000000"/>
                </a:solidFill>
              </a:rPr>
              <a:t>цветных металлов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dirty="0" smtClean="0">
                <a:solidFill>
                  <a:srgbClr val="000000"/>
                </a:solidFill>
              </a:rPr>
              <a:t>Пробки и крышки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ru-RU" altLang="de-DE" sz="1200" b="1" dirty="0" smtClean="0">
                <a:solidFill>
                  <a:srgbClr val="000000"/>
                </a:solidFill>
              </a:rPr>
              <a:t>Удаление бумаги и пластика</a:t>
            </a:r>
            <a:endParaRPr lang="en-US" altLang="de-DE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endParaRPr lang="en-US" altLang="de-DE" sz="1200" dirty="0">
              <a:solidFill>
                <a:srgbClr val="000000"/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15634" r="10596" b="1819"/>
          <a:stretch>
            <a:fillRect/>
          </a:stretch>
        </p:blipFill>
        <p:spPr bwMode="auto">
          <a:xfrm>
            <a:off x="395288" y="1268413"/>
            <a:ext cx="5976937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1331913" y="2312988"/>
            <a:ext cx="503237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00"/>
                </a:solidFill>
              </a:rPr>
              <a:t>AX</a:t>
            </a:r>
            <a:endParaRPr lang="de-DE" altLang="de-DE" sz="1000" b="1" dirty="0">
              <a:solidFill>
                <a:srgbClr val="000000"/>
              </a:solidFill>
            </a:endParaRPr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2627313" y="2312988"/>
            <a:ext cx="165576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00"/>
                </a:solidFill>
              </a:rPr>
              <a:t>AX</a:t>
            </a:r>
            <a:endParaRPr lang="de-DE" altLang="de-DE" sz="1000" b="1" dirty="0">
              <a:solidFill>
                <a:srgbClr val="000000"/>
              </a:solidFill>
            </a:endParaRPr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3348038" y="2349500"/>
            <a:ext cx="15113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1000" b="1" dirty="0" smtClean="0">
                <a:solidFill>
                  <a:srgbClr val="000000"/>
                </a:solidFill>
              </a:rPr>
              <a:t>Прутковой грохот</a:t>
            </a:r>
            <a:endParaRPr lang="de-DE" altLang="de-DE" sz="1000" b="1" dirty="0">
              <a:solidFill>
                <a:srgbClr val="000000"/>
              </a:solidFill>
            </a:endParaRP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4716463" y="2349500"/>
            <a:ext cx="15113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1000" b="1" dirty="0" smtClean="0">
                <a:solidFill>
                  <a:srgbClr val="000000"/>
                </a:solidFill>
              </a:rPr>
              <a:t>Системы подачи</a:t>
            </a:r>
            <a:endParaRPr lang="de-DE" altLang="de-DE" sz="1000" b="1" dirty="0">
              <a:solidFill>
                <a:srgbClr val="000000"/>
              </a:solidFill>
            </a:endParaRPr>
          </a:p>
        </p:txBody>
      </p:sp>
      <p:pic>
        <p:nvPicPr>
          <p:cNvPr id="60425" name="Picture 13" descr="Signet-MSORT-4c-MS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719137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4" descr="Signet-MSORT-4c-MSWo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49500"/>
            <a:ext cx="719137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164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31862" y="1700808"/>
            <a:ext cx="8280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 smtClean="0">
                <a:solidFill>
                  <a:srgbClr val="1F497D">
                    <a:lumMod val="75000"/>
                  </a:srgbClr>
                </a:solidFill>
              </a:rPr>
              <a:t>Спасибо </a:t>
            </a:r>
            <a:r>
              <a:rPr lang="ru-RU" sz="3200" b="1" kern="0" smtClean="0">
                <a:solidFill>
                  <a:srgbClr val="1F497D">
                    <a:lumMod val="75000"/>
                  </a:srgbClr>
                </a:solidFill>
              </a:rPr>
              <a:t>за </a:t>
            </a:r>
            <a:r>
              <a:rPr lang="ru-RU" sz="3200" b="1" kern="0" smtClean="0">
                <a:solidFill>
                  <a:srgbClr val="1F497D">
                    <a:lumMod val="75000"/>
                  </a:srgbClr>
                </a:solidFill>
              </a:rPr>
              <a:t>внимание!</a:t>
            </a:r>
            <a:endParaRPr lang="de-DE" sz="2400" b="1" kern="0" dirty="0" smtClean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15515" y="3645024"/>
            <a:ext cx="871296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1F497D">
                    <a:lumMod val="75000"/>
                  </a:srgbClr>
                </a:solidFill>
              </a:rPr>
              <a:t>Йенс-Конрад 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Ольшлегель 		«</a:t>
            </a:r>
            <a:r>
              <a:rPr lang="de-DE" kern="0" dirty="0">
                <a:solidFill>
                  <a:srgbClr val="1F497D">
                    <a:lumMod val="75000"/>
                  </a:srgbClr>
                </a:solidFill>
              </a:rPr>
              <a:t>Allgaier </a:t>
            </a:r>
            <a:r>
              <a:rPr lang="de-DE" kern="0" dirty="0" err="1">
                <a:solidFill>
                  <a:srgbClr val="1F497D">
                    <a:lumMod val="75000"/>
                  </a:srgbClr>
                </a:solidFill>
              </a:rPr>
              <a:t>Process</a:t>
            </a:r>
            <a:r>
              <a:rPr lang="de-DE" kern="0" dirty="0">
                <a:solidFill>
                  <a:srgbClr val="1F497D">
                    <a:lumMod val="75000"/>
                  </a:srgbClr>
                </a:solidFill>
              </a:rPr>
              <a:t> Technology GmbH»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Руководитель </a:t>
            </a:r>
            <a:r>
              <a:rPr lang="ru-RU" kern="0" dirty="0">
                <a:solidFill>
                  <a:srgbClr val="1F497D">
                    <a:lumMod val="75000"/>
                  </a:srgbClr>
                </a:solidFill>
              </a:rPr>
              <a:t>отдела сбыта 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по		</a:t>
            </a:r>
            <a:r>
              <a:rPr lang="de-DE" kern="0" dirty="0" smtClean="0">
                <a:solidFill>
                  <a:srgbClr val="1F497D">
                    <a:lumMod val="75000"/>
                  </a:srgbClr>
                </a:solidFill>
              </a:rPr>
              <a:t>Ulmer </a:t>
            </a:r>
            <a:r>
              <a:rPr lang="de-DE" kern="0" dirty="0">
                <a:solidFill>
                  <a:srgbClr val="1F497D">
                    <a:lumMod val="75000"/>
                  </a:srgbClr>
                </a:solidFill>
              </a:rPr>
              <a:t>Str. </a:t>
            </a:r>
            <a:r>
              <a:rPr lang="de-DE" kern="0" dirty="0" smtClean="0">
                <a:solidFill>
                  <a:srgbClr val="1F497D">
                    <a:lumMod val="75000"/>
                  </a:srgbClr>
                </a:solidFill>
              </a:rPr>
              <a:t>75</a:t>
            </a:r>
            <a:endParaRPr lang="ru-RU" kern="0" dirty="0">
              <a:solidFill>
                <a:srgbClr val="1F497D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1F497D">
                    <a:lumMod val="75000"/>
                  </a:srgbClr>
                </a:solidFill>
              </a:rPr>
              <a:t>РФ, странам СНГ 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			</a:t>
            </a:r>
            <a:r>
              <a:rPr lang="de-DE" kern="0" dirty="0" smtClean="0">
                <a:solidFill>
                  <a:srgbClr val="1F497D">
                    <a:lumMod val="75000"/>
                  </a:srgbClr>
                </a:solidFill>
              </a:rPr>
              <a:t>73066 </a:t>
            </a:r>
            <a:r>
              <a:rPr lang="de-DE" kern="0" dirty="0" err="1">
                <a:solidFill>
                  <a:srgbClr val="1F497D">
                    <a:lumMod val="75000"/>
                  </a:srgbClr>
                </a:solidFill>
              </a:rPr>
              <a:t>Uhingen</a:t>
            </a:r>
            <a:r>
              <a:rPr lang="de-DE" kern="0" dirty="0">
                <a:solidFill>
                  <a:srgbClr val="1F497D">
                    <a:lumMod val="75000"/>
                  </a:srgbClr>
                </a:solidFill>
              </a:rPr>
              <a:t>, 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Германия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1F497D">
                    <a:lumMod val="75000"/>
                  </a:srgbClr>
                </a:solidFill>
              </a:rPr>
              <a:t>	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				+49 7161 301 906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kern="0" dirty="0">
                <a:solidFill>
                  <a:srgbClr val="1F497D">
                    <a:lumMod val="75000"/>
                  </a:srgbClr>
                </a:solidFill>
              </a:rPr>
              <a:t>	</a:t>
            </a:r>
            <a:r>
              <a:rPr lang="ru-RU" kern="0" dirty="0" smtClean="0">
                <a:solidFill>
                  <a:srgbClr val="1F497D">
                    <a:lumMod val="75000"/>
                  </a:srgbClr>
                </a:solidFill>
              </a:rPr>
              <a:t>				</a:t>
            </a:r>
            <a:r>
              <a:rPr lang="de-DE" kern="0" dirty="0" smtClean="0">
                <a:solidFill>
                  <a:srgbClr val="1F497D">
                    <a:lumMod val="75000"/>
                  </a:srgbClr>
                </a:solidFill>
              </a:rPr>
              <a:t>jens-konrad.oehlschlaegel@allgaier.de</a:t>
            </a:r>
            <a:endParaRPr lang="de-DE" kern="0" dirty="0">
              <a:solidFill>
                <a:srgbClr val="1F497D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kern="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07606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611188" y="585788"/>
            <a:ext cx="6048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Рециклинг стеклобоя</a:t>
            </a:r>
            <a:endParaRPr lang="en-US" altLang="de-DE" sz="1400" dirty="0">
              <a:solidFill>
                <a:srgbClr val="000066"/>
              </a:solidFill>
            </a:endParaRPr>
          </a:p>
        </p:txBody>
      </p:sp>
      <p:pic>
        <p:nvPicPr>
          <p:cNvPr id="11268" name="Picture 5" descr="Pi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23749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447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IMGP06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41663"/>
            <a:ext cx="24479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3426" y="1484784"/>
            <a:ext cx="273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</a:rPr>
              <a:t>Исходный материал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84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81481"/>
            <a:ext cx="5867440" cy="430887"/>
          </a:xfrm>
          <a:noFill/>
        </p:spPr>
        <p:txBody>
          <a:bodyPr/>
          <a:lstStyle/>
          <a:p>
            <a:pPr eaLnBrk="1" hangingPunct="1"/>
            <a:r>
              <a:rPr lang="ru-RU" altLang="de-DE" b="0" dirty="0" smtClean="0"/>
              <a:t>Основные процессы рециклинга стеклобоя</a:t>
            </a:r>
            <a:endParaRPr lang="en-US" altLang="de-DE" b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1557338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de-DE" dirty="0" smtClean="0"/>
              <a:t>Предварительная обработка</a:t>
            </a:r>
            <a:r>
              <a:rPr lang="en-US" altLang="de-DE" dirty="0" smtClean="0"/>
              <a:t>: </a:t>
            </a:r>
            <a:r>
              <a:rPr lang="ru-RU" altLang="de-DE" dirty="0" smtClean="0"/>
              <a:t>подготовка материала для подачи на оптическую сортировку</a:t>
            </a:r>
            <a:endParaRPr lang="en-US" altLang="de-DE" dirty="0" smtClean="0"/>
          </a:p>
          <a:p>
            <a:pPr eaLnBrk="1" hangingPunct="1"/>
            <a:endParaRPr lang="en-US" altLang="de-DE" dirty="0" smtClean="0"/>
          </a:p>
          <a:p>
            <a:pPr eaLnBrk="1" hangingPunct="1"/>
            <a:r>
              <a:rPr lang="ru-RU" altLang="de-DE" dirty="0" smtClean="0"/>
              <a:t>Оптическая сортировка</a:t>
            </a:r>
            <a:r>
              <a:rPr lang="en-US" altLang="de-DE" dirty="0" smtClean="0"/>
              <a:t>: </a:t>
            </a:r>
            <a:r>
              <a:rPr lang="ru-RU" altLang="de-DE" dirty="0" smtClean="0"/>
              <a:t>разделение стеклобоя на необходимые цветовые группы и удаление вредных примесей 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885942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764838"/>
            <a:ext cx="4271810" cy="430887"/>
          </a:xfrm>
          <a:noFill/>
        </p:spPr>
        <p:txBody>
          <a:bodyPr/>
          <a:lstStyle/>
          <a:p>
            <a:pPr eaLnBrk="1" hangingPunct="1"/>
            <a:r>
              <a:rPr lang="ru-RU" altLang="de-DE" dirty="0" smtClean="0"/>
              <a:t>Предварительная сепарация</a:t>
            </a:r>
            <a:endParaRPr lang="en-US" alt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24744"/>
            <a:ext cx="8353425" cy="460851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altLang="de-DE" sz="800" b="1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de-DE" b="1" dirty="0" smtClean="0"/>
              <a:t>Процесс </a:t>
            </a:r>
            <a:r>
              <a:rPr lang="ru-RU" altLang="de-DE" b="1" dirty="0" smtClean="0"/>
              <a:t>предварительной сепарации предназначен для подготовки подачи материала к установке оптической сортировки </a:t>
            </a:r>
            <a:r>
              <a:rPr lang="en-US" altLang="de-DE" b="1" dirty="0" smtClean="0"/>
              <a:t> </a:t>
            </a:r>
            <a:endParaRPr lang="ru-RU" altLang="de-DE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altLang="de-DE" dirty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de-DE" b="1" dirty="0" smtClean="0"/>
              <a:t>Следующие процессы являются необходимыми:</a:t>
            </a:r>
            <a:endParaRPr lang="ru-RU" altLang="de-DE" b="1" dirty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altLang="de-DE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Удаление </a:t>
            </a:r>
            <a:r>
              <a:rPr lang="ru-RU" altLang="de-DE" sz="1400" dirty="0"/>
              <a:t>крупных частиц черного металла</a:t>
            </a:r>
            <a:endParaRPr lang="en-US" altLang="de-DE" sz="14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Удаление крупногабаритных предметов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altLang="de-DE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de-DE" sz="1400" dirty="0" smtClean="0"/>
              <a:t>Предварительное </a:t>
            </a:r>
            <a:r>
              <a:rPr lang="ru-RU" altLang="de-DE" sz="1400" dirty="0"/>
              <a:t>просеивание</a:t>
            </a:r>
            <a:endParaRPr lang="en-US" altLang="de-DE" sz="14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Ручная сортировка</a:t>
            </a: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Удаление органического материала</a:t>
            </a: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Раздавливание</a:t>
            </a:r>
            <a:r>
              <a:rPr lang="en-US" altLang="de-DE" sz="1400" dirty="0" smtClean="0"/>
              <a:t> </a:t>
            </a:r>
            <a:r>
              <a:rPr lang="ru-RU" altLang="de-DE" sz="1400" dirty="0" smtClean="0"/>
              <a:t>металлических пробок от бутылок / дробление материала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/>
              <a:t>О</a:t>
            </a:r>
            <a:r>
              <a:rPr lang="ru-RU" altLang="de-DE" sz="1400" dirty="0" smtClean="0"/>
              <a:t>тсеивание пробок / классификация материала</a:t>
            </a: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altLang="de-DE" sz="1400" dirty="0" smtClean="0"/>
              <a:t> </a:t>
            </a:r>
            <a:r>
              <a:rPr lang="ru-RU" altLang="de-DE" sz="1400" dirty="0" smtClean="0"/>
              <a:t>Удаление мелких металлических частиц  (черный и цветной металл)</a:t>
            </a:r>
            <a:endParaRPr lang="en-US" altLang="de-DE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altLang="de-DE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de-DE" altLang="de-DE" sz="8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de-DE" altLang="de-DE" sz="8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de-DE" altLang="de-DE" sz="800" dirty="0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de-DE" altLang="de-DE" sz="8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de-DE" alt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1301151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611188" y="839788"/>
            <a:ext cx="43195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Просеивающее оборудование</a:t>
            </a:r>
            <a:endParaRPr lang="en-US" altLang="de-DE" sz="2200" dirty="0">
              <a:solidFill>
                <a:srgbClr val="000066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4213" y="1671638"/>
            <a:ext cx="77755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Просеивающая техника </a:t>
            </a:r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предназначена для решения специфических задач.</a:t>
            </a: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Предварительное просеивание	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Прутковй грохот </a:t>
            </a:r>
            <a:endParaRPr lang="en-US" altLang="de-DE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Сито для удаления пробок 	</a:t>
            </a:r>
            <a:r>
              <a:rPr lang="en-US" altLang="de-DE" sz="1600" dirty="0" smtClean="0">
                <a:solidFill>
                  <a:srgbClr val="000000"/>
                </a:solidFill>
              </a:rPr>
              <a:t>	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Прутковый грохот </a:t>
            </a:r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/>
            </a:r>
            <a:br>
              <a:rPr lang="ru-RU" altLang="de-DE" sz="1600" dirty="0" smtClean="0">
                <a:solidFill>
                  <a:srgbClr val="000000"/>
                </a:solidFill>
              </a:rPr>
            </a:br>
            <a:r>
              <a:rPr lang="ru-RU" altLang="de-DE" sz="1600" dirty="0" smtClean="0">
                <a:solidFill>
                  <a:srgbClr val="000000"/>
                </a:solidFill>
              </a:rPr>
              <a:t>				</a:t>
            </a:r>
            <a:endParaRPr lang="en-US" altLang="de-DE" sz="16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1600" dirty="0" smtClean="0">
                <a:solidFill>
                  <a:srgbClr val="000000"/>
                </a:solidFill>
              </a:rPr>
              <a:t>Классификация	</a:t>
            </a:r>
            <a:r>
              <a:rPr lang="en-US" altLang="de-DE" sz="1600" dirty="0">
                <a:solidFill>
                  <a:srgbClr val="000000"/>
                </a:solidFill>
              </a:rPr>
              <a:t>		</a:t>
            </a:r>
            <a:r>
              <a:rPr lang="en-US" altLang="de-DE" sz="160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altLang="de-DE" sz="1600" dirty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Грохот «</a:t>
            </a:r>
            <a:r>
              <a:rPr lang="en-US" altLang="de-DE" sz="1600" dirty="0" smtClean="0">
                <a:solidFill>
                  <a:srgbClr val="000000"/>
                </a:solidFill>
              </a:rPr>
              <a:t>Sizer</a:t>
            </a:r>
            <a:r>
              <a:rPr lang="ru-RU" altLang="de-DE" sz="1600" dirty="0" smtClean="0">
                <a:solidFill>
                  <a:srgbClr val="000000"/>
                </a:solidFill>
              </a:rPr>
              <a:t>»</a:t>
            </a:r>
            <a:r>
              <a:rPr lang="en-US" altLang="de-DE" sz="1600" dirty="0" smtClean="0">
                <a:solidFill>
                  <a:srgbClr val="000000"/>
                </a:solidFill>
              </a:rPr>
              <a:t> </a:t>
            </a: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</a:endParaRPr>
          </a:p>
        </p:txBody>
      </p:sp>
      <p:pic>
        <p:nvPicPr>
          <p:cNvPr id="14341" name="Picture 5" descr="Signet-MSIZER-4c-MS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715963"/>
            <a:ext cx="10795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231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611188" y="838200"/>
            <a:ext cx="48249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Предварительная сепарация - 1</a:t>
            </a:r>
            <a:r>
              <a:rPr lang="en-US" altLang="de-DE" sz="2200" b="1" dirty="0" smtClean="0">
                <a:solidFill>
                  <a:srgbClr val="000066"/>
                </a:solidFill>
              </a:rPr>
              <a:t> </a:t>
            </a:r>
            <a:endParaRPr lang="en-US" altLang="de-DE" sz="1400" b="1" dirty="0">
              <a:solidFill>
                <a:srgbClr val="000066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1582738"/>
            <a:ext cx="784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Поток материала среднего размера:</a:t>
            </a:r>
            <a:r>
              <a:rPr lang="en-US" altLang="de-DE" sz="1600" dirty="0">
                <a:solidFill>
                  <a:srgbClr val="000000"/>
                </a:solidFill>
              </a:rPr>
              <a:t>	</a:t>
            </a:r>
            <a:r>
              <a:rPr lang="en-US" altLang="de-DE" sz="1600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Подача материала (бункер и желобы) </a:t>
            </a:r>
            <a:b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				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 Удаление 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крупных примесей и </a:t>
            </a:r>
            <a:b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				отделение кубического от плоского </a:t>
            </a:r>
            <a:b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				материала (грохот и ручная сортировка)</a:t>
            </a:r>
            <a:endParaRPr lang="en-US" altLang="de-DE" sz="1600" dirty="0">
              <a:solidFill>
                <a:srgbClr val="000000"/>
              </a:solidFill>
              <a:sym typeface="Wingdings" pitchFamily="2" charset="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de-DE" sz="16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15365" name="Picture 5" descr="DSCF0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89363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DSCF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8936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P11400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789363"/>
            <a:ext cx="25209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39750" y="3251196"/>
            <a:ext cx="17670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Бункер-подача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53105" y="3244334"/>
            <a:ext cx="3621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Предварительное </a:t>
            </a:r>
            <a:r>
              <a:rPr lang="ru-RU" altLang="de-DE" dirty="0" smtClean="0">
                <a:solidFill>
                  <a:srgbClr val="000000"/>
                </a:solidFill>
              </a:rPr>
              <a:t>просеивание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192362" y="3244334"/>
            <a:ext cx="22374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Ручная сортировка</a:t>
            </a:r>
            <a:endParaRPr lang="en-US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638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5"/>
          <p:cNvSpPr>
            <a:spLocks noChangeShapeType="1"/>
          </p:cNvSpPr>
          <p:nvPr/>
        </p:nvSpPr>
        <p:spPr bwMode="auto">
          <a:xfrm>
            <a:off x="684213" y="1196975"/>
            <a:ext cx="7775575" cy="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611188" y="838200"/>
            <a:ext cx="48249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Предварительная сепарация - 2</a:t>
            </a:r>
            <a:r>
              <a:rPr lang="en-US" altLang="de-DE" sz="2200" b="1" dirty="0" smtClean="0">
                <a:solidFill>
                  <a:srgbClr val="000066"/>
                </a:solidFill>
              </a:rPr>
              <a:t> </a:t>
            </a:r>
            <a:endParaRPr lang="en-US" altLang="de-DE" sz="1400" b="1" dirty="0">
              <a:solidFill>
                <a:srgbClr val="000066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1582738"/>
            <a:ext cx="7848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</a:rPr>
              <a:t>Поток материала среднего размера:</a:t>
            </a:r>
            <a:r>
              <a:rPr lang="en-US" altLang="de-DE" sz="1600" dirty="0">
                <a:solidFill>
                  <a:srgbClr val="000000"/>
                </a:solidFill>
              </a:rPr>
              <a:t>	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 дробление 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сепаратор вихревого</a:t>
            </a:r>
            <a:b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ru-RU" altLang="de-DE" sz="1600" dirty="0">
                <a:solidFill>
                  <a:srgbClr val="000000"/>
                </a:solidFill>
                <a:sym typeface="Wingdings" pitchFamily="2" charset="2"/>
              </a:rPr>
              <a:t>	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			тока 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 удаление пробок и крышек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/>
            </a:r>
            <a:b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</a:b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				</a:t>
            </a:r>
            <a:r>
              <a:rPr lang="en-US" altLang="de-DE" sz="1600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ru-RU" altLang="de-DE" sz="1600" dirty="0" smtClean="0">
                <a:solidFill>
                  <a:srgbClr val="000000"/>
                </a:solidFill>
                <a:sym typeface="Wingdings" pitchFamily="2" charset="2"/>
              </a:rPr>
              <a:t>классификация</a:t>
            </a:r>
            <a:endParaRPr lang="en-US" altLang="de-DE" sz="1600" dirty="0">
              <a:solidFill>
                <a:srgbClr val="000000"/>
              </a:solidFill>
              <a:sym typeface="Wingdings" pitchFamily="2" charset="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altLang="de-DE" sz="1600" dirty="0" smtClean="0">
              <a:solidFill>
                <a:srgbClr val="000000"/>
              </a:solidFill>
              <a:sym typeface="Wingdings" pitchFamily="2" charset="2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de-DE" sz="1600" dirty="0">
              <a:solidFill>
                <a:srgbClr val="000000"/>
              </a:solidFill>
              <a:sym typeface="Wingdings" pitchFamily="2" charset="2"/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3955606"/>
            <a:ext cx="2520950" cy="155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820" y="3789363"/>
            <a:ext cx="2231984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113" y="4191741"/>
            <a:ext cx="2520950" cy="108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735013" y="3160713"/>
            <a:ext cx="1366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Дробление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810168" y="3168651"/>
            <a:ext cx="30188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Сепаратор вихревого тока</a:t>
            </a:r>
            <a:endParaRPr lang="en-US" altLang="de-DE" dirty="0">
              <a:solidFill>
                <a:srgbClr val="000000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6012160" y="3168651"/>
            <a:ext cx="9685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dirty="0" smtClean="0">
                <a:solidFill>
                  <a:srgbClr val="000000"/>
                </a:solidFill>
              </a:rPr>
              <a:t>Пробки</a:t>
            </a:r>
            <a:endParaRPr lang="en-US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7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ibro-Stangensizer_Fol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465638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647700" y="841375"/>
            <a:ext cx="7848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de-DE" sz="2200" dirty="0" smtClean="0">
                <a:solidFill>
                  <a:srgbClr val="000066"/>
                </a:solidFill>
              </a:rPr>
              <a:t>Прутковый грохот для пред. просеивания</a:t>
            </a:r>
            <a:endParaRPr lang="en-US" altLang="de-DE" sz="2200" dirty="0">
              <a:solidFill>
                <a:srgbClr val="000066"/>
              </a:solidFill>
            </a:endParaRPr>
          </a:p>
        </p:txBody>
      </p:sp>
      <p:pic>
        <p:nvPicPr>
          <p:cNvPr id="16388" name="Picture 5" descr="DSCF01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16338"/>
            <a:ext cx="32400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67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utomotive_gesamt">
  <a:themeElements>
    <a:clrScheme name="1_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lding_gesamt">
  <a:themeElements>
    <a:clrScheme name="Holding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Holding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olding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Automotive_gesamt">
  <a:themeElements>
    <a:clrScheme name="2_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Automotive_gesamt">
  <a:themeElements>
    <a:clrScheme name="2_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Automotive_gesamt">
  <a:themeElements>
    <a:clrScheme name="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tomotive_gesamt">
  <a:themeElements>
    <a:clrScheme name="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_Group">
  <a:themeElements>
    <a:clrScheme name="Holding">
      <a:dk1>
        <a:srgbClr val="000000"/>
      </a:dk1>
      <a:lt1>
        <a:srgbClr val="FFFFFF"/>
      </a:lt1>
      <a:dk2>
        <a:srgbClr val="004777"/>
      </a:dk2>
      <a:lt2>
        <a:srgbClr val="EEECE1"/>
      </a:lt2>
      <a:accent1>
        <a:srgbClr val="004777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Holding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olding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LMO_S.A.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_Trocknen">
  <a:themeElements>
    <a:clrScheme name="A_MOZER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_MOZER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_MOZER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A_Sieb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A_MOGENSEN">
  <a:themeElements>
    <a:clrScheme name="A_MOGENSEN 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A_MOGENSEN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_MOGENSEN 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Automotive_gesamt">
  <a:themeElements>
    <a:clrScheme name="2_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Automotive_gesamt">
  <a:themeElements>
    <a:clrScheme name="2_Automotive_gesam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Automotive_gesam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Automotive_gesamt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607</Words>
  <Application>Microsoft Office PowerPoint</Application>
  <PresentationFormat>Экран (4:3)</PresentationFormat>
  <Paragraphs>183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25</vt:i4>
      </vt:variant>
    </vt:vector>
  </HeadingPairs>
  <TitlesOfParts>
    <vt:vector size="38" baseType="lpstr">
      <vt:lpstr>1_Automotive_gesamt</vt:lpstr>
      <vt:lpstr>Automotive_gesamt</vt:lpstr>
      <vt:lpstr>1_A_Group</vt:lpstr>
      <vt:lpstr>1_ALMO_S.A.U</vt:lpstr>
      <vt:lpstr>1_A_Trocknen</vt:lpstr>
      <vt:lpstr>1_A_Sieben</vt:lpstr>
      <vt:lpstr>1_A_MOGENSEN</vt:lpstr>
      <vt:lpstr>2_Automotive_gesamt</vt:lpstr>
      <vt:lpstr>3_Automotive_gesamt</vt:lpstr>
      <vt:lpstr>Holding_gesamt</vt:lpstr>
      <vt:lpstr>4_Automotive_gesamt</vt:lpstr>
      <vt:lpstr>5_Automotive_gesamt</vt:lpstr>
      <vt:lpstr>6_Automotive_gesamt</vt:lpstr>
      <vt:lpstr>Презентация PowerPoint</vt:lpstr>
      <vt:lpstr>Ключевые компоненты для сортировки</vt:lpstr>
      <vt:lpstr>Презентация PowerPoint</vt:lpstr>
      <vt:lpstr>Основные процессы рециклинга стеклобоя</vt:lpstr>
      <vt:lpstr>Предварительная сепарация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Сито для удаления пробок</vt:lpstr>
      <vt:lpstr>Презентация PowerPoint</vt:lpstr>
      <vt:lpstr>Презентация PowerPoint</vt:lpstr>
      <vt:lpstr>Подготовка материала</vt:lpstr>
      <vt:lpstr>Презентация PowerPoint</vt:lpstr>
      <vt:lpstr>После процессов пред. сепарации</vt:lpstr>
      <vt:lpstr>Логистика в зависимости от сортировки </vt:lpstr>
      <vt:lpstr>Исходный материал для сортировки</vt:lpstr>
      <vt:lpstr>Презентация PowerPoint</vt:lpstr>
      <vt:lpstr>Оптическая сортировка в РФ – влажная</vt:lpstr>
      <vt:lpstr>Презентация PowerPoint</vt:lpstr>
      <vt:lpstr>AX 1225 в эксплуатации</vt:lpstr>
      <vt:lpstr>Материал после сортировки</vt:lpstr>
      <vt:lpstr>Готовый мини-завод для переработки стекла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Oehlschlägel, Jens-Konrad</dc:creator>
  <cp:lastModifiedBy>Баруздина Юлия Михайловна</cp:lastModifiedBy>
  <cp:revision>35</cp:revision>
  <dcterms:created xsi:type="dcterms:W3CDTF">2017-03-24T08:51:26Z</dcterms:created>
  <dcterms:modified xsi:type="dcterms:W3CDTF">2017-03-27T07:15:22Z</dcterms:modified>
</cp:coreProperties>
</file>