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58"/>
  </p:notesMasterIdLst>
  <p:sldIdLst>
    <p:sldId id="256" r:id="rId2"/>
    <p:sldId id="276" r:id="rId3"/>
    <p:sldId id="317" r:id="rId4"/>
    <p:sldId id="315" r:id="rId5"/>
    <p:sldId id="316" r:id="rId6"/>
    <p:sldId id="325" r:id="rId7"/>
    <p:sldId id="323" r:id="rId8"/>
    <p:sldId id="324" r:id="rId9"/>
    <p:sldId id="305" r:id="rId10"/>
    <p:sldId id="327" r:id="rId11"/>
    <p:sldId id="328" r:id="rId12"/>
    <p:sldId id="278" r:id="rId13"/>
    <p:sldId id="336" r:id="rId14"/>
    <p:sldId id="308" r:id="rId15"/>
    <p:sldId id="310" r:id="rId16"/>
    <p:sldId id="309" r:id="rId17"/>
    <p:sldId id="337" r:id="rId18"/>
    <p:sldId id="261" r:id="rId19"/>
    <p:sldId id="296" r:id="rId20"/>
    <p:sldId id="258" r:id="rId21"/>
    <p:sldId id="318" r:id="rId22"/>
    <p:sldId id="294" r:id="rId23"/>
    <p:sldId id="295" r:id="rId24"/>
    <p:sldId id="290" r:id="rId25"/>
    <p:sldId id="291" r:id="rId26"/>
    <p:sldId id="297" r:id="rId27"/>
    <p:sldId id="292" r:id="rId28"/>
    <p:sldId id="329" r:id="rId29"/>
    <p:sldId id="330" r:id="rId30"/>
    <p:sldId id="319" r:id="rId31"/>
    <p:sldId id="326" r:id="rId32"/>
    <p:sldId id="262" r:id="rId33"/>
    <p:sldId id="265" r:id="rId34"/>
    <p:sldId id="263" r:id="rId35"/>
    <p:sldId id="266" r:id="rId36"/>
    <p:sldId id="267" r:id="rId37"/>
    <p:sldId id="332" r:id="rId38"/>
    <p:sldId id="268" r:id="rId39"/>
    <p:sldId id="322" r:id="rId40"/>
    <p:sldId id="301" r:id="rId41"/>
    <p:sldId id="298" r:id="rId42"/>
    <p:sldId id="299" r:id="rId43"/>
    <p:sldId id="303" r:id="rId44"/>
    <p:sldId id="338" r:id="rId45"/>
    <p:sldId id="339" r:id="rId46"/>
    <p:sldId id="340" r:id="rId47"/>
    <p:sldId id="272" r:id="rId48"/>
    <p:sldId id="273" r:id="rId49"/>
    <p:sldId id="274" r:id="rId50"/>
    <p:sldId id="304" r:id="rId51"/>
    <p:sldId id="280" r:id="rId52"/>
    <p:sldId id="341" r:id="rId53"/>
    <p:sldId id="284" r:id="rId54"/>
    <p:sldId id="306" r:id="rId55"/>
    <p:sldId id="283" r:id="rId56"/>
    <p:sldId id="321" r:id="rId5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44" y="2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A908FB-A584-4B5E-A685-3A9C44D4E3BF}" type="doc">
      <dgm:prSet loTypeId="urn:microsoft.com/office/officeart/2005/8/layout/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1B2E50-96D5-4449-A956-D942AAAAAF3F}">
      <dgm:prSet phldrT="[Текст]" custT="1"/>
      <dgm:spPr/>
      <dgm:t>
        <a:bodyPr/>
        <a:lstStyle/>
        <a:p>
          <a:r>
            <a:rPr lang="ru-RU" sz="1800" b="1" dirty="0" smtClean="0"/>
            <a:t>Исходные данные</a:t>
          </a:r>
          <a:endParaRPr lang="ru-RU" sz="1800" b="1" dirty="0"/>
        </a:p>
      </dgm:t>
    </dgm:pt>
    <dgm:pt modelId="{981BB664-F728-458A-B5AB-C5DE0450078B}" type="parTrans" cxnId="{531E676D-5811-440E-95C3-DC4C3DC03976}">
      <dgm:prSet/>
      <dgm:spPr/>
      <dgm:t>
        <a:bodyPr/>
        <a:lstStyle/>
        <a:p>
          <a:endParaRPr lang="ru-RU"/>
        </a:p>
      </dgm:t>
    </dgm:pt>
    <dgm:pt modelId="{5827446B-A872-4D53-BE01-E25F3BC1794F}" type="sibTrans" cxnId="{531E676D-5811-440E-95C3-DC4C3DC03976}">
      <dgm:prSet/>
      <dgm:spPr/>
      <dgm:t>
        <a:bodyPr/>
        <a:lstStyle/>
        <a:p>
          <a:endParaRPr lang="ru-RU"/>
        </a:p>
      </dgm:t>
    </dgm:pt>
    <dgm:pt modelId="{914856CC-3BA2-4D77-B813-C4569A846E80}">
      <dgm:prSet custT="1"/>
      <dgm:spPr/>
      <dgm:t>
        <a:bodyPr/>
        <a:lstStyle/>
        <a:p>
          <a:r>
            <a:rPr lang="ru-RU" sz="900" b="1" i="0" dirty="0" smtClean="0"/>
            <a:t>действующие тарифы по видам деятельности</a:t>
          </a:r>
          <a:endParaRPr lang="ru-RU" sz="900" b="1" dirty="0"/>
        </a:p>
      </dgm:t>
    </dgm:pt>
    <dgm:pt modelId="{5E5B1488-776B-4F84-BF91-BE91939712D9}" type="parTrans" cxnId="{41A2396E-3799-4ECB-8701-2F24408351C2}">
      <dgm:prSet/>
      <dgm:spPr/>
      <dgm:t>
        <a:bodyPr/>
        <a:lstStyle/>
        <a:p>
          <a:endParaRPr lang="ru-RU"/>
        </a:p>
      </dgm:t>
    </dgm:pt>
    <dgm:pt modelId="{4B44425E-256B-4AAF-BFCF-4B1FFAB72B15}" type="sibTrans" cxnId="{41A2396E-3799-4ECB-8701-2F24408351C2}">
      <dgm:prSet/>
      <dgm:spPr/>
      <dgm:t>
        <a:bodyPr/>
        <a:lstStyle/>
        <a:p>
          <a:endParaRPr lang="ru-RU"/>
        </a:p>
      </dgm:t>
    </dgm:pt>
    <dgm:pt modelId="{0C71BF83-6E5E-4DE9-8FE2-CDDA913E8991}">
      <dgm:prSet custT="1"/>
      <dgm:spPr/>
      <dgm:t>
        <a:bodyPr/>
        <a:lstStyle/>
        <a:p>
          <a:r>
            <a:rPr lang="ru-RU" sz="900" b="1" i="0" dirty="0" smtClean="0"/>
            <a:t>расстояния до всех населенных пунктов зоны охвата объектов </a:t>
          </a:r>
          <a:endParaRPr lang="ru-RU" sz="900" b="1" dirty="0"/>
        </a:p>
      </dgm:t>
    </dgm:pt>
    <dgm:pt modelId="{BB62B44E-B9AE-43C0-AFE7-1E056AD7919A}" type="parTrans" cxnId="{B1D29CD0-CBA7-4C56-AA0D-546A1217198A}">
      <dgm:prSet/>
      <dgm:spPr/>
      <dgm:t>
        <a:bodyPr/>
        <a:lstStyle/>
        <a:p>
          <a:endParaRPr lang="ru-RU"/>
        </a:p>
      </dgm:t>
    </dgm:pt>
    <dgm:pt modelId="{3D0C7C3D-6A8C-42A6-B208-15264F2F760D}" type="sibTrans" cxnId="{B1D29CD0-CBA7-4C56-AA0D-546A1217198A}">
      <dgm:prSet/>
      <dgm:spPr/>
      <dgm:t>
        <a:bodyPr/>
        <a:lstStyle/>
        <a:p>
          <a:endParaRPr lang="ru-RU"/>
        </a:p>
      </dgm:t>
    </dgm:pt>
    <dgm:pt modelId="{4CA51541-1D45-4977-BE97-2F486CCEA161}">
      <dgm:prSet custT="1"/>
      <dgm:spPr/>
      <dgm:t>
        <a:bodyPr/>
        <a:lstStyle/>
        <a:p>
          <a:r>
            <a:rPr lang="ru-RU" sz="900" b="0" i="0" dirty="0" smtClean="0"/>
            <a:t> </a:t>
          </a:r>
          <a:r>
            <a:rPr lang="ru-RU" sz="900" b="1" i="0" dirty="0" smtClean="0"/>
            <a:t>инвестиции в строительство будущих объектов</a:t>
          </a:r>
          <a:endParaRPr lang="ru-RU" sz="900" b="1" dirty="0"/>
        </a:p>
      </dgm:t>
    </dgm:pt>
    <dgm:pt modelId="{4FB0052F-E41F-4E3C-8AF9-153064AC1C9D}" type="parTrans" cxnId="{E6A81B21-306A-44C3-9642-4D0AA9308B83}">
      <dgm:prSet/>
      <dgm:spPr/>
      <dgm:t>
        <a:bodyPr/>
        <a:lstStyle/>
        <a:p>
          <a:endParaRPr lang="ru-RU"/>
        </a:p>
      </dgm:t>
    </dgm:pt>
    <dgm:pt modelId="{D619BCFA-7AEA-4763-B894-60DD8BB939A2}" type="sibTrans" cxnId="{E6A81B21-306A-44C3-9642-4D0AA9308B83}">
      <dgm:prSet/>
      <dgm:spPr/>
      <dgm:t>
        <a:bodyPr/>
        <a:lstStyle/>
        <a:p>
          <a:endParaRPr lang="ru-RU"/>
        </a:p>
      </dgm:t>
    </dgm:pt>
    <dgm:pt modelId="{2F5F1640-D5F0-45BB-93ED-B95F437CBC8D}">
      <dgm:prSet custT="1"/>
      <dgm:spPr/>
      <dgm:t>
        <a:bodyPr/>
        <a:lstStyle/>
        <a:p>
          <a:r>
            <a:rPr lang="ru-RU" sz="900" b="1" i="0" dirty="0" smtClean="0"/>
            <a:t>стоимость затрат по субъекту на зарплату</a:t>
          </a:r>
          <a:endParaRPr lang="ru-RU" sz="900" b="1" dirty="0"/>
        </a:p>
      </dgm:t>
    </dgm:pt>
    <dgm:pt modelId="{8289FF28-AA60-4438-8ECB-8834085755ED}" type="parTrans" cxnId="{BB929D33-6420-49A6-A908-C9DFD4C0C563}">
      <dgm:prSet/>
      <dgm:spPr/>
      <dgm:t>
        <a:bodyPr/>
        <a:lstStyle/>
        <a:p>
          <a:endParaRPr lang="ru-RU"/>
        </a:p>
      </dgm:t>
    </dgm:pt>
    <dgm:pt modelId="{68C73354-74DF-41FE-BA18-C360EB96AA55}" type="sibTrans" cxnId="{BB929D33-6420-49A6-A908-C9DFD4C0C563}">
      <dgm:prSet/>
      <dgm:spPr/>
      <dgm:t>
        <a:bodyPr/>
        <a:lstStyle/>
        <a:p>
          <a:endParaRPr lang="ru-RU"/>
        </a:p>
      </dgm:t>
    </dgm:pt>
    <dgm:pt modelId="{C534725D-AB17-452A-BBF8-818DFA3645D2}">
      <dgm:prSet custT="1"/>
      <dgm:spPr/>
      <dgm:t>
        <a:bodyPr/>
        <a:lstStyle/>
        <a:p>
          <a:r>
            <a:rPr lang="ru-RU" sz="900" b="1" i="0" dirty="0" smtClean="0"/>
            <a:t>ГСМ, и пр</a:t>
          </a:r>
          <a:r>
            <a:rPr lang="ru-RU" sz="900" b="0" i="0" dirty="0" smtClean="0"/>
            <a:t>.</a:t>
          </a:r>
          <a:endParaRPr lang="ru-RU" sz="900" dirty="0"/>
        </a:p>
      </dgm:t>
    </dgm:pt>
    <dgm:pt modelId="{A274251C-53AF-474F-BF4A-C0D7211B18FD}" type="parTrans" cxnId="{55E8AC2E-9019-4A1C-8392-E84B3E274211}">
      <dgm:prSet/>
      <dgm:spPr/>
      <dgm:t>
        <a:bodyPr/>
        <a:lstStyle/>
        <a:p>
          <a:endParaRPr lang="ru-RU"/>
        </a:p>
      </dgm:t>
    </dgm:pt>
    <dgm:pt modelId="{B3D0A542-13B2-43C8-82D5-D6945138FD1A}" type="sibTrans" cxnId="{55E8AC2E-9019-4A1C-8392-E84B3E274211}">
      <dgm:prSet/>
      <dgm:spPr/>
      <dgm:t>
        <a:bodyPr/>
        <a:lstStyle/>
        <a:p>
          <a:endParaRPr lang="ru-RU"/>
        </a:p>
      </dgm:t>
    </dgm:pt>
    <dgm:pt modelId="{4F98BCE4-505C-4832-979B-24DFFBF3E858}">
      <dgm:prSet phldrT="[Текст]" custT="1"/>
      <dgm:spPr/>
      <dgm:t>
        <a:bodyPr/>
        <a:lstStyle/>
        <a:p>
          <a:r>
            <a:rPr lang="ru-RU" sz="1800" b="1" dirty="0" smtClean="0"/>
            <a:t>Расчеты</a:t>
          </a:r>
          <a:endParaRPr lang="ru-RU" sz="1800" b="1" dirty="0"/>
        </a:p>
      </dgm:t>
    </dgm:pt>
    <dgm:pt modelId="{1AE9B328-66F4-4D36-9112-024A30B49D02}" type="sibTrans" cxnId="{EFDE799F-85E9-440E-8852-E94AE1EE41F2}">
      <dgm:prSet/>
      <dgm:spPr/>
      <dgm:t>
        <a:bodyPr/>
        <a:lstStyle/>
        <a:p>
          <a:endParaRPr lang="ru-RU"/>
        </a:p>
      </dgm:t>
    </dgm:pt>
    <dgm:pt modelId="{D5DEACFA-1266-4E2B-8B31-C2180E24CC03}" type="parTrans" cxnId="{EFDE799F-85E9-440E-8852-E94AE1EE41F2}">
      <dgm:prSet/>
      <dgm:spPr/>
      <dgm:t>
        <a:bodyPr/>
        <a:lstStyle/>
        <a:p>
          <a:endParaRPr lang="ru-RU"/>
        </a:p>
      </dgm:t>
    </dgm:pt>
    <dgm:pt modelId="{4BCEA565-B7B8-44F3-B453-30A0CC2C1866}" type="pres">
      <dgm:prSet presAssocID="{E7A908FB-A584-4B5E-A685-3A9C44D4E3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6A4B8F-EBD8-4BE0-A878-032C0F3179CF}" type="pres">
      <dgm:prSet presAssocID="{4F98BCE4-505C-4832-979B-24DFFBF3E858}" presName="boxAndChildren" presStyleCnt="0"/>
      <dgm:spPr/>
    </dgm:pt>
    <dgm:pt modelId="{3BA700A2-29DF-4DDE-8D73-970C57558191}" type="pres">
      <dgm:prSet presAssocID="{4F98BCE4-505C-4832-979B-24DFFBF3E858}" presName="parentTextBox" presStyleLbl="node1" presStyleIdx="0" presStyleCnt="2" custScaleX="26260" custScaleY="96986" custLinFactNeighborX="126" custLinFactNeighborY="-2145"/>
      <dgm:spPr/>
      <dgm:t>
        <a:bodyPr/>
        <a:lstStyle/>
        <a:p>
          <a:endParaRPr lang="ru-RU"/>
        </a:p>
      </dgm:t>
    </dgm:pt>
    <dgm:pt modelId="{B4415F83-2512-4442-B190-A244630F1CC2}" type="pres">
      <dgm:prSet presAssocID="{5827446B-A872-4D53-BE01-E25F3BC1794F}" presName="sp" presStyleCnt="0"/>
      <dgm:spPr/>
    </dgm:pt>
    <dgm:pt modelId="{A6BD847C-65BD-4E4A-A232-F755AA1D988E}" type="pres">
      <dgm:prSet presAssocID="{991B2E50-96D5-4449-A956-D942AAAAAF3F}" presName="arrowAndChildren" presStyleCnt="0"/>
      <dgm:spPr/>
    </dgm:pt>
    <dgm:pt modelId="{BA18A7B1-B7BA-4138-8457-656D5CDEDBD2}" type="pres">
      <dgm:prSet presAssocID="{991B2E50-96D5-4449-A956-D942AAAAAF3F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84DF990C-8436-4652-92BC-EF2DE827563A}" type="pres">
      <dgm:prSet presAssocID="{991B2E50-96D5-4449-A956-D942AAAAAF3F}" presName="arrow" presStyleLbl="node1" presStyleIdx="1" presStyleCnt="2" custAng="0" custScaleY="227068" custLinFactNeighborY="-48"/>
      <dgm:spPr/>
      <dgm:t>
        <a:bodyPr/>
        <a:lstStyle/>
        <a:p>
          <a:endParaRPr lang="ru-RU"/>
        </a:p>
      </dgm:t>
    </dgm:pt>
    <dgm:pt modelId="{61D1C84C-59AD-401C-A2AD-98B0A1869B1C}" type="pres">
      <dgm:prSet presAssocID="{991B2E50-96D5-4449-A956-D942AAAAAF3F}" presName="descendantArrow" presStyleCnt="0"/>
      <dgm:spPr/>
    </dgm:pt>
    <dgm:pt modelId="{B756403E-4CBA-4B4E-BB1C-E7C681E4EDE2}" type="pres">
      <dgm:prSet presAssocID="{914856CC-3BA2-4D77-B813-C4569A846E80}" presName="childTextArrow" presStyleLbl="fgAccFollowNode1" presStyleIdx="0" presStyleCnt="5" custScaleX="2000000" custScaleY="309326" custLinFactNeighborX="4741" custLinFactNeighborY="7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B67E80-1459-4B27-BD58-92F0488C41C7}" type="pres">
      <dgm:prSet presAssocID="{4CA51541-1D45-4977-BE97-2F486CCEA161}" presName="childTextArrow" presStyleLbl="fgAccFollowNode1" presStyleIdx="1" presStyleCnt="5" custScaleX="2000000" custScaleY="309326" custLinFactNeighborX="4741" custLinFactNeighborY="7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1AADA0-C79E-48A5-B19C-71B46B79C96F}" type="pres">
      <dgm:prSet presAssocID="{0C71BF83-6E5E-4DE9-8FE2-CDDA913E8991}" presName="childTextArrow" presStyleLbl="fgAccFollowNode1" presStyleIdx="2" presStyleCnt="5" custScaleX="2000000" custScaleY="309326" custLinFactNeighborX="4741" custLinFactNeighborY="7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EDF715-D57D-403E-8CD2-B080EF7B4179}" type="pres">
      <dgm:prSet presAssocID="{2F5F1640-D5F0-45BB-93ED-B95F437CBC8D}" presName="childTextArrow" presStyleLbl="fgAccFollowNode1" presStyleIdx="3" presStyleCnt="5" custScaleX="2000000" custScaleY="309326" custLinFactNeighborX="4741" custLinFactNeighborY="7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7178D8-D4F1-4A79-82F5-006B4E7A8B1E}" type="pres">
      <dgm:prSet presAssocID="{C534725D-AB17-452A-BBF8-818DFA3645D2}" presName="childTextArrow" presStyleLbl="fgAccFollowNode1" presStyleIdx="4" presStyleCnt="5" custScaleX="2000000" custScaleY="309326" custLinFactNeighborX="-19268" custLinFactNeighborY="67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64DB9D-B79A-43C8-A667-3C6D34ACE583}" type="presOf" srcId="{991B2E50-96D5-4449-A956-D942AAAAAF3F}" destId="{BA18A7B1-B7BA-4138-8457-656D5CDEDBD2}" srcOrd="0" destOrd="0" presId="urn:microsoft.com/office/officeart/2005/8/layout/process4"/>
    <dgm:cxn modelId="{531E676D-5811-440E-95C3-DC4C3DC03976}" srcId="{E7A908FB-A584-4B5E-A685-3A9C44D4E3BF}" destId="{991B2E50-96D5-4449-A956-D942AAAAAF3F}" srcOrd="0" destOrd="0" parTransId="{981BB664-F728-458A-B5AB-C5DE0450078B}" sibTransId="{5827446B-A872-4D53-BE01-E25F3BC1794F}"/>
    <dgm:cxn modelId="{B1D29CD0-CBA7-4C56-AA0D-546A1217198A}" srcId="{991B2E50-96D5-4449-A956-D942AAAAAF3F}" destId="{0C71BF83-6E5E-4DE9-8FE2-CDDA913E8991}" srcOrd="2" destOrd="0" parTransId="{BB62B44E-B9AE-43C0-AFE7-1E056AD7919A}" sibTransId="{3D0C7C3D-6A8C-42A6-B208-15264F2F760D}"/>
    <dgm:cxn modelId="{EFDE799F-85E9-440E-8852-E94AE1EE41F2}" srcId="{E7A908FB-A584-4B5E-A685-3A9C44D4E3BF}" destId="{4F98BCE4-505C-4832-979B-24DFFBF3E858}" srcOrd="1" destOrd="0" parTransId="{D5DEACFA-1266-4E2B-8B31-C2180E24CC03}" sibTransId="{1AE9B328-66F4-4D36-9112-024A30B49D02}"/>
    <dgm:cxn modelId="{E4A38E33-BDCA-44CC-915E-205C315BF245}" type="presOf" srcId="{2F5F1640-D5F0-45BB-93ED-B95F437CBC8D}" destId="{5BEDF715-D57D-403E-8CD2-B080EF7B4179}" srcOrd="0" destOrd="0" presId="urn:microsoft.com/office/officeart/2005/8/layout/process4"/>
    <dgm:cxn modelId="{E6A81B21-306A-44C3-9642-4D0AA9308B83}" srcId="{991B2E50-96D5-4449-A956-D942AAAAAF3F}" destId="{4CA51541-1D45-4977-BE97-2F486CCEA161}" srcOrd="1" destOrd="0" parTransId="{4FB0052F-E41F-4E3C-8AF9-153064AC1C9D}" sibTransId="{D619BCFA-7AEA-4763-B894-60DD8BB939A2}"/>
    <dgm:cxn modelId="{C64ED857-6393-4A39-98FB-8305CA83C5BA}" type="presOf" srcId="{C534725D-AB17-452A-BBF8-818DFA3645D2}" destId="{A87178D8-D4F1-4A79-82F5-006B4E7A8B1E}" srcOrd="0" destOrd="0" presId="urn:microsoft.com/office/officeart/2005/8/layout/process4"/>
    <dgm:cxn modelId="{3AE4254B-C2BE-499C-A5A4-0C4FCAE28736}" type="presOf" srcId="{4F98BCE4-505C-4832-979B-24DFFBF3E858}" destId="{3BA700A2-29DF-4DDE-8D73-970C57558191}" srcOrd="0" destOrd="0" presId="urn:microsoft.com/office/officeart/2005/8/layout/process4"/>
    <dgm:cxn modelId="{BB929D33-6420-49A6-A908-C9DFD4C0C563}" srcId="{991B2E50-96D5-4449-A956-D942AAAAAF3F}" destId="{2F5F1640-D5F0-45BB-93ED-B95F437CBC8D}" srcOrd="3" destOrd="0" parTransId="{8289FF28-AA60-4438-8ECB-8834085755ED}" sibTransId="{68C73354-74DF-41FE-BA18-C360EB96AA55}"/>
    <dgm:cxn modelId="{B1C2D43F-7D1B-443D-826E-50F32E52FE47}" type="presOf" srcId="{4CA51541-1D45-4977-BE97-2F486CCEA161}" destId="{29B67E80-1459-4B27-BD58-92F0488C41C7}" srcOrd="0" destOrd="0" presId="urn:microsoft.com/office/officeart/2005/8/layout/process4"/>
    <dgm:cxn modelId="{F68F3C85-0470-41C7-8806-3B41D818D495}" type="presOf" srcId="{0C71BF83-6E5E-4DE9-8FE2-CDDA913E8991}" destId="{941AADA0-C79E-48A5-B19C-71B46B79C96F}" srcOrd="0" destOrd="0" presId="urn:microsoft.com/office/officeart/2005/8/layout/process4"/>
    <dgm:cxn modelId="{55E8AC2E-9019-4A1C-8392-E84B3E274211}" srcId="{991B2E50-96D5-4449-A956-D942AAAAAF3F}" destId="{C534725D-AB17-452A-BBF8-818DFA3645D2}" srcOrd="4" destOrd="0" parTransId="{A274251C-53AF-474F-BF4A-C0D7211B18FD}" sibTransId="{B3D0A542-13B2-43C8-82D5-D6945138FD1A}"/>
    <dgm:cxn modelId="{2D14FB82-D4C8-401D-BA38-861D54699628}" type="presOf" srcId="{E7A908FB-A584-4B5E-A685-3A9C44D4E3BF}" destId="{4BCEA565-B7B8-44F3-B453-30A0CC2C1866}" srcOrd="0" destOrd="0" presId="urn:microsoft.com/office/officeart/2005/8/layout/process4"/>
    <dgm:cxn modelId="{41A2396E-3799-4ECB-8701-2F24408351C2}" srcId="{991B2E50-96D5-4449-A956-D942AAAAAF3F}" destId="{914856CC-3BA2-4D77-B813-C4569A846E80}" srcOrd="0" destOrd="0" parTransId="{5E5B1488-776B-4F84-BF91-BE91939712D9}" sibTransId="{4B44425E-256B-4AAF-BFCF-4B1FFAB72B15}"/>
    <dgm:cxn modelId="{6E2159EB-7946-4DE0-8C18-4203B07179F1}" type="presOf" srcId="{991B2E50-96D5-4449-A956-D942AAAAAF3F}" destId="{84DF990C-8436-4652-92BC-EF2DE827563A}" srcOrd="1" destOrd="0" presId="urn:microsoft.com/office/officeart/2005/8/layout/process4"/>
    <dgm:cxn modelId="{768089BB-AEAC-4517-B432-1845B8412EDD}" type="presOf" srcId="{914856CC-3BA2-4D77-B813-C4569A846E80}" destId="{B756403E-4CBA-4B4E-BB1C-E7C681E4EDE2}" srcOrd="0" destOrd="0" presId="urn:microsoft.com/office/officeart/2005/8/layout/process4"/>
    <dgm:cxn modelId="{F294690A-7707-4417-B08D-569650FDBC56}" type="presParOf" srcId="{4BCEA565-B7B8-44F3-B453-30A0CC2C1866}" destId="{8F6A4B8F-EBD8-4BE0-A878-032C0F3179CF}" srcOrd="0" destOrd="0" presId="urn:microsoft.com/office/officeart/2005/8/layout/process4"/>
    <dgm:cxn modelId="{66B42CBA-77A6-48E8-A10C-36A58758B236}" type="presParOf" srcId="{8F6A4B8F-EBD8-4BE0-A878-032C0F3179CF}" destId="{3BA700A2-29DF-4DDE-8D73-970C57558191}" srcOrd="0" destOrd="0" presId="urn:microsoft.com/office/officeart/2005/8/layout/process4"/>
    <dgm:cxn modelId="{183A485F-25CF-4C3B-814E-1CA931B7B930}" type="presParOf" srcId="{4BCEA565-B7B8-44F3-B453-30A0CC2C1866}" destId="{B4415F83-2512-4442-B190-A244630F1CC2}" srcOrd="1" destOrd="0" presId="urn:microsoft.com/office/officeart/2005/8/layout/process4"/>
    <dgm:cxn modelId="{2A156B13-5A89-4EA4-81EC-D528CC7EDD4E}" type="presParOf" srcId="{4BCEA565-B7B8-44F3-B453-30A0CC2C1866}" destId="{A6BD847C-65BD-4E4A-A232-F755AA1D988E}" srcOrd="2" destOrd="0" presId="urn:microsoft.com/office/officeart/2005/8/layout/process4"/>
    <dgm:cxn modelId="{68B638DC-6DDF-464B-B03D-79C3C19AAAA0}" type="presParOf" srcId="{A6BD847C-65BD-4E4A-A232-F755AA1D988E}" destId="{BA18A7B1-B7BA-4138-8457-656D5CDEDBD2}" srcOrd="0" destOrd="0" presId="urn:microsoft.com/office/officeart/2005/8/layout/process4"/>
    <dgm:cxn modelId="{4E2C8926-B41A-4C5E-B522-7B08F85AFF62}" type="presParOf" srcId="{A6BD847C-65BD-4E4A-A232-F755AA1D988E}" destId="{84DF990C-8436-4652-92BC-EF2DE827563A}" srcOrd="1" destOrd="0" presId="urn:microsoft.com/office/officeart/2005/8/layout/process4"/>
    <dgm:cxn modelId="{E4D54075-6FBA-4D34-A8D1-BD2B35B166A5}" type="presParOf" srcId="{A6BD847C-65BD-4E4A-A232-F755AA1D988E}" destId="{61D1C84C-59AD-401C-A2AD-98B0A1869B1C}" srcOrd="2" destOrd="0" presId="urn:microsoft.com/office/officeart/2005/8/layout/process4"/>
    <dgm:cxn modelId="{DD31A3C8-9F53-40CF-8970-56D2B349C7E2}" type="presParOf" srcId="{61D1C84C-59AD-401C-A2AD-98B0A1869B1C}" destId="{B756403E-4CBA-4B4E-BB1C-E7C681E4EDE2}" srcOrd="0" destOrd="0" presId="urn:microsoft.com/office/officeart/2005/8/layout/process4"/>
    <dgm:cxn modelId="{F1E48C8A-498B-46C6-92C4-F7A9807B0562}" type="presParOf" srcId="{61D1C84C-59AD-401C-A2AD-98B0A1869B1C}" destId="{29B67E80-1459-4B27-BD58-92F0488C41C7}" srcOrd="1" destOrd="0" presId="urn:microsoft.com/office/officeart/2005/8/layout/process4"/>
    <dgm:cxn modelId="{A8350818-21E5-4B0E-A8F1-33AB115F8DDD}" type="presParOf" srcId="{61D1C84C-59AD-401C-A2AD-98B0A1869B1C}" destId="{941AADA0-C79E-48A5-B19C-71B46B79C96F}" srcOrd="2" destOrd="0" presId="urn:microsoft.com/office/officeart/2005/8/layout/process4"/>
    <dgm:cxn modelId="{29933E00-202B-4509-9AC5-42A66514BD36}" type="presParOf" srcId="{61D1C84C-59AD-401C-A2AD-98B0A1869B1C}" destId="{5BEDF715-D57D-403E-8CD2-B080EF7B4179}" srcOrd="3" destOrd="0" presId="urn:microsoft.com/office/officeart/2005/8/layout/process4"/>
    <dgm:cxn modelId="{448DC599-B81E-4F07-9257-19B0DE6C6A14}" type="presParOf" srcId="{61D1C84C-59AD-401C-A2AD-98B0A1869B1C}" destId="{A87178D8-D4F1-4A79-82F5-006B4E7A8B1E}" srcOrd="4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B0F511-CCFE-4580-9CA5-8CF29325456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CB6795-343A-426B-BB38-76050A2F59A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800" dirty="0" smtClean="0"/>
            <a:t>Блок 7.3.</a:t>
          </a:r>
          <a:endParaRPr lang="ru-RU" sz="2800" dirty="0"/>
        </a:p>
      </dgm:t>
    </dgm:pt>
    <dgm:pt modelId="{1A7B2459-63FA-4B53-BD0A-74BC306D0E62}" type="parTrans" cxnId="{B4C74FBA-C349-4E96-855C-D8D293365646}">
      <dgm:prSet/>
      <dgm:spPr/>
      <dgm:t>
        <a:bodyPr/>
        <a:lstStyle/>
        <a:p>
          <a:endParaRPr lang="ru-RU"/>
        </a:p>
      </dgm:t>
    </dgm:pt>
    <dgm:pt modelId="{D9FAB112-68F8-4857-8158-F00609DE270D}" type="sibTrans" cxnId="{B4C74FBA-C349-4E96-855C-D8D293365646}">
      <dgm:prSet/>
      <dgm:spPr/>
      <dgm:t>
        <a:bodyPr/>
        <a:lstStyle/>
        <a:p>
          <a:endParaRPr lang="ru-RU"/>
        </a:p>
      </dgm:t>
    </dgm:pt>
    <dgm:pt modelId="{60964A0D-33C1-4E4F-A72E-B81836120239}">
      <dgm:prSet phldrT="[Текст]"/>
      <dgm:spPr/>
      <dgm:t>
        <a:bodyPr/>
        <a:lstStyle/>
        <a:p>
          <a:r>
            <a:rPr lang="ru-RU" dirty="0" smtClean="0"/>
            <a:t>ОТХОДЫ КОММУНАЛЬНЫЕ, ПОДОБНЫЕ КОММУНАЛЬНЫМ НА ПРОИЗВОДСТВЕ, ОТХОДЫ ПРИ ПРЕДОСТАВЛЕНИИ УСЛУГ НАСЕЛЕНИЮ</a:t>
          </a:r>
        </a:p>
        <a:p>
          <a:r>
            <a:rPr lang="ru-RU" dirty="0" smtClean="0"/>
            <a:t> 7 30 000 00 00 0</a:t>
          </a:r>
        </a:p>
      </dgm:t>
    </dgm:pt>
    <dgm:pt modelId="{A8C9169C-FF93-4CF5-A0C7-A70A2371C5F7}" type="parTrans" cxnId="{D111383F-6B6A-4B6C-8BD3-3FCAF27174DD}">
      <dgm:prSet/>
      <dgm:spPr/>
      <dgm:t>
        <a:bodyPr/>
        <a:lstStyle/>
        <a:p>
          <a:endParaRPr lang="ru-RU"/>
        </a:p>
      </dgm:t>
    </dgm:pt>
    <dgm:pt modelId="{2716A140-1F98-400A-AFE2-8A90AC7A3863}" type="sibTrans" cxnId="{D111383F-6B6A-4B6C-8BD3-3FCAF27174DD}">
      <dgm:prSet/>
      <dgm:spPr/>
      <dgm:t>
        <a:bodyPr/>
        <a:lstStyle/>
        <a:p>
          <a:endParaRPr lang="ru-RU"/>
        </a:p>
      </dgm:t>
    </dgm:pt>
    <dgm:pt modelId="{6F55FE6F-8045-44AB-9838-0BAC087C5770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800" dirty="0" smtClean="0"/>
            <a:t>Блок 7.4 </a:t>
          </a:r>
          <a:endParaRPr lang="ru-RU" sz="2800" dirty="0"/>
        </a:p>
      </dgm:t>
    </dgm:pt>
    <dgm:pt modelId="{F15ED104-1A94-46C9-94A6-E2E7923AC268}" type="parTrans" cxnId="{AB8FABEB-FBAD-438F-8F0D-7C5557742A98}">
      <dgm:prSet/>
      <dgm:spPr/>
      <dgm:t>
        <a:bodyPr/>
        <a:lstStyle/>
        <a:p>
          <a:endParaRPr lang="ru-RU"/>
        </a:p>
      </dgm:t>
    </dgm:pt>
    <dgm:pt modelId="{E57A71E6-1FD1-49AB-9D48-08B906609ACC}" type="sibTrans" cxnId="{AB8FABEB-FBAD-438F-8F0D-7C5557742A98}">
      <dgm:prSet/>
      <dgm:spPr/>
      <dgm:t>
        <a:bodyPr/>
        <a:lstStyle/>
        <a:p>
          <a:endParaRPr lang="ru-RU"/>
        </a:p>
      </dgm:t>
    </dgm:pt>
    <dgm:pt modelId="{9363C775-2281-4863-A7B0-55EA87F01240}">
      <dgm:prSet/>
      <dgm:spPr/>
      <dgm:t>
        <a:bodyPr/>
        <a:lstStyle/>
        <a:p>
          <a:r>
            <a:rPr lang="ru-RU" dirty="0" smtClean="0"/>
            <a:t>ОТХОДЫ ДЕЯТЕЛЬНОСТИ ПО ОБРАБОТКЕ, УТИЛИЗАЦИИ, ОБЕЗВРЕЖИВАНИЮ, РАЗМЕЩЕНИЮ ОТХОДОВ</a:t>
          </a:r>
        </a:p>
        <a:p>
          <a:r>
            <a:rPr lang="ru-RU" dirty="0" smtClean="0"/>
            <a:t>7 40 000 00 00 0</a:t>
          </a:r>
          <a:endParaRPr lang="ru-RU" dirty="0"/>
        </a:p>
      </dgm:t>
    </dgm:pt>
    <dgm:pt modelId="{D89F7A0A-8A7F-42C8-9BFF-7F418C661FCA}" type="parTrans" cxnId="{46FA8CD5-3A4B-44EA-AC3C-D657B9CE3CDC}">
      <dgm:prSet/>
      <dgm:spPr/>
      <dgm:t>
        <a:bodyPr/>
        <a:lstStyle/>
        <a:p>
          <a:endParaRPr lang="ru-RU"/>
        </a:p>
      </dgm:t>
    </dgm:pt>
    <dgm:pt modelId="{47A490D4-D48F-47AD-AAF4-1C29C95D1FAF}" type="sibTrans" cxnId="{46FA8CD5-3A4B-44EA-AC3C-D657B9CE3CDC}">
      <dgm:prSet/>
      <dgm:spPr/>
      <dgm:t>
        <a:bodyPr/>
        <a:lstStyle/>
        <a:p>
          <a:endParaRPr lang="ru-RU"/>
        </a:p>
      </dgm:t>
    </dgm:pt>
    <dgm:pt modelId="{ED8B3824-DC72-4EB3-B37F-793AF0BB119E}" type="pres">
      <dgm:prSet presAssocID="{88B0F511-CCFE-4580-9CA5-8CF29325456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78DCE23-1A97-49F0-AF36-163B12C3B94B}" type="pres">
      <dgm:prSet presAssocID="{B3CB6795-343A-426B-BB38-76050A2F59A1}" presName="root" presStyleCnt="0"/>
      <dgm:spPr/>
    </dgm:pt>
    <dgm:pt modelId="{6774E246-2ED0-4D1D-A93E-19FEDA82AE98}" type="pres">
      <dgm:prSet presAssocID="{B3CB6795-343A-426B-BB38-76050A2F59A1}" presName="rootComposite" presStyleCnt="0"/>
      <dgm:spPr/>
    </dgm:pt>
    <dgm:pt modelId="{6F719750-B5D7-459D-8EAD-875B52ECA2EE}" type="pres">
      <dgm:prSet presAssocID="{B3CB6795-343A-426B-BB38-76050A2F59A1}" presName="rootText" presStyleLbl="node1" presStyleIdx="0" presStyleCnt="2" custScaleX="68496" custScaleY="68427"/>
      <dgm:spPr/>
      <dgm:t>
        <a:bodyPr/>
        <a:lstStyle/>
        <a:p>
          <a:endParaRPr lang="ru-RU"/>
        </a:p>
      </dgm:t>
    </dgm:pt>
    <dgm:pt modelId="{E18B98EF-C66B-4FAC-9AC1-0985204CE0C7}" type="pres">
      <dgm:prSet presAssocID="{B3CB6795-343A-426B-BB38-76050A2F59A1}" presName="rootConnector" presStyleLbl="node1" presStyleIdx="0" presStyleCnt="2"/>
      <dgm:spPr/>
      <dgm:t>
        <a:bodyPr/>
        <a:lstStyle/>
        <a:p>
          <a:endParaRPr lang="ru-RU"/>
        </a:p>
      </dgm:t>
    </dgm:pt>
    <dgm:pt modelId="{F2F7A64F-B0AE-40F3-9C6E-518EE2A9320A}" type="pres">
      <dgm:prSet presAssocID="{B3CB6795-343A-426B-BB38-76050A2F59A1}" presName="childShape" presStyleCnt="0"/>
      <dgm:spPr/>
    </dgm:pt>
    <dgm:pt modelId="{6AE522DF-FDA8-44D9-B4D4-53B074E9D805}" type="pres">
      <dgm:prSet presAssocID="{A8C9169C-FF93-4CF5-A0C7-A70A2371C5F7}" presName="Name13" presStyleLbl="parChTrans1D2" presStyleIdx="0" presStyleCnt="2"/>
      <dgm:spPr/>
      <dgm:t>
        <a:bodyPr/>
        <a:lstStyle/>
        <a:p>
          <a:endParaRPr lang="ru-RU"/>
        </a:p>
      </dgm:t>
    </dgm:pt>
    <dgm:pt modelId="{9C9B81E7-F00B-4A0C-B697-259BA9A8C73A}" type="pres">
      <dgm:prSet presAssocID="{60964A0D-33C1-4E4F-A72E-B81836120239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F61C5C-0D01-485B-ADC3-AF431F7D2A46}" type="pres">
      <dgm:prSet presAssocID="{6F55FE6F-8045-44AB-9838-0BAC087C5770}" presName="root" presStyleCnt="0"/>
      <dgm:spPr/>
    </dgm:pt>
    <dgm:pt modelId="{CA3C6D7B-53B3-4578-A3C6-66AEC863ADA1}" type="pres">
      <dgm:prSet presAssocID="{6F55FE6F-8045-44AB-9838-0BAC087C5770}" presName="rootComposite" presStyleCnt="0"/>
      <dgm:spPr/>
    </dgm:pt>
    <dgm:pt modelId="{1A8491D7-9EE1-4D1F-8E0D-DF82CA1354B4}" type="pres">
      <dgm:prSet presAssocID="{6F55FE6F-8045-44AB-9838-0BAC087C5770}" presName="rootText" presStyleLbl="node1" presStyleIdx="1" presStyleCnt="2" custScaleX="69182" custScaleY="68426"/>
      <dgm:spPr/>
      <dgm:t>
        <a:bodyPr/>
        <a:lstStyle/>
        <a:p>
          <a:endParaRPr lang="ru-RU"/>
        </a:p>
      </dgm:t>
    </dgm:pt>
    <dgm:pt modelId="{CC1B1F83-63BE-4566-B0E0-5CF437A98609}" type="pres">
      <dgm:prSet presAssocID="{6F55FE6F-8045-44AB-9838-0BAC087C5770}" presName="rootConnector" presStyleLbl="node1" presStyleIdx="1" presStyleCnt="2"/>
      <dgm:spPr/>
      <dgm:t>
        <a:bodyPr/>
        <a:lstStyle/>
        <a:p>
          <a:endParaRPr lang="ru-RU"/>
        </a:p>
      </dgm:t>
    </dgm:pt>
    <dgm:pt modelId="{EBC3BE8F-702C-46B7-BD0C-1117175ED183}" type="pres">
      <dgm:prSet presAssocID="{6F55FE6F-8045-44AB-9838-0BAC087C5770}" presName="childShape" presStyleCnt="0"/>
      <dgm:spPr/>
    </dgm:pt>
    <dgm:pt modelId="{9225DAEE-70C6-43E3-9CFC-7F551E903EAD}" type="pres">
      <dgm:prSet presAssocID="{D89F7A0A-8A7F-42C8-9BFF-7F418C661FCA}" presName="Name13" presStyleLbl="parChTrans1D2" presStyleIdx="1" presStyleCnt="2"/>
      <dgm:spPr/>
      <dgm:t>
        <a:bodyPr/>
        <a:lstStyle/>
        <a:p>
          <a:endParaRPr lang="ru-RU"/>
        </a:p>
      </dgm:t>
    </dgm:pt>
    <dgm:pt modelId="{96A46EF1-0DD5-4172-8D25-F9A629FD438E}" type="pres">
      <dgm:prSet presAssocID="{9363C775-2281-4863-A7B0-55EA87F01240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8FABEB-FBAD-438F-8F0D-7C5557742A98}" srcId="{88B0F511-CCFE-4580-9CA5-8CF29325456F}" destId="{6F55FE6F-8045-44AB-9838-0BAC087C5770}" srcOrd="1" destOrd="0" parTransId="{F15ED104-1A94-46C9-94A6-E2E7923AC268}" sibTransId="{E57A71E6-1FD1-49AB-9D48-08B906609ACC}"/>
    <dgm:cxn modelId="{5203AFDE-0092-4CF3-8C6C-09F475D95EBC}" type="presOf" srcId="{A8C9169C-FF93-4CF5-A0C7-A70A2371C5F7}" destId="{6AE522DF-FDA8-44D9-B4D4-53B074E9D805}" srcOrd="0" destOrd="0" presId="urn:microsoft.com/office/officeart/2005/8/layout/hierarchy3"/>
    <dgm:cxn modelId="{E8904558-F097-402C-A45B-4EB32B872903}" type="presOf" srcId="{B3CB6795-343A-426B-BB38-76050A2F59A1}" destId="{E18B98EF-C66B-4FAC-9AC1-0985204CE0C7}" srcOrd="1" destOrd="0" presId="urn:microsoft.com/office/officeart/2005/8/layout/hierarchy3"/>
    <dgm:cxn modelId="{AA5C657A-E25B-4053-8B33-286BF27473CA}" type="presOf" srcId="{B3CB6795-343A-426B-BB38-76050A2F59A1}" destId="{6F719750-B5D7-459D-8EAD-875B52ECA2EE}" srcOrd="0" destOrd="0" presId="urn:microsoft.com/office/officeart/2005/8/layout/hierarchy3"/>
    <dgm:cxn modelId="{38D04924-295B-4CCB-BC8E-2D6F315AA44E}" type="presOf" srcId="{60964A0D-33C1-4E4F-A72E-B81836120239}" destId="{9C9B81E7-F00B-4A0C-B697-259BA9A8C73A}" srcOrd="0" destOrd="0" presId="urn:microsoft.com/office/officeart/2005/8/layout/hierarchy3"/>
    <dgm:cxn modelId="{77EDFB35-32B9-4553-B7D1-27FA45D962C8}" type="presOf" srcId="{9363C775-2281-4863-A7B0-55EA87F01240}" destId="{96A46EF1-0DD5-4172-8D25-F9A629FD438E}" srcOrd="0" destOrd="0" presId="urn:microsoft.com/office/officeart/2005/8/layout/hierarchy3"/>
    <dgm:cxn modelId="{D3F37317-4BE9-4499-B7C7-92D4C3AAEF04}" type="presOf" srcId="{6F55FE6F-8045-44AB-9838-0BAC087C5770}" destId="{1A8491D7-9EE1-4D1F-8E0D-DF82CA1354B4}" srcOrd="0" destOrd="0" presId="urn:microsoft.com/office/officeart/2005/8/layout/hierarchy3"/>
    <dgm:cxn modelId="{D111383F-6B6A-4B6C-8BD3-3FCAF27174DD}" srcId="{B3CB6795-343A-426B-BB38-76050A2F59A1}" destId="{60964A0D-33C1-4E4F-A72E-B81836120239}" srcOrd="0" destOrd="0" parTransId="{A8C9169C-FF93-4CF5-A0C7-A70A2371C5F7}" sibTransId="{2716A140-1F98-400A-AFE2-8A90AC7A3863}"/>
    <dgm:cxn modelId="{980F301D-D5E2-472F-9F81-ED8389875A1A}" type="presOf" srcId="{88B0F511-CCFE-4580-9CA5-8CF29325456F}" destId="{ED8B3824-DC72-4EB3-B37F-793AF0BB119E}" srcOrd="0" destOrd="0" presId="urn:microsoft.com/office/officeart/2005/8/layout/hierarchy3"/>
    <dgm:cxn modelId="{46FA8CD5-3A4B-44EA-AC3C-D657B9CE3CDC}" srcId="{6F55FE6F-8045-44AB-9838-0BAC087C5770}" destId="{9363C775-2281-4863-A7B0-55EA87F01240}" srcOrd="0" destOrd="0" parTransId="{D89F7A0A-8A7F-42C8-9BFF-7F418C661FCA}" sibTransId="{47A490D4-D48F-47AD-AAF4-1C29C95D1FAF}"/>
    <dgm:cxn modelId="{B4C74FBA-C349-4E96-855C-D8D293365646}" srcId="{88B0F511-CCFE-4580-9CA5-8CF29325456F}" destId="{B3CB6795-343A-426B-BB38-76050A2F59A1}" srcOrd="0" destOrd="0" parTransId="{1A7B2459-63FA-4B53-BD0A-74BC306D0E62}" sibTransId="{D9FAB112-68F8-4857-8158-F00609DE270D}"/>
    <dgm:cxn modelId="{0A0DD8C2-FE6C-4F9B-8DE6-FDEA5546EB52}" type="presOf" srcId="{D89F7A0A-8A7F-42C8-9BFF-7F418C661FCA}" destId="{9225DAEE-70C6-43E3-9CFC-7F551E903EAD}" srcOrd="0" destOrd="0" presId="urn:microsoft.com/office/officeart/2005/8/layout/hierarchy3"/>
    <dgm:cxn modelId="{9D398D93-B564-4E9A-9130-344A41F0C724}" type="presOf" srcId="{6F55FE6F-8045-44AB-9838-0BAC087C5770}" destId="{CC1B1F83-63BE-4566-B0E0-5CF437A98609}" srcOrd="1" destOrd="0" presId="urn:microsoft.com/office/officeart/2005/8/layout/hierarchy3"/>
    <dgm:cxn modelId="{260E340A-5F8C-4BDC-8CF4-6F61F9FF83B6}" type="presParOf" srcId="{ED8B3824-DC72-4EB3-B37F-793AF0BB119E}" destId="{A78DCE23-1A97-49F0-AF36-163B12C3B94B}" srcOrd="0" destOrd="0" presId="urn:microsoft.com/office/officeart/2005/8/layout/hierarchy3"/>
    <dgm:cxn modelId="{CA04BC1C-6EFD-4E21-96BF-6440311C3AAE}" type="presParOf" srcId="{A78DCE23-1A97-49F0-AF36-163B12C3B94B}" destId="{6774E246-2ED0-4D1D-A93E-19FEDA82AE98}" srcOrd="0" destOrd="0" presId="urn:microsoft.com/office/officeart/2005/8/layout/hierarchy3"/>
    <dgm:cxn modelId="{5AE8A663-75F9-46BA-887F-193686C8D0A2}" type="presParOf" srcId="{6774E246-2ED0-4D1D-A93E-19FEDA82AE98}" destId="{6F719750-B5D7-459D-8EAD-875B52ECA2EE}" srcOrd="0" destOrd="0" presId="urn:microsoft.com/office/officeart/2005/8/layout/hierarchy3"/>
    <dgm:cxn modelId="{1B5F5C15-17C7-4106-8BFF-6CF67E981BAA}" type="presParOf" srcId="{6774E246-2ED0-4D1D-A93E-19FEDA82AE98}" destId="{E18B98EF-C66B-4FAC-9AC1-0985204CE0C7}" srcOrd="1" destOrd="0" presId="urn:microsoft.com/office/officeart/2005/8/layout/hierarchy3"/>
    <dgm:cxn modelId="{96A69971-8B1C-4A20-987A-9EC3D69C59D0}" type="presParOf" srcId="{A78DCE23-1A97-49F0-AF36-163B12C3B94B}" destId="{F2F7A64F-B0AE-40F3-9C6E-518EE2A9320A}" srcOrd="1" destOrd="0" presId="urn:microsoft.com/office/officeart/2005/8/layout/hierarchy3"/>
    <dgm:cxn modelId="{CAC20DC4-6E69-4C8B-8F5E-7327F7C80396}" type="presParOf" srcId="{F2F7A64F-B0AE-40F3-9C6E-518EE2A9320A}" destId="{6AE522DF-FDA8-44D9-B4D4-53B074E9D805}" srcOrd="0" destOrd="0" presId="urn:microsoft.com/office/officeart/2005/8/layout/hierarchy3"/>
    <dgm:cxn modelId="{F436D79E-F119-4C9D-804C-18C611E0E830}" type="presParOf" srcId="{F2F7A64F-B0AE-40F3-9C6E-518EE2A9320A}" destId="{9C9B81E7-F00B-4A0C-B697-259BA9A8C73A}" srcOrd="1" destOrd="0" presId="urn:microsoft.com/office/officeart/2005/8/layout/hierarchy3"/>
    <dgm:cxn modelId="{CB2163C4-F0F8-4B99-8CDF-D068C5CF7B06}" type="presParOf" srcId="{ED8B3824-DC72-4EB3-B37F-793AF0BB119E}" destId="{28F61C5C-0D01-485B-ADC3-AF431F7D2A46}" srcOrd="1" destOrd="0" presId="urn:microsoft.com/office/officeart/2005/8/layout/hierarchy3"/>
    <dgm:cxn modelId="{72E1B7F3-DC57-416C-A7C3-A60C48D5BBA8}" type="presParOf" srcId="{28F61C5C-0D01-485B-ADC3-AF431F7D2A46}" destId="{CA3C6D7B-53B3-4578-A3C6-66AEC863ADA1}" srcOrd="0" destOrd="0" presId="urn:microsoft.com/office/officeart/2005/8/layout/hierarchy3"/>
    <dgm:cxn modelId="{E5A5C612-75D5-4430-8BB7-51C0F8BB33FB}" type="presParOf" srcId="{CA3C6D7B-53B3-4578-A3C6-66AEC863ADA1}" destId="{1A8491D7-9EE1-4D1F-8E0D-DF82CA1354B4}" srcOrd="0" destOrd="0" presId="urn:microsoft.com/office/officeart/2005/8/layout/hierarchy3"/>
    <dgm:cxn modelId="{2E2E68A1-62ED-45D8-A94A-F117EFA65411}" type="presParOf" srcId="{CA3C6D7B-53B3-4578-A3C6-66AEC863ADA1}" destId="{CC1B1F83-63BE-4566-B0E0-5CF437A98609}" srcOrd="1" destOrd="0" presId="urn:microsoft.com/office/officeart/2005/8/layout/hierarchy3"/>
    <dgm:cxn modelId="{B1ADCE83-214A-4F8F-9FEC-500A3FFFDC26}" type="presParOf" srcId="{28F61C5C-0D01-485B-ADC3-AF431F7D2A46}" destId="{EBC3BE8F-702C-46B7-BD0C-1117175ED183}" srcOrd="1" destOrd="0" presId="urn:microsoft.com/office/officeart/2005/8/layout/hierarchy3"/>
    <dgm:cxn modelId="{4DBA8C2B-3BA3-48EF-ADF9-4069540ADA2F}" type="presParOf" srcId="{EBC3BE8F-702C-46B7-BD0C-1117175ED183}" destId="{9225DAEE-70C6-43E3-9CFC-7F551E903EAD}" srcOrd="0" destOrd="0" presId="urn:microsoft.com/office/officeart/2005/8/layout/hierarchy3"/>
    <dgm:cxn modelId="{E28A8818-1B4A-426B-A2B2-53F658E3759D}" type="presParOf" srcId="{EBC3BE8F-702C-46B7-BD0C-1117175ED183}" destId="{96A46EF1-0DD5-4172-8D25-F9A629FD438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A2A117-37B1-40D3-A408-2116EFB4594A}" type="doc">
      <dgm:prSet loTypeId="urn:microsoft.com/office/officeart/2005/8/layout/hierarchy1" loCatId="hierarchy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A4CF456-50CD-45A7-B18B-E5BC98943D45}">
      <dgm:prSet phldrT="[Текст]" custT="1"/>
      <dgm:spPr/>
      <dgm:t>
        <a:bodyPr/>
        <a:lstStyle/>
        <a:p>
          <a:r>
            <a:rPr lang="ru-RU" sz="3600" b="1" kern="1200" smtClean="0">
              <a:latin typeface="+mj-lt"/>
              <a:ea typeface="+mj-ea"/>
              <a:cs typeface="+mj-cs"/>
            </a:rPr>
            <a:t>ОРО</a:t>
          </a:r>
          <a:endParaRPr lang="ru-RU" sz="3600" b="1" kern="1200" dirty="0">
            <a:latin typeface="+mj-lt"/>
            <a:ea typeface="+mj-ea"/>
            <a:cs typeface="+mj-cs"/>
          </a:endParaRPr>
        </a:p>
      </dgm:t>
    </dgm:pt>
    <dgm:pt modelId="{E7C3FABD-07DE-448C-B4DB-459CDF6851FC}" type="parTrans" cxnId="{EB48551F-0928-46AB-A7D1-FF35D90BA5CD}">
      <dgm:prSet/>
      <dgm:spPr/>
      <dgm:t>
        <a:bodyPr/>
        <a:lstStyle/>
        <a:p>
          <a:endParaRPr lang="ru-RU"/>
        </a:p>
      </dgm:t>
    </dgm:pt>
    <dgm:pt modelId="{9B1FFD33-D7C5-402A-BC33-58B78ECF3224}" type="sibTrans" cxnId="{EB48551F-0928-46AB-A7D1-FF35D90BA5CD}">
      <dgm:prSet/>
      <dgm:spPr/>
      <dgm:t>
        <a:bodyPr/>
        <a:lstStyle/>
        <a:p>
          <a:endParaRPr lang="ru-RU"/>
        </a:p>
      </dgm:t>
    </dgm:pt>
    <dgm:pt modelId="{CB9023EC-A5F7-4681-AD28-72CCB5266B63}">
      <dgm:prSet phldrT="[Текст]" custT="1"/>
      <dgm:spPr/>
      <dgm:t>
        <a:bodyPr/>
        <a:lstStyle/>
        <a:p>
          <a:pPr marL="0" indent="0" algn="ctr" rtl="0" eaLnBrk="0" fontAlgn="base" hangingPunct="0">
            <a:spcBef>
              <a:spcPct val="20000"/>
            </a:spcBef>
            <a:spcAft>
              <a:spcPct val="0"/>
            </a:spcAft>
            <a:buFont typeface="Arial" panose="020B0604020202020204" pitchFamily="34" charset="0"/>
            <a:buNone/>
            <a:defRPr/>
          </a:pPr>
          <a:r>
            <a:rPr lang="ru-RU" sz="1800" b="1" kern="1200" smtClean="0">
              <a:latin typeface="+mj-lt"/>
              <a:ea typeface="+mj-ea"/>
              <a:cs typeface="+mj-cs"/>
            </a:rPr>
            <a:t>Имеет плату за НВОС </a:t>
          </a:r>
          <a:endParaRPr lang="ru-RU" sz="1800" b="1" kern="1200" dirty="0">
            <a:latin typeface="+mj-lt"/>
            <a:ea typeface="+mj-ea"/>
            <a:cs typeface="+mj-cs"/>
          </a:endParaRPr>
        </a:p>
      </dgm:t>
    </dgm:pt>
    <dgm:pt modelId="{4CC7D899-2157-4FEB-BB70-B3B26F4FC1DD}" type="parTrans" cxnId="{EFBA335A-22E8-4583-8A01-8FB608AC94BE}">
      <dgm:prSet/>
      <dgm:spPr/>
      <dgm:t>
        <a:bodyPr/>
        <a:lstStyle/>
        <a:p>
          <a:endParaRPr lang="ru-RU"/>
        </a:p>
      </dgm:t>
    </dgm:pt>
    <dgm:pt modelId="{E8383D11-50DE-4F50-91DC-D684A00AD637}" type="sibTrans" cxnId="{EFBA335A-22E8-4583-8A01-8FB608AC94BE}">
      <dgm:prSet/>
      <dgm:spPr/>
      <dgm:t>
        <a:bodyPr/>
        <a:lstStyle/>
        <a:p>
          <a:endParaRPr lang="ru-RU"/>
        </a:p>
      </dgm:t>
    </dgm:pt>
    <dgm:pt modelId="{90DDA241-040E-48FD-92BE-D94B326414AC}">
      <dgm:prSet phldrT="[Текст]" custT="1"/>
      <dgm:spPr/>
      <dgm:t>
        <a:bodyPr/>
        <a:lstStyle/>
        <a:p>
          <a:endParaRPr lang="ru-RU" sz="1600" b="1" kern="1200" dirty="0" smtClean="0">
            <a:latin typeface="+mj-lt"/>
            <a:ea typeface="+mj-ea"/>
            <a:cs typeface="+mj-cs"/>
          </a:endParaRPr>
        </a:p>
        <a:p>
          <a:r>
            <a:rPr lang="ru-RU" sz="1400" b="1" kern="1200" dirty="0" smtClean="0">
              <a:latin typeface="+mj-lt"/>
              <a:ea typeface="+mj-ea"/>
              <a:cs typeface="+mj-cs"/>
            </a:rPr>
            <a:t>По 4 классу опасности</a:t>
          </a:r>
        </a:p>
        <a:p>
          <a:r>
            <a:rPr lang="ru-RU" sz="1400" b="1" kern="1200" dirty="0" smtClean="0">
              <a:latin typeface="+mj-lt"/>
              <a:ea typeface="+mj-ea"/>
              <a:cs typeface="+mj-cs"/>
            </a:rPr>
            <a:t> (за 1 т отходов):</a:t>
          </a:r>
        </a:p>
        <a:p>
          <a:r>
            <a:rPr lang="ru-RU" sz="1400" kern="1200" dirty="0" smtClean="0"/>
            <a:t>2016 г. -  635,9 руб.</a:t>
          </a:r>
        </a:p>
        <a:p>
          <a:r>
            <a:rPr lang="ru-RU" sz="1400" kern="1200" dirty="0" smtClean="0"/>
            <a:t>2017 г. -  663,2 руб. </a:t>
          </a:r>
        </a:p>
        <a:p>
          <a:r>
            <a:rPr lang="ru-RU" sz="1400" kern="1200" dirty="0" smtClean="0"/>
            <a:t>2018 г. -  663,2 руб. </a:t>
          </a:r>
          <a:r>
            <a:rPr lang="ru-RU" sz="1400" b="1" kern="1200" dirty="0" smtClean="0">
              <a:latin typeface="+mj-lt"/>
              <a:ea typeface="+mj-ea"/>
              <a:cs typeface="+mj-cs"/>
            </a:rPr>
            <a:t> </a:t>
          </a:r>
        </a:p>
        <a:p>
          <a:endParaRPr lang="ru-RU" sz="1600" kern="1200" dirty="0"/>
        </a:p>
      </dgm:t>
    </dgm:pt>
    <dgm:pt modelId="{D493B059-48F4-4343-955E-37D323B97F81}" type="parTrans" cxnId="{A0963AEF-BF67-4165-AC08-6564DBCE25A4}">
      <dgm:prSet/>
      <dgm:spPr/>
      <dgm:t>
        <a:bodyPr/>
        <a:lstStyle/>
        <a:p>
          <a:endParaRPr lang="ru-RU"/>
        </a:p>
      </dgm:t>
    </dgm:pt>
    <dgm:pt modelId="{6080E699-1941-40A8-89AE-2792076789A8}" type="sibTrans" cxnId="{A0963AEF-BF67-4165-AC08-6564DBCE25A4}">
      <dgm:prSet/>
      <dgm:spPr/>
      <dgm:t>
        <a:bodyPr/>
        <a:lstStyle/>
        <a:p>
          <a:endParaRPr lang="ru-RU"/>
        </a:p>
      </dgm:t>
    </dgm:pt>
    <dgm:pt modelId="{371E5507-0D25-4E31-A4FB-CA7F077568B0}">
      <dgm:prSet phldrT="[Текст]" custT="1"/>
      <dgm:spPr/>
      <dgm:t>
        <a:bodyPr/>
        <a:lstStyle/>
        <a:p>
          <a:endParaRPr lang="ru-RU" sz="1600" b="1" kern="1200" dirty="0" smtClean="0">
            <a:latin typeface="+mj-lt"/>
            <a:ea typeface="+mj-ea"/>
            <a:cs typeface="+mj-cs"/>
          </a:endParaRPr>
        </a:p>
        <a:p>
          <a:r>
            <a:rPr lang="ru-RU" sz="1200" b="1" kern="1200" dirty="0" smtClean="0">
              <a:latin typeface="+mj-lt"/>
              <a:ea typeface="+mj-ea"/>
              <a:cs typeface="+mj-cs"/>
            </a:rPr>
            <a:t>По 5 классу опасности </a:t>
          </a:r>
        </a:p>
        <a:p>
          <a:r>
            <a:rPr lang="ru-RU" sz="1200" b="1" kern="1200" dirty="0" smtClean="0">
              <a:latin typeface="+mj-lt"/>
              <a:ea typeface="+mj-ea"/>
              <a:cs typeface="+mj-cs"/>
            </a:rPr>
            <a:t>Прочие отходы </a:t>
          </a:r>
        </a:p>
        <a:p>
          <a:r>
            <a:rPr lang="ru-RU" sz="1200" b="1" kern="1200" dirty="0" smtClean="0">
              <a:latin typeface="+mj-lt"/>
              <a:ea typeface="+mj-ea"/>
              <a:cs typeface="+mj-cs"/>
            </a:rPr>
            <a:t>(за 1 т отходов):</a:t>
          </a:r>
        </a:p>
        <a:p>
          <a:r>
            <a:rPr lang="ru-RU" sz="1200" kern="1200" dirty="0" smtClean="0"/>
            <a:t>2016 г. -  16,6  руб.</a:t>
          </a:r>
        </a:p>
        <a:p>
          <a:r>
            <a:rPr lang="ru-RU" sz="1200" kern="1200" dirty="0" smtClean="0"/>
            <a:t>2017 г. -  17,3  руб. </a:t>
          </a:r>
        </a:p>
        <a:p>
          <a:r>
            <a:rPr lang="ru-RU" sz="1200" kern="1200" dirty="0" smtClean="0"/>
            <a:t>2018 г. -  17,3  руб</a:t>
          </a:r>
          <a:r>
            <a:rPr lang="ru-RU" sz="1600" kern="1200" dirty="0" smtClean="0"/>
            <a:t>. </a:t>
          </a:r>
          <a:r>
            <a:rPr lang="ru-RU" sz="1600" b="1" kern="1200" dirty="0" smtClean="0">
              <a:latin typeface="+mj-lt"/>
              <a:ea typeface="+mj-ea"/>
              <a:cs typeface="+mj-cs"/>
            </a:rPr>
            <a:t> </a:t>
          </a:r>
        </a:p>
        <a:p>
          <a:r>
            <a:rPr lang="ru-RU" sz="1700" kern="1200" dirty="0" smtClean="0"/>
            <a:t> </a:t>
          </a:r>
          <a:endParaRPr lang="ru-RU" sz="1700" kern="1200" dirty="0"/>
        </a:p>
      </dgm:t>
    </dgm:pt>
    <dgm:pt modelId="{E040B7C5-C266-4756-ACE2-6174396F5136}" type="parTrans" cxnId="{73C257F2-DC6F-4CFF-8619-5144D0AE7E29}">
      <dgm:prSet/>
      <dgm:spPr/>
      <dgm:t>
        <a:bodyPr/>
        <a:lstStyle/>
        <a:p>
          <a:endParaRPr lang="ru-RU"/>
        </a:p>
      </dgm:t>
    </dgm:pt>
    <dgm:pt modelId="{4D8A5461-EC53-42D9-9DA8-FC9FC0886B9E}" type="sibTrans" cxnId="{73C257F2-DC6F-4CFF-8619-5144D0AE7E29}">
      <dgm:prSet/>
      <dgm:spPr/>
      <dgm:t>
        <a:bodyPr/>
        <a:lstStyle/>
        <a:p>
          <a:endParaRPr lang="ru-RU"/>
        </a:p>
      </dgm:t>
    </dgm:pt>
    <dgm:pt modelId="{3801DBE6-2D57-42BB-9EFC-0242C20AE7B7}">
      <dgm:prSet phldrT="[Текст]" custT="1"/>
      <dgm:spPr/>
      <dgm:t>
        <a:bodyPr/>
        <a:lstStyle/>
        <a:p>
          <a:pPr marL="0" indent="0" algn="ctr" rtl="0" eaLnBrk="0" fontAlgn="base" hangingPunct="0">
            <a:spcBef>
              <a:spcPct val="20000"/>
            </a:spcBef>
            <a:spcAft>
              <a:spcPct val="0"/>
            </a:spcAft>
            <a:buFont typeface="Arial" panose="020B0604020202020204" pitchFamily="34" charset="0"/>
            <a:buNone/>
            <a:defRPr/>
          </a:pPr>
          <a:r>
            <a:rPr lang="ru-RU" sz="1800" b="1" kern="1200" smtClean="0">
              <a:latin typeface="+mj-lt"/>
              <a:ea typeface="+mj-ea"/>
              <a:cs typeface="+mj-cs"/>
            </a:rPr>
            <a:t>Не имеет плату за НВОС</a:t>
          </a:r>
          <a:endParaRPr lang="ru-RU" sz="1800" b="1" kern="1200" dirty="0">
            <a:latin typeface="+mj-lt"/>
            <a:ea typeface="+mj-ea"/>
            <a:cs typeface="+mj-cs"/>
          </a:endParaRPr>
        </a:p>
      </dgm:t>
    </dgm:pt>
    <dgm:pt modelId="{4BD0DD03-0FC9-4469-93FB-2DCACBE07D82}" type="parTrans" cxnId="{9429D944-840A-4D75-9477-7261F3A831EB}">
      <dgm:prSet/>
      <dgm:spPr/>
      <dgm:t>
        <a:bodyPr/>
        <a:lstStyle/>
        <a:p>
          <a:endParaRPr lang="ru-RU"/>
        </a:p>
      </dgm:t>
    </dgm:pt>
    <dgm:pt modelId="{BC540F01-5725-4BD4-B0E5-B70544419095}" type="sibTrans" cxnId="{9429D944-840A-4D75-9477-7261F3A831EB}">
      <dgm:prSet/>
      <dgm:spPr/>
      <dgm:t>
        <a:bodyPr/>
        <a:lstStyle/>
        <a:p>
          <a:endParaRPr lang="ru-RU"/>
        </a:p>
      </dgm:t>
    </dgm:pt>
    <dgm:pt modelId="{8CBA7AC0-3500-4481-8989-11298CCDFC80}">
      <dgm:prSet phldrT="[Текст]" custT="1"/>
      <dgm:spPr/>
      <dgm:t>
        <a:bodyPr/>
        <a:lstStyle/>
        <a:p>
          <a:r>
            <a:rPr lang="ru-RU" sz="1400" b="1" kern="1200" smtClean="0">
              <a:latin typeface="+mj-lt"/>
              <a:ea typeface="+mj-ea"/>
              <a:cs typeface="+mj-cs"/>
            </a:rPr>
            <a:t>по Приказу Министерства природных ресурсов №66 и ПП №467</a:t>
          </a:r>
        </a:p>
        <a:p>
          <a:r>
            <a:rPr lang="ru-RU" sz="1400" b="1" kern="1200" smtClean="0">
              <a:latin typeface="+mj-lt"/>
              <a:ea typeface="+mj-ea"/>
              <a:cs typeface="+mj-cs"/>
            </a:rPr>
            <a:t>Объекты,  для которых исключено НВОС</a:t>
          </a:r>
          <a:endParaRPr lang="ru-RU" sz="1400" b="1" kern="1200" dirty="0">
            <a:latin typeface="+mj-lt"/>
            <a:ea typeface="+mj-ea"/>
            <a:cs typeface="+mj-cs"/>
          </a:endParaRPr>
        </a:p>
      </dgm:t>
    </dgm:pt>
    <dgm:pt modelId="{DD6DB2FA-3B8D-4FC0-9C41-5B4F9BCBF77D}" type="parTrans" cxnId="{305D8852-BC32-44A1-AA8B-F2A980E22F7B}">
      <dgm:prSet/>
      <dgm:spPr/>
      <dgm:t>
        <a:bodyPr/>
        <a:lstStyle/>
        <a:p>
          <a:endParaRPr lang="ru-RU"/>
        </a:p>
      </dgm:t>
    </dgm:pt>
    <dgm:pt modelId="{2CD0C7FB-C314-4EA6-8943-764012F0FD1D}" type="sibTrans" cxnId="{305D8852-BC32-44A1-AA8B-F2A980E22F7B}">
      <dgm:prSet/>
      <dgm:spPr/>
      <dgm:t>
        <a:bodyPr/>
        <a:lstStyle/>
        <a:p>
          <a:endParaRPr lang="ru-RU"/>
        </a:p>
      </dgm:t>
    </dgm:pt>
    <dgm:pt modelId="{B9622A8F-BE57-43AE-BFE2-286A2BF3035C}" type="pres">
      <dgm:prSet presAssocID="{18A2A117-37B1-40D3-A408-2116EFB4594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5F0E0EA-DD9F-4D86-AA7F-2E018371A20A}" type="pres">
      <dgm:prSet presAssocID="{AA4CF456-50CD-45A7-B18B-E5BC98943D45}" presName="hierRoot1" presStyleCnt="0"/>
      <dgm:spPr/>
      <dgm:t>
        <a:bodyPr/>
        <a:lstStyle/>
        <a:p>
          <a:endParaRPr lang="ru-RU"/>
        </a:p>
      </dgm:t>
    </dgm:pt>
    <dgm:pt modelId="{4AC9443B-95F4-40DF-A9BD-75822B5845AA}" type="pres">
      <dgm:prSet presAssocID="{AA4CF456-50CD-45A7-B18B-E5BC98943D45}" presName="composite" presStyleCnt="0"/>
      <dgm:spPr/>
      <dgm:t>
        <a:bodyPr/>
        <a:lstStyle/>
        <a:p>
          <a:endParaRPr lang="ru-RU"/>
        </a:p>
      </dgm:t>
    </dgm:pt>
    <dgm:pt modelId="{1F55C5DA-1F31-40F4-845A-4FB2D5832451}" type="pres">
      <dgm:prSet presAssocID="{AA4CF456-50CD-45A7-B18B-E5BC98943D45}" presName="background" presStyleLbl="node0" presStyleIdx="0" presStyleCnt="1"/>
      <dgm:spPr/>
      <dgm:t>
        <a:bodyPr/>
        <a:lstStyle/>
        <a:p>
          <a:endParaRPr lang="ru-RU"/>
        </a:p>
      </dgm:t>
    </dgm:pt>
    <dgm:pt modelId="{2143DBF5-1EBF-455B-B4B4-473297449618}" type="pres">
      <dgm:prSet presAssocID="{AA4CF456-50CD-45A7-B18B-E5BC98943D45}" presName="text" presStyleLbl="fgAcc0" presStyleIdx="0" presStyleCnt="1" custScaleY="61090" custLinFactNeighborX="-245" custLinFactNeighborY="-39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5D43B6-ED5B-48E8-AE24-18AD20F404ED}" type="pres">
      <dgm:prSet presAssocID="{AA4CF456-50CD-45A7-B18B-E5BC98943D45}" presName="hierChild2" presStyleCnt="0"/>
      <dgm:spPr/>
      <dgm:t>
        <a:bodyPr/>
        <a:lstStyle/>
        <a:p>
          <a:endParaRPr lang="ru-RU"/>
        </a:p>
      </dgm:t>
    </dgm:pt>
    <dgm:pt modelId="{03E54F0E-D5CE-45BB-A676-0898FFCCB7C7}" type="pres">
      <dgm:prSet presAssocID="{4CC7D899-2157-4FEB-BB70-B3B26F4FC1DD}" presName="Name10" presStyleLbl="parChTrans1D2" presStyleIdx="0" presStyleCnt="2"/>
      <dgm:spPr/>
      <dgm:t>
        <a:bodyPr/>
        <a:lstStyle/>
        <a:p>
          <a:endParaRPr lang="ru-RU"/>
        </a:p>
      </dgm:t>
    </dgm:pt>
    <dgm:pt modelId="{A13B8D89-6369-4458-9197-D641E8D3202B}" type="pres">
      <dgm:prSet presAssocID="{CB9023EC-A5F7-4681-AD28-72CCB5266B63}" presName="hierRoot2" presStyleCnt="0"/>
      <dgm:spPr/>
      <dgm:t>
        <a:bodyPr/>
        <a:lstStyle/>
        <a:p>
          <a:endParaRPr lang="ru-RU"/>
        </a:p>
      </dgm:t>
    </dgm:pt>
    <dgm:pt modelId="{2379F127-FA71-4688-894D-DED14FF06FE3}" type="pres">
      <dgm:prSet presAssocID="{CB9023EC-A5F7-4681-AD28-72CCB5266B63}" presName="composite2" presStyleCnt="0"/>
      <dgm:spPr/>
      <dgm:t>
        <a:bodyPr/>
        <a:lstStyle/>
        <a:p>
          <a:endParaRPr lang="ru-RU"/>
        </a:p>
      </dgm:t>
    </dgm:pt>
    <dgm:pt modelId="{19BA51F9-88F2-4C8A-9597-237E86BF8E6F}" type="pres">
      <dgm:prSet presAssocID="{CB9023EC-A5F7-4681-AD28-72CCB5266B63}" presName="background2" presStyleLbl="node2" presStyleIdx="0" presStyleCnt="2"/>
      <dgm:spPr/>
      <dgm:t>
        <a:bodyPr/>
        <a:lstStyle/>
        <a:p>
          <a:endParaRPr lang="ru-RU"/>
        </a:p>
      </dgm:t>
    </dgm:pt>
    <dgm:pt modelId="{BDB2545B-84F2-4D67-BA48-64F59F668F87}" type="pres">
      <dgm:prSet presAssocID="{CB9023EC-A5F7-4681-AD28-72CCB5266B63}" presName="text2" presStyleLbl="fgAcc2" presStyleIdx="0" presStyleCnt="2" custScaleX="154366" custScaleY="638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1224EF-34B2-444B-A718-2DDE66ED2525}" type="pres">
      <dgm:prSet presAssocID="{CB9023EC-A5F7-4681-AD28-72CCB5266B63}" presName="hierChild3" presStyleCnt="0"/>
      <dgm:spPr/>
      <dgm:t>
        <a:bodyPr/>
        <a:lstStyle/>
        <a:p>
          <a:endParaRPr lang="ru-RU"/>
        </a:p>
      </dgm:t>
    </dgm:pt>
    <dgm:pt modelId="{EF217C18-F99B-4F4D-83CF-BE65012B1281}" type="pres">
      <dgm:prSet presAssocID="{D493B059-48F4-4343-955E-37D323B97F81}" presName="Name17" presStyleLbl="parChTrans1D3" presStyleIdx="0" presStyleCnt="3"/>
      <dgm:spPr/>
      <dgm:t>
        <a:bodyPr/>
        <a:lstStyle/>
        <a:p>
          <a:endParaRPr lang="ru-RU"/>
        </a:p>
      </dgm:t>
    </dgm:pt>
    <dgm:pt modelId="{A6149294-DDA6-4263-A576-5DE91505EF5F}" type="pres">
      <dgm:prSet presAssocID="{90DDA241-040E-48FD-92BE-D94B326414AC}" presName="hierRoot3" presStyleCnt="0"/>
      <dgm:spPr/>
      <dgm:t>
        <a:bodyPr/>
        <a:lstStyle/>
        <a:p>
          <a:endParaRPr lang="ru-RU"/>
        </a:p>
      </dgm:t>
    </dgm:pt>
    <dgm:pt modelId="{7F2AACCC-4305-4683-A80B-5C311C9147F6}" type="pres">
      <dgm:prSet presAssocID="{90DDA241-040E-48FD-92BE-D94B326414AC}" presName="composite3" presStyleCnt="0"/>
      <dgm:spPr/>
      <dgm:t>
        <a:bodyPr/>
        <a:lstStyle/>
        <a:p>
          <a:endParaRPr lang="ru-RU"/>
        </a:p>
      </dgm:t>
    </dgm:pt>
    <dgm:pt modelId="{A9728DFC-2D3E-43DB-A9AC-D89B8ACC11FA}" type="pres">
      <dgm:prSet presAssocID="{90DDA241-040E-48FD-92BE-D94B326414AC}" presName="background3" presStyleLbl="node3" presStyleIdx="0" presStyleCnt="3"/>
      <dgm:spPr/>
      <dgm:t>
        <a:bodyPr/>
        <a:lstStyle/>
        <a:p>
          <a:endParaRPr lang="ru-RU"/>
        </a:p>
      </dgm:t>
    </dgm:pt>
    <dgm:pt modelId="{0AE4BC58-99E8-4FEB-B014-A26AD4789E63}" type="pres">
      <dgm:prSet presAssocID="{90DDA241-040E-48FD-92BE-D94B326414AC}" presName="text3" presStyleLbl="fgAcc3" presStyleIdx="0" presStyleCnt="3" custScaleX="131650" custScaleY="1388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27D033-3A49-4AC8-9038-5CA3B5BEDE10}" type="pres">
      <dgm:prSet presAssocID="{90DDA241-040E-48FD-92BE-D94B326414AC}" presName="hierChild4" presStyleCnt="0"/>
      <dgm:spPr/>
      <dgm:t>
        <a:bodyPr/>
        <a:lstStyle/>
        <a:p>
          <a:endParaRPr lang="ru-RU"/>
        </a:p>
      </dgm:t>
    </dgm:pt>
    <dgm:pt modelId="{283BAA57-0D78-4E5B-B383-D774D7EC5333}" type="pres">
      <dgm:prSet presAssocID="{E040B7C5-C266-4756-ACE2-6174396F5136}" presName="Name17" presStyleLbl="parChTrans1D3" presStyleIdx="1" presStyleCnt="3"/>
      <dgm:spPr/>
      <dgm:t>
        <a:bodyPr/>
        <a:lstStyle/>
        <a:p>
          <a:endParaRPr lang="ru-RU"/>
        </a:p>
      </dgm:t>
    </dgm:pt>
    <dgm:pt modelId="{6D8A93BB-BA83-4EEB-A5F6-BC92CC95B866}" type="pres">
      <dgm:prSet presAssocID="{371E5507-0D25-4E31-A4FB-CA7F077568B0}" presName="hierRoot3" presStyleCnt="0"/>
      <dgm:spPr/>
      <dgm:t>
        <a:bodyPr/>
        <a:lstStyle/>
        <a:p>
          <a:endParaRPr lang="ru-RU"/>
        </a:p>
      </dgm:t>
    </dgm:pt>
    <dgm:pt modelId="{7F1DA236-E550-4428-9188-5A50E494857C}" type="pres">
      <dgm:prSet presAssocID="{371E5507-0D25-4E31-A4FB-CA7F077568B0}" presName="composite3" presStyleCnt="0"/>
      <dgm:spPr/>
      <dgm:t>
        <a:bodyPr/>
        <a:lstStyle/>
        <a:p>
          <a:endParaRPr lang="ru-RU"/>
        </a:p>
      </dgm:t>
    </dgm:pt>
    <dgm:pt modelId="{92DFF1FD-7F64-4001-8D01-E3920BCDE4E8}" type="pres">
      <dgm:prSet presAssocID="{371E5507-0D25-4E31-A4FB-CA7F077568B0}" presName="background3" presStyleLbl="node3" presStyleIdx="1" presStyleCnt="3"/>
      <dgm:spPr/>
      <dgm:t>
        <a:bodyPr/>
        <a:lstStyle/>
        <a:p>
          <a:endParaRPr lang="ru-RU"/>
        </a:p>
      </dgm:t>
    </dgm:pt>
    <dgm:pt modelId="{B2CF87F8-89B4-4B83-A2B5-704BFCB2080F}" type="pres">
      <dgm:prSet presAssocID="{371E5507-0D25-4E31-A4FB-CA7F077568B0}" presName="text3" presStyleLbl="fgAcc3" presStyleIdx="1" presStyleCnt="3" custScaleX="136584" custScaleY="1396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7C4CFF-00E9-433D-8595-F9F00D97CCD9}" type="pres">
      <dgm:prSet presAssocID="{371E5507-0D25-4E31-A4FB-CA7F077568B0}" presName="hierChild4" presStyleCnt="0"/>
      <dgm:spPr/>
      <dgm:t>
        <a:bodyPr/>
        <a:lstStyle/>
        <a:p>
          <a:endParaRPr lang="ru-RU"/>
        </a:p>
      </dgm:t>
    </dgm:pt>
    <dgm:pt modelId="{3080E485-97DC-4CA6-966E-8F0D17F68F3F}" type="pres">
      <dgm:prSet presAssocID="{4BD0DD03-0FC9-4469-93FB-2DCACBE07D8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2DFC3D5F-ECD3-4158-84A5-413A84808DC1}" type="pres">
      <dgm:prSet presAssocID="{3801DBE6-2D57-42BB-9EFC-0242C20AE7B7}" presName="hierRoot2" presStyleCnt="0"/>
      <dgm:spPr/>
      <dgm:t>
        <a:bodyPr/>
        <a:lstStyle/>
        <a:p>
          <a:endParaRPr lang="ru-RU"/>
        </a:p>
      </dgm:t>
    </dgm:pt>
    <dgm:pt modelId="{1C30DFA7-3460-4480-8F6E-A3FEE3494FAA}" type="pres">
      <dgm:prSet presAssocID="{3801DBE6-2D57-42BB-9EFC-0242C20AE7B7}" presName="composite2" presStyleCnt="0"/>
      <dgm:spPr/>
      <dgm:t>
        <a:bodyPr/>
        <a:lstStyle/>
        <a:p>
          <a:endParaRPr lang="ru-RU"/>
        </a:p>
      </dgm:t>
    </dgm:pt>
    <dgm:pt modelId="{48139B41-C1BF-46CC-9F78-D4D212C181EE}" type="pres">
      <dgm:prSet presAssocID="{3801DBE6-2D57-42BB-9EFC-0242C20AE7B7}" presName="background2" presStyleLbl="node2" presStyleIdx="1" presStyleCnt="2"/>
      <dgm:spPr/>
      <dgm:t>
        <a:bodyPr/>
        <a:lstStyle/>
        <a:p>
          <a:endParaRPr lang="ru-RU"/>
        </a:p>
      </dgm:t>
    </dgm:pt>
    <dgm:pt modelId="{5D64F3E2-8864-465B-8D8D-D40A37922B2C}" type="pres">
      <dgm:prSet presAssocID="{3801DBE6-2D57-42BB-9EFC-0242C20AE7B7}" presName="text2" presStyleLbl="fgAcc2" presStyleIdx="1" presStyleCnt="2" custScaleX="171177" custScaleY="692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11C22E-512D-4098-910B-61B6D27362B2}" type="pres">
      <dgm:prSet presAssocID="{3801DBE6-2D57-42BB-9EFC-0242C20AE7B7}" presName="hierChild3" presStyleCnt="0"/>
      <dgm:spPr/>
      <dgm:t>
        <a:bodyPr/>
        <a:lstStyle/>
        <a:p>
          <a:endParaRPr lang="ru-RU"/>
        </a:p>
      </dgm:t>
    </dgm:pt>
    <dgm:pt modelId="{02062204-0BCE-46C6-AA7E-244E337050A5}" type="pres">
      <dgm:prSet presAssocID="{DD6DB2FA-3B8D-4FC0-9C41-5B4F9BCBF77D}" presName="Name17" presStyleLbl="parChTrans1D3" presStyleIdx="2" presStyleCnt="3"/>
      <dgm:spPr/>
      <dgm:t>
        <a:bodyPr/>
        <a:lstStyle/>
        <a:p>
          <a:endParaRPr lang="ru-RU"/>
        </a:p>
      </dgm:t>
    </dgm:pt>
    <dgm:pt modelId="{70E92016-BB62-4AC5-BA06-CEC3E5F1D9AB}" type="pres">
      <dgm:prSet presAssocID="{8CBA7AC0-3500-4481-8989-11298CCDFC80}" presName="hierRoot3" presStyleCnt="0"/>
      <dgm:spPr/>
      <dgm:t>
        <a:bodyPr/>
        <a:lstStyle/>
        <a:p>
          <a:endParaRPr lang="ru-RU"/>
        </a:p>
      </dgm:t>
    </dgm:pt>
    <dgm:pt modelId="{4BF5E7F4-8747-4A19-ACD6-4EB1A7CDF418}" type="pres">
      <dgm:prSet presAssocID="{8CBA7AC0-3500-4481-8989-11298CCDFC80}" presName="composite3" presStyleCnt="0"/>
      <dgm:spPr/>
      <dgm:t>
        <a:bodyPr/>
        <a:lstStyle/>
        <a:p>
          <a:endParaRPr lang="ru-RU"/>
        </a:p>
      </dgm:t>
    </dgm:pt>
    <dgm:pt modelId="{A1D97235-937E-47C2-B9CB-782AC138D2F0}" type="pres">
      <dgm:prSet presAssocID="{8CBA7AC0-3500-4481-8989-11298CCDFC80}" presName="background3" presStyleLbl="node3" presStyleIdx="2" presStyleCnt="3"/>
      <dgm:spPr/>
      <dgm:t>
        <a:bodyPr/>
        <a:lstStyle/>
        <a:p>
          <a:endParaRPr lang="ru-RU"/>
        </a:p>
      </dgm:t>
    </dgm:pt>
    <dgm:pt modelId="{529EDDE8-C7B1-4B96-9233-630DA4682E04}" type="pres">
      <dgm:prSet presAssocID="{8CBA7AC0-3500-4481-8989-11298CCDFC80}" presName="text3" presStyleLbl="fgAcc3" presStyleIdx="2" presStyleCnt="3" custScaleX="138660" custScaleY="142101" custLinFactNeighborY="15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92DC98-BB0F-4FE5-96D4-B203D098DA48}" type="pres">
      <dgm:prSet presAssocID="{8CBA7AC0-3500-4481-8989-11298CCDFC80}" presName="hierChild4" presStyleCnt="0"/>
      <dgm:spPr/>
      <dgm:t>
        <a:bodyPr/>
        <a:lstStyle/>
        <a:p>
          <a:endParaRPr lang="ru-RU"/>
        </a:p>
      </dgm:t>
    </dgm:pt>
  </dgm:ptLst>
  <dgm:cxnLst>
    <dgm:cxn modelId="{9429D944-840A-4D75-9477-7261F3A831EB}" srcId="{AA4CF456-50CD-45A7-B18B-E5BC98943D45}" destId="{3801DBE6-2D57-42BB-9EFC-0242C20AE7B7}" srcOrd="1" destOrd="0" parTransId="{4BD0DD03-0FC9-4469-93FB-2DCACBE07D82}" sibTransId="{BC540F01-5725-4BD4-B0E5-B70544419095}"/>
    <dgm:cxn modelId="{2B0B60A3-AF5A-4FB9-B401-3713D0132162}" type="presOf" srcId="{E040B7C5-C266-4756-ACE2-6174396F5136}" destId="{283BAA57-0D78-4E5B-B383-D774D7EC5333}" srcOrd="0" destOrd="0" presId="urn:microsoft.com/office/officeart/2005/8/layout/hierarchy1"/>
    <dgm:cxn modelId="{28D9FD46-5E5A-4265-B0DF-9F9964EC292A}" type="presOf" srcId="{4CC7D899-2157-4FEB-BB70-B3B26F4FC1DD}" destId="{03E54F0E-D5CE-45BB-A676-0898FFCCB7C7}" srcOrd="0" destOrd="0" presId="urn:microsoft.com/office/officeart/2005/8/layout/hierarchy1"/>
    <dgm:cxn modelId="{67B18EF8-855E-4165-BA45-03734169CDC4}" type="presOf" srcId="{CB9023EC-A5F7-4681-AD28-72CCB5266B63}" destId="{BDB2545B-84F2-4D67-BA48-64F59F668F87}" srcOrd="0" destOrd="0" presId="urn:microsoft.com/office/officeart/2005/8/layout/hierarchy1"/>
    <dgm:cxn modelId="{4282E788-9C34-4DD5-A596-38BABB61D346}" type="presOf" srcId="{AA4CF456-50CD-45A7-B18B-E5BC98943D45}" destId="{2143DBF5-1EBF-455B-B4B4-473297449618}" srcOrd="0" destOrd="0" presId="urn:microsoft.com/office/officeart/2005/8/layout/hierarchy1"/>
    <dgm:cxn modelId="{73C257F2-DC6F-4CFF-8619-5144D0AE7E29}" srcId="{CB9023EC-A5F7-4681-AD28-72CCB5266B63}" destId="{371E5507-0D25-4E31-A4FB-CA7F077568B0}" srcOrd="1" destOrd="0" parTransId="{E040B7C5-C266-4756-ACE2-6174396F5136}" sibTransId="{4D8A5461-EC53-42D9-9DA8-FC9FC0886B9E}"/>
    <dgm:cxn modelId="{EFBA335A-22E8-4583-8A01-8FB608AC94BE}" srcId="{AA4CF456-50CD-45A7-B18B-E5BC98943D45}" destId="{CB9023EC-A5F7-4681-AD28-72CCB5266B63}" srcOrd="0" destOrd="0" parTransId="{4CC7D899-2157-4FEB-BB70-B3B26F4FC1DD}" sibTransId="{E8383D11-50DE-4F50-91DC-D684A00AD637}"/>
    <dgm:cxn modelId="{1856210B-47D9-479C-B01E-8D2748F16F05}" type="presOf" srcId="{18A2A117-37B1-40D3-A408-2116EFB4594A}" destId="{B9622A8F-BE57-43AE-BFE2-286A2BF3035C}" srcOrd="0" destOrd="0" presId="urn:microsoft.com/office/officeart/2005/8/layout/hierarchy1"/>
    <dgm:cxn modelId="{6928728D-E980-4E7F-93B1-5B50498CC749}" type="presOf" srcId="{4BD0DD03-0FC9-4469-93FB-2DCACBE07D82}" destId="{3080E485-97DC-4CA6-966E-8F0D17F68F3F}" srcOrd="0" destOrd="0" presId="urn:microsoft.com/office/officeart/2005/8/layout/hierarchy1"/>
    <dgm:cxn modelId="{A0963AEF-BF67-4165-AC08-6564DBCE25A4}" srcId="{CB9023EC-A5F7-4681-AD28-72CCB5266B63}" destId="{90DDA241-040E-48FD-92BE-D94B326414AC}" srcOrd="0" destOrd="0" parTransId="{D493B059-48F4-4343-955E-37D323B97F81}" sibTransId="{6080E699-1941-40A8-89AE-2792076789A8}"/>
    <dgm:cxn modelId="{15AB1BC8-63D4-4586-96A9-1EE502CA647F}" type="presOf" srcId="{DD6DB2FA-3B8D-4FC0-9C41-5B4F9BCBF77D}" destId="{02062204-0BCE-46C6-AA7E-244E337050A5}" srcOrd="0" destOrd="0" presId="urn:microsoft.com/office/officeart/2005/8/layout/hierarchy1"/>
    <dgm:cxn modelId="{A2A24C1C-E9E0-460F-96B5-B7DAA6127A97}" type="presOf" srcId="{90DDA241-040E-48FD-92BE-D94B326414AC}" destId="{0AE4BC58-99E8-4FEB-B014-A26AD4789E63}" srcOrd="0" destOrd="0" presId="urn:microsoft.com/office/officeart/2005/8/layout/hierarchy1"/>
    <dgm:cxn modelId="{305D8852-BC32-44A1-AA8B-F2A980E22F7B}" srcId="{3801DBE6-2D57-42BB-9EFC-0242C20AE7B7}" destId="{8CBA7AC0-3500-4481-8989-11298CCDFC80}" srcOrd="0" destOrd="0" parTransId="{DD6DB2FA-3B8D-4FC0-9C41-5B4F9BCBF77D}" sibTransId="{2CD0C7FB-C314-4EA6-8943-764012F0FD1D}"/>
    <dgm:cxn modelId="{F0B23003-7FB3-467F-968F-682EEA47612C}" type="presOf" srcId="{371E5507-0D25-4E31-A4FB-CA7F077568B0}" destId="{B2CF87F8-89B4-4B83-A2B5-704BFCB2080F}" srcOrd="0" destOrd="0" presId="urn:microsoft.com/office/officeart/2005/8/layout/hierarchy1"/>
    <dgm:cxn modelId="{96A531B4-5512-4A6C-8CD6-03958A833359}" type="presOf" srcId="{3801DBE6-2D57-42BB-9EFC-0242C20AE7B7}" destId="{5D64F3E2-8864-465B-8D8D-D40A37922B2C}" srcOrd="0" destOrd="0" presId="urn:microsoft.com/office/officeart/2005/8/layout/hierarchy1"/>
    <dgm:cxn modelId="{7BB4715C-9CAD-4914-821D-614C62CB690D}" type="presOf" srcId="{D493B059-48F4-4343-955E-37D323B97F81}" destId="{EF217C18-F99B-4F4D-83CF-BE65012B1281}" srcOrd="0" destOrd="0" presId="urn:microsoft.com/office/officeart/2005/8/layout/hierarchy1"/>
    <dgm:cxn modelId="{CD3B7F4A-C572-40CC-B408-3FBE2A0D53E2}" type="presOf" srcId="{8CBA7AC0-3500-4481-8989-11298CCDFC80}" destId="{529EDDE8-C7B1-4B96-9233-630DA4682E04}" srcOrd="0" destOrd="0" presId="urn:microsoft.com/office/officeart/2005/8/layout/hierarchy1"/>
    <dgm:cxn modelId="{EB48551F-0928-46AB-A7D1-FF35D90BA5CD}" srcId="{18A2A117-37B1-40D3-A408-2116EFB4594A}" destId="{AA4CF456-50CD-45A7-B18B-E5BC98943D45}" srcOrd="0" destOrd="0" parTransId="{E7C3FABD-07DE-448C-B4DB-459CDF6851FC}" sibTransId="{9B1FFD33-D7C5-402A-BC33-58B78ECF3224}"/>
    <dgm:cxn modelId="{334703A2-1082-4450-85DC-F99F76B7282D}" type="presParOf" srcId="{B9622A8F-BE57-43AE-BFE2-286A2BF3035C}" destId="{15F0E0EA-DD9F-4D86-AA7F-2E018371A20A}" srcOrd="0" destOrd="0" presId="urn:microsoft.com/office/officeart/2005/8/layout/hierarchy1"/>
    <dgm:cxn modelId="{C03633D9-71BA-43FB-935E-46BDC1271533}" type="presParOf" srcId="{15F0E0EA-DD9F-4D86-AA7F-2E018371A20A}" destId="{4AC9443B-95F4-40DF-A9BD-75822B5845AA}" srcOrd="0" destOrd="0" presId="urn:microsoft.com/office/officeart/2005/8/layout/hierarchy1"/>
    <dgm:cxn modelId="{0747E831-6B0F-4CD2-A3D3-C93B547663F4}" type="presParOf" srcId="{4AC9443B-95F4-40DF-A9BD-75822B5845AA}" destId="{1F55C5DA-1F31-40F4-845A-4FB2D5832451}" srcOrd="0" destOrd="0" presId="urn:microsoft.com/office/officeart/2005/8/layout/hierarchy1"/>
    <dgm:cxn modelId="{99630F5F-57DA-41B9-A6E4-B43C3237318D}" type="presParOf" srcId="{4AC9443B-95F4-40DF-A9BD-75822B5845AA}" destId="{2143DBF5-1EBF-455B-B4B4-473297449618}" srcOrd="1" destOrd="0" presId="urn:microsoft.com/office/officeart/2005/8/layout/hierarchy1"/>
    <dgm:cxn modelId="{5EC2BFD6-4BE6-4286-8A01-B7D8C1B6643B}" type="presParOf" srcId="{15F0E0EA-DD9F-4D86-AA7F-2E018371A20A}" destId="{E05D43B6-ED5B-48E8-AE24-18AD20F404ED}" srcOrd="1" destOrd="0" presId="urn:microsoft.com/office/officeart/2005/8/layout/hierarchy1"/>
    <dgm:cxn modelId="{A889C5B6-43EF-4C65-9BAA-E3F93E6900DD}" type="presParOf" srcId="{E05D43B6-ED5B-48E8-AE24-18AD20F404ED}" destId="{03E54F0E-D5CE-45BB-A676-0898FFCCB7C7}" srcOrd="0" destOrd="0" presId="urn:microsoft.com/office/officeart/2005/8/layout/hierarchy1"/>
    <dgm:cxn modelId="{8496E05F-9551-4C80-94A8-6FA810B64165}" type="presParOf" srcId="{E05D43B6-ED5B-48E8-AE24-18AD20F404ED}" destId="{A13B8D89-6369-4458-9197-D641E8D3202B}" srcOrd="1" destOrd="0" presId="urn:microsoft.com/office/officeart/2005/8/layout/hierarchy1"/>
    <dgm:cxn modelId="{B8A638E4-D8E9-4B7F-8F4F-D1DF92A83E4F}" type="presParOf" srcId="{A13B8D89-6369-4458-9197-D641E8D3202B}" destId="{2379F127-FA71-4688-894D-DED14FF06FE3}" srcOrd="0" destOrd="0" presId="urn:microsoft.com/office/officeart/2005/8/layout/hierarchy1"/>
    <dgm:cxn modelId="{BE418935-F2CB-4762-9857-019AE807DDD7}" type="presParOf" srcId="{2379F127-FA71-4688-894D-DED14FF06FE3}" destId="{19BA51F9-88F2-4C8A-9597-237E86BF8E6F}" srcOrd="0" destOrd="0" presId="urn:microsoft.com/office/officeart/2005/8/layout/hierarchy1"/>
    <dgm:cxn modelId="{F75A4292-612B-4401-A06D-C83F41E706C1}" type="presParOf" srcId="{2379F127-FA71-4688-894D-DED14FF06FE3}" destId="{BDB2545B-84F2-4D67-BA48-64F59F668F87}" srcOrd="1" destOrd="0" presId="urn:microsoft.com/office/officeart/2005/8/layout/hierarchy1"/>
    <dgm:cxn modelId="{2E7F78A7-C696-46BC-A5D0-B0243778C96C}" type="presParOf" srcId="{A13B8D89-6369-4458-9197-D641E8D3202B}" destId="{D41224EF-34B2-444B-A718-2DDE66ED2525}" srcOrd="1" destOrd="0" presId="urn:microsoft.com/office/officeart/2005/8/layout/hierarchy1"/>
    <dgm:cxn modelId="{E31ECCB9-49E1-4660-862D-96954446A8AD}" type="presParOf" srcId="{D41224EF-34B2-444B-A718-2DDE66ED2525}" destId="{EF217C18-F99B-4F4D-83CF-BE65012B1281}" srcOrd="0" destOrd="0" presId="urn:microsoft.com/office/officeart/2005/8/layout/hierarchy1"/>
    <dgm:cxn modelId="{6C09A9B2-8280-48FE-9B91-E708A497B9F6}" type="presParOf" srcId="{D41224EF-34B2-444B-A718-2DDE66ED2525}" destId="{A6149294-DDA6-4263-A576-5DE91505EF5F}" srcOrd="1" destOrd="0" presId="urn:microsoft.com/office/officeart/2005/8/layout/hierarchy1"/>
    <dgm:cxn modelId="{51A72000-2FBD-4792-ACA7-F97A41A8258C}" type="presParOf" srcId="{A6149294-DDA6-4263-A576-5DE91505EF5F}" destId="{7F2AACCC-4305-4683-A80B-5C311C9147F6}" srcOrd="0" destOrd="0" presId="urn:microsoft.com/office/officeart/2005/8/layout/hierarchy1"/>
    <dgm:cxn modelId="{C5434DCF-48E0-47D7-9386-AC24BFD56FF4}" type="presParOf" srcId="{7F2AACCC-4305-4683-A80B-5C311C9147F6}" destId="{A9728DFC-2D3E-43DB-A9AC-D89B8ACC11FA}" srcOrd="0" destOrd="0" presId="urn:microsoft.com/office/officeart/2005/8/layout/hierarchy1"/>
    <dgm:cxn modelId="{2F16936C-6EE5-4F5B-9D83-E792F4746CF0}" type="presParOf" srcId="{7F2AACCC-4305-4683-A80B-5C311C9147F6}" destId="{0AE4BC58-99E8-4FEB-B014-A26AD4789E63}" srcOrd="1" destOrd="0" presId="urn:microsoft.com/office/officeart/2005/8/layout/hierarchy1"/>
    <dgm:cxn modelId="{6AF3B995-9071-4BCE-820E-F6AE81FD0A70}" type="presParOf" srcId="{A6149294-DDA6-4263-A576-5DE91505EF5F}" destId="{A827D033-3A49-4AC8-9038-5CA3B5BEDE10}" srcOrd="1" destOrd="0" presId="urn:microsoft.com/office/officeart/2005/8/layout/hierarchy1"/>
    <dgm:cxn modelId="{D4FFE351-E543-4DCA-BCC4-954E53542BF3}" type="presParOf" srcId="{D41224EF-34B2-444B-A718-2DDE66ED2525}" destId="{283BAA57-0D78-4E5B-B383-D774D7EC5333}" srcOrd="2" destOrd="0" presId="urn:microsoft.com/office/officeart/2005/8/layout/hierarchy1"/>
    <dgm:cxn modelId="{7E602797-9317-43A3-804E-4F624A38CE1B}" type="presParOf" srcId="{D41224EF-34B2-444B-A718-2DDE66ED2525}" destId="{6D8A93BB-BA83-4EEB-A5F6-BC92CC95B866}" srcOrd="3" destOrd="0" presId="urn:microsoft.com/office/officeart/2005/8/layout/hierarchy1"/>
    <dgm:cxn modelId="{7969C532-4E0D-44ED-BEB0-D59068C9DC48}" type="presParOf" srcId="{6D8A93BB-BA83-4EEB-A5F6-BC92CC95B866}" destId="{7F1DA236-E550-4428-9188-5A50E494857C}" srcOrd="0" destOrd="0" presId="urn:microsoft.com/office/officeart/2005/8/layout/hierarchy1"/>
    <dgm:cxn modelId="{5883E9FA-26B8-4166-B537-1BA14E43EB5B}" type="presParOf" srcId="{7F1DA236-E550-4428-9188-5A50E494857C}" destId="{92DFF1FD-7F64-4001-8D01-E3920BCDE4E8}" srcOrd="0" destOrd="0" presId="urn:microsoft.com/office/officeart/2005/8/layout/hierarchy1"/>
    <dgm:cxn modelId="{3968EBF1-AEE6-46C9-993C-B3CA33939CF1}" type="presParOf" srcId="{7F1DA236-E550-4428-9188-5A50E494857C}" destId="{B2CF87F8-89B4-4B83-A2B5-704BFCB2080F}" srcOrd="1" destOrd="0" presId="urn:microsoft.com/office/officeart/2005/8/layout/hierarchy1"/>
    <dgm:cxn modelId="{073BB2F6-59E5-45E4-8B1F-EEFF51084A65}" type="presParOf" srcId="{6D8A93BB-BA83-4EEB-A5F6-BC92CC95B866}" destId="{B97C4CFF-00E9-433D-8595-F9F00D97CCD9}" srcOrd="1" destOrd="0" presId="urn:microsoft.com/office/officeart/2005/8/layout/hierarchy1"/>
    <dgm:cxn modelId="{AECBAB1E-A3E7-4B45-B197-CFA7F3909132}" type="presParOf" srcId="{E05D43B6-ED5B-48E8-AE24-18AD20F404ED}" destId="{3080E485-97DC-4CA6-966E-8F0D17F68F3F}" srcOrd="2" destOrd="0" presId="urn:microsoft.com/office/officeart/2005/8/layout/hierarchy1"/>
    <dgm:cxn modelId="{30F6EEBE-22D3-48D0-823B-BAA5F4ADAD90}" type="presParOf" srcId="{E05D43B6-ED5B-48E8-AE24-18AD20F404ED}" destId="{2DFC3D5F-ECD3-4158-84A5-413A84808DC1}" srcOrd="3" destOrd="0" presId="urn:microsoft.com/office/officeart/2005/8/layout/hierarchy1"/>
    <dgm:cxn modelId="{8EE764F0-BD5F-43D7-B984-FEF8D1E5933E}" type="presParOf" srcId="{2DFC3D5F-ECD3-4158-84A5-413A84808DC1}" destId="{1C30DFA7-3460-4480-8F6E-A3FEE3494FAA}" srcOrd="0" destOrd="0" presId="urn:microsoft.com/office/officeart/2005/8/layout/hierarchy1"/>
    <dgm:cxn modelId="{38C58DA3-627A-4890-841B-A7915CBCAC55}" type="presParOf" srcId="{1C30DFA7-3460-4480-8F6E-A3FEE3494FAA}" destId="{48139B41-C1BF-46CC-9F78-D4D212C181EE}" srcOrd="0" destOrd="0" presId="urn:microsoft.com/office/officeart/2005/8/layout/hierarchy1"/>
    <dgm:cxn modelId="{BFF84D88-9FED-484D-8A5B-182BC066865C}" type="presParOf" srcId="{1C30DFA7-3460-4480-8F6E-A3FEE3494FAA}" destId="{5D64F3E2-8864-465B-8D8D-D40A37922B2C}" srcOrd="1" destOrd="0" presId="urn:microsoft.com/office/officeart/2005/8/layout/hierarchy1"/>
    <dgm:cxn modelId="{BF9C59D4-5337-4F49-BCA9-5B08061CC5F1}" type="presParOf" srcId="{2DFC3D5F-ECD3-4158-84A5-413A84808DC1}" destId="{B511C22E-512D-4098-910B-61B6D27362B2}" srcOrd="1" destOrd="0" presId="urn:microsoft.com/office/officeart/2005/8/layout/hierarchy1"/>
    <dgm:cxn modelId="{485C9E2F-B8B3-45DE-93AD-04BC63318B38}" type="presParOf" srcId="{B511C22E-512D-4098-910B-61B6D27362B2}" destId="{02062204-0BCE-46C6-AA7E-244E337050A5}" srcOrd="0" destOrd="0" presId="urn:microsoft.com/office/officeart/2005/8/layout/hierarchy1"/>
    <dgm:cxn modelId="{951E08DA-3EE0-4541-B622-0D7A5A883760}" type="presParOf" srcId="{B511C22E-512D-4098-910B-61B6D27362B2}" destId="{70E92016-BB62-4AC5-BA06-CEC3E5F1D9AB}" srcOrd="1" destOrd="0" presId="urn:microsoft.com/office/officeart/2005/8/layout/hierarchy1"/>
    <dgm:cxn modelId="{4155E575-8688-4D3D-A4A6-916DC6588476}" type="presParOf" srcId="{70E92016-BB62-4AC5-BA06-CEC3E5F1D9AB}" destId="{4BF5E7F4-8747-4A19-ACD6-4EB1A7CDF418}" srcOrd="0" destOrd="0" presId="urn:microsoft.com/office/officeart/2005/8/layout/hierarchy1"/>
    <dgm:cxn modelId="{83CD4F71-6B53-4598-8B92-5F8278363025}" type="presParOf" srcId="{4BF5E7F4-8747-4A19-ACD6-4EB1A7CDF418}" destId="{A1D97235-937E-47C2-B9CB-782AC138D2F0}" srcOrd="0" destOrd="0" presId="urn:microsoft.com/office/officeart/2005/8/layout/hierarchy1"/>
    <dgm:cxn modelId="{B9B8D92C-47B0-4F47-8F68-8225F8447F4E}" type="presParOf" srcId="{4BF5E7F4-8747-4A19-ACD6-4EB1A7CDF418}" destId="{529EDDE8-C7B1-4B96-9233-630DA4682E04}" srcOrd="1" destOrd="0" presId="urn:microsoft.com/office/officeart/2005/8/layout/hierarchy1"/>
    <dgm:cxn modelId="{6FE0230E-E076-410F-B4C3-712CBB4DD058}" type="presParOf" srcId="{70E92016-BB62-4AC5-BA06-CEC3E5F1D9AB}" destId="{4092DC98-BB0F-4FE5-96D4-B203D098DA4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700A2-29DF-4DDE-8D73-970C57558191}">
      <dsp:nvSpPr>
        <dsp:cNvPr id="0" name=""/>
        <dsp:cNvSpPr/>
      </dsp:nvSpPr>
      <dsp:spPr>
        <a:xfrm>
          <a:off x="2764718" y="1034036"/>
          <a:ext cx="1962414" cy="29018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Расчеты</a:t>
          </a:r>
          <a:endParaRPr lang="ru-RU" sz="1800" b="1" kern="1200" dirty="0"/>
        </a:p>
      </dsp:txBody>
      <dsp:txXfrm>
        <a:off x="2764718" y="1034036"/>
        <a:ext cx="1962414" cy="290187"/>
      </dsp:txXfrm>
    </dsp:sp>
    <dsp:sp modelId="{84DF990C-8436-4652-92BC-EF2DE827563A}">
      <dsp:nvSpPr>
        <dsp:cNvPr id="0" name=""/>
        <dsp:cNvSpPr/>
      </dsp:nvSpPr>
      <dsp:spPr>
        <a:xfrm rot="10800000">
          <a:off x="0" y="0"/>
          <a:ext cx="7473019" cy="1044916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Исходные данные</a:t>
          </a:r>
          <a:endParaRPr lang="ru-RU" sz="1800" b="1" kern="1200" dirty="0"/>
        </a:p>
      </dsp:txBody>
      <dsp:txXfrm rot="-10800000">
        <a:off x="0" y="0"/>
        <a:ext cx="7473019" cy="366765"/>
      </dsp:txXfrm>
    </dsp:sp>
    <dsp:sp modelId="{B756403E-4CBA-4B4E-BB1C-E7C681E4EDE2}">
      <dsp:nvSpPr>
        <dsp:cNvPr id="0" name=""/>
        <dsp:cNvSpPr/>
      </dsp:nvSpPr>
      <dsp:spPr>
        <a:xfrm>
          <a:off x="5593" y="319852"/>
          <a:ext cx="1493782" cy="4256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smtClean="0"/>
            <a:t>действующие тарифы по видам деятельности</a:t>
          </a:r>
          <a:endParaRPr lang="ru-RU" sz="900" b="1" kern="1200" dirty="0"/>
        </a:p>
      </dsp:txBody>
      <dsp:txXfrm>
        <a:off x="5593" y="319852"/>
        <a:ext cx="1493782" cy="425611"/>
      </dsp:txXfrm>
    </dsp:sp>
    <dsp:sp modelId="{29B67E80-1459-4B27-BD58-92F0488C41C7}">
      <dsp:nvSpPr>
        <dsp:cNvPr id="0" name=""/>
        <dsp:cNvSpPr/>
      </dsp:nvSpPr>
      <dsp:spPr>
        <a:xfrm>
          <a:off x="1499376" y="319852"/>
          <a:ext cx="1493782" cy="4256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/>
            <a:t> </a:t>
          </a:r>
          <a:r>
            <a:rPr lang="ru-RU" sz="900" b="1" i="0" kern="1200" dirty="0" smtClean="0"/>
            <a:t>инвестиции в строительство будущих объектов</a:t>
          </a:r>
          <a:endParaRPr lang="ru-RU" sz="900" b="1" kern="1200" dirty="0"/>
        </a:p>
      </dsp:txBody>
      <dsp:txXfrm>
        <a:off x="1499376" y="319852"/>
        <a:ext cx="1493782" cy="425611"/>
      </dsp:txXfrm>
    </dsp:sp>
    <dsp:sp modelId="{941AADA0-C79E-48A5-B19C-71B46B79C96F}">
      <dsp:nvSpPr>
        <dsp:cNvPr id="0" name=""/>
        <dsp:cNvSpPr/>
      </dsp:nvSpPr>
      <dsp:spPr>
        <a:xfrm>
          <a:off x="2993159" y="319852"/>
          <a:ext cx="1493782" cy="4256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smtClean="0"/>
            <a:t>расстояния до всех населенных пунктов зоны охвата объектов </a:t>
          </a:r>
          <a:endParaRPr lang="ru-RU" sz="900" b="1" kern="1200" dirty="0"/>
        </a:p>
      </dsp:txBody>
      <dsp:txXfrm>
        <a:off x="2993159" y="319852"/>
        <a:ext cx="1493782" cy="425611"/>
      </dsp:txXfrm>
    </dsp:sp>
    <dsp:sp modelId="{5BEDF715-D57D-403E-8CD2-B080EF7B4179}">
      <dsp:nvSpPr>
        <dsp:cNvPr id="0" name=""/>
        <dsp:cNvSpPr/>
      </dsp:nvSpPr>
      <dsp:spPr>
        <a:xfrm>
          <a:off x="4486941" y="319852"/>
          <a:ext cx="1493782" cy="4256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smtClean="0"/>
            <a:t>стоимость затрат по субъекту на зарплату</a:t>
          </a:r>
          <a:endParaRPr lang="ru-RU" sz="900" b="1" kern="1200" dirty="0"/>
        </a:p>
      </dsp:txBody>
      <dsp:txXfrm>
        <a:off x="4486941" y="319852"/>
        <a:ext cx="1493782" cy="425611"/>
      </dsp:txXfrm>
    </dsp:sp>
    <dsp:sp modelId="{A87178D8-D4F1-4A79-82F5-006B4E7A8B1E}">
      <dsp:nvSpPr>
        <dsp:cNvPr id="0" name=""/>
        <dsp:cNvSpPr/>
      </dsp:nvSpPr>
      <dsp:spPr>
        <a:xfrm>
          <a:off x="5962792" y="319208"/>
          <a:ext cx="1493782" cy="4256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smtClean="0"/>
            <a:t>ГСМ, и пр</a:t>
          </a:r>
          <a:r>
            <a:rPr lang="ru-RU" sz="900" b="0" i="0" kern="1200" dirty="0" smtClean="0"/>
            <a:t>.</a:t>
          </a:r>
          <a:endParaRPr lang="ru-RU" sz="900" kern="1200" dirty="0"/>
        </a:p>
      </dsp:txBody>
      <dsp:txXfrm>
        <a:off x="5962792" y="319208"/>
        <a:ext cx="1493782" cy="4256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19750-B5D7-459D-8EAD-875B52ECA2EE}">
      <dsp:nvSpPr>
        <dsp:cNvPr id="0" name=""/>
        <dsp:cNvSpPr/>
      </dsp:nvSpPr>
      <dsp:spPr>
        <a:xfrm>
          <a:off x="1706" y="146369"/>
          <a:ext cx="1722325" cy="86029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Блок 7.3.</a:t>
          </a:r>
          <a:endParaRPr lang="ru-RU" sz="2800" kern="1200" dirty="0"/>
        </a:p>
      </dsp:txBody>
      <dsp:txXfrm>
        <a:off x="26903" y="171566"/>
        <a:ext cx="1671931" cy="809901"/>
      </dsp:txXfrm>
    </dsp:sp>
    <dsp:sp modelId="{6AE522DF-FDA8-44D9-B4D4-53B074E9D805}">
      <dsp:nvSpPr>
        <dsp:cNvPr id="0" name=""/>
        <dsp:cNvSpPr/>
      </dsp:nvSpPr>
      <dsp:spPr>
        <a:xfrm>
          <a:off x="173939" y="1006664"/>
          <a:ext cx="172232" cy="942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2933"/>
              </a:lnTo>
              <a:lnTo>
                <a:pt x="172232" y="9429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9B81E7-F00B-4A0C-B697-259BA9A8C73A}">
      <dsp:nvSpPr>
        <dsp:cNvPr id="0" name=""/>
        <dsp:cNvSpPr/>
      </dsp:nvSpPr>
      <dsp:spPr>
        <a:xfrm>
          <a:off x="346171" y="1320975"/>
          <a:ext cx="2011592" cy="1257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ОТХОДЫ КОММУНАЛЬНЫЕ, ПОДОБНЫЕ КОММУНАЛЬНЫМ НА ПРОИЗВОДСТВЕ, ОТХОДЫ ПРИ ПРЕДОСТАВЛЕНИИ УСЛУГ НАСЕЛЕНИЮ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 7 30 000 00 00 0</a:t>
          </a:r>
        </a:p>
      </dsp:txBody>
      <dsp:txXfrm>
        <a:off x="382994" y="1357798"/>
        <a:ext cx="1937946" cy="1183599"/>
      </dsp:txXfrm>
    </dsp:sp>
    <dsp:sp modelId="{1A8491D7-9EE1-4D1F-8E0D-DF82CA1354B4}">
      <dsp:nvSpPr>
        <dsp:cNvPr id="0" name=""/>
        <dsp:cNvSpPr/>
      </dsp:nvSpPr>
      <dsp:spPr>
        <a:xfrm>
          <a:off x="2638471" y="146369"/>
          <a:ext cx="1739574" cy="86028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Блок 7.4 </a:t>
          </a:r>
          <a:endParaRPr lang="ru-RU" sz="2800" kern="1200" dirty="0"/>
        </a:p>
      </dsp:txBody>
      <dsp:txXfrm>
        <a:off x="2663668" y="171566"/>
        <a:ext cx="1689180" cy="809888"/>
      </dsp:txXfrm>
    </dsp:sp>
    <dsp:sp modelId="{9225DAEE-70C6-43E3-9CFC-7F551E903EAD}">
      <dsp:nvSpPr>
        <dsp:cNvPr id="0" name=""/>
        <dsp:cNvSpPr/>
      </dsp:nvSpPr>
      <dsp:spPr>
        <a:xfrm>
          <a:off x="2812429" y="1006651"/>
          <a:ext cx="173957" cy="942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2933"/>
              </a:lnTo>
              <a:lnTo>
                <a:pt x="173957" y="9429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46EF1-0DD5-4172-8D25-F9A629FD438E}">
      <dsp:nvSpPr>
        <dsp:cNvPr id="0" name=""/>
        <dsp:cNvSpPr/>
      </dsp:nvSpPr>
      <dsp:spPr>
        <a:xfrm>
          <a:off x="2986386" y="1320963"/>
          <a:ext cx="2011592" cy="1257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ОТХОДЫ ДЕЯТЕЛЬНОСТИ ПО ОБРАБОТКЕ, УТИЛИЗАЦИИ, ОБЕЗВРЕЖИВАНИЮ, РАЗМЕЩЕНИЮ ОТХОДОВ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7 40 000 00 00 0</a:t>
          </a:r>
          <a:endParaRPr lang="ru-RU" sz="1100" kern="1200" dirty="0"/>
        </a:p>
      </dsp:txBody>
      <dsp:txXfrm>
        <a:off x="3023209" y="1357786"/>
        <a:ext cx="1937946" cy="11835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62204-0BCE-46C6-AA7E-244E337050A5}">
      <dsp:nvSpPr>
        <dsp:cNvPr id="0" name=""/>
        <dsp:cNvSpPr/>
      </dsp:nvSpPr>
      <dsp:spPr>
        <a:xfrm>
          <a:off x="5581697" y="1646070"/>
          <a:ext cx="91440" cy="4292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264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80E485-97DC-4CA6-966E-8F0D17F68F3F}">
      <dsp:nvSpPr>
        <dsp:cNvPr id="0" name=""/>
        <dsp:cNvSpPr/>
      </dsp:nvSpPr>
      <dsp:spPr>
        <a:xfrm>
          <a:off x="3944709" y="535175"/>
          <a:ext cx="1682708" cy="464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96"/>
              </a:lnTo>
              <a:lnTo>
                <a:pt x="1682708" y="328296"/>
              </a:lnTo>
              <a:lnTo>
                <a:pt x="1682708" y="4645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3BAA57-0D78-4E5B-B383-D774D7EC5333}">
      <dsp:nvSpPr>
        <dsp:cNvPr id="0" name=""/>
        <dsp:cNvSpPr/>
      </dsp:nvSpPr>
      <dsp:spPr>
        <a:xfrm>
          <a:off x="2145604" y="1596002"/>
          <a:ext cx="1131332" cy="4276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441"/>
              </a:lnTo>
              <a:lnTo>
                <a:pt x="1131332" y="291441"/>
              </a:lnTo>
              <a:lnTo>
                <a:pt x="1131332" y="427665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217C18-F99B-4F4D-83CF-BE65012B1281}">
      <dsp:nvSpPr>
        <dsp:cNvPr id="0" name=""/>
        <dsp:cNvSpPr/>
      </dsp:nvSpPr>
      <dsp:spPr>
        <a:xfrm>
          <a:off x="977995" y="1596002"/>
          <a:ext cx="1167608" cy="427665"/>
        </a:xfrm>
        <a:custGeom>
          <a:avLst/>
          <a:gdLst/>
          <a:ahLst/>
          <a:cxnLst/>
          <a:rect l="0" t="0" r="0" b="0"/>
          <a:pathLst>
            <a:path>
              <a:moveTo>
                <a:pt x="1167608" y="0"/>
              </a:moveTo>
              <a:lnTo>
                <a:pt x="1167608" y="291441"/>
              </a:lnTo>
              <a:lnTo>
                <a:pt x="0" y="291441"/>
              </a:lnTo>
              <a:lnTo>
                <a:pt x="0" y="427665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54F0E-D5CE-45BB-A676-0898FFCCB7C7}">
      <dsp:nvSpPr>
        <dsp:cNvPr id="0" name=""/>
        <dsp:cNvSpPr/>
      </dsp:nvSpPr>
      <dsp:spPr>
        <a:xfrm>
          <a:off x="2145604" y="535175"/>
          <a:ext cx="1799104" cy="464520"/>
        </a:xfrm>
        <a:custGeom>
          <a:avLst/>
          <a:gdLst/>
          <a:ahLst/>
          <a:cxnLst/>
          <a:rect l="0" t="0" r="0" b="0"/>
          <a:pathLst>
            <a:path>
              <a:moveTo>
                <a:pt x="1799104" y="0"/>
              </a:moveTo>
              <a:lnTo>
                <a:pt x="1799104" y="328296"/>
              </a:lnTo>
              <a:lnTo>
                <a:pt x="0" y="328296"/>
              </a:lnTo>
              <a:lnTo>
                <a:pt x="0" y="4645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5C5DA-1F31-40F4-845A-4FB2D5832451}">
      <dsp:nvSpPr>
        <dsp:cNvPr id="0" name=""/>
        <dsp:cNvSpPr/>
      </dsp:nvSpPr>
      <dsp:spPr>
        <a:xfrm>
          <a:off x="3209467" y="-35256"/>
          <a:ext cx="1470482" cy="570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143DBF5-1EBF-455B-B4B4-473297449618}">
      <dsp:nvSpPr>
        <dsp:cNvPr id="0" name=""/>
        <dsp:cNvSpPr/>
      </dsp:nvSpPr>
      <dsp:spPr>
        <a:xfrm>
          <a:off x="3372854" y="119961"/>
          <a:ext cx="1470482" cy="57043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smtClean="0">
              <a:latin typeface="+mj-lt"/>
              <a:ea typeface="+mj-ea"/>
              <a:cs typeface="+mj-cs"/>
            </a:rPr>
            <a:t>ОРО</a:t>
          </a:r>
          <a:endParaRPr lang="ru-RU" sz="3600" b="1" kern="1200" dirty="0">
            <a:latin typeface="+mj-lt"/>
            <a:ea typeface="+mj-ea"/>
            <a:cs typeface="+mj-cs"/>
          </a:endParaRPr>
        </a:p>
      </dsp:txBody>
      <dsp:txXfrm>
        <a:off x="3389561" y="136668"/>
        <a:ext cx="1437068" cy="537017"/>
      </dsp:txXfrm>
    </dsp:sp>
    <dsp:sp modelId="{19BA51F9-88F2-4C8A-9597-237E86BF8E6F}">
      <dsp:nvSpPr>
        <dsp:cNvPr id="0" name=""/>
        <dsp:cNvSpPr/>
      </dsp:nvSpPr>
      <dsp:spPr>
        <a:xfrm>
          <a:off x="1010641" y="999695"/>
          <a:ext cx="2269925" cy="596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DB2545B-84F2-4D67-BA48-64F59F668F87}">
      <dsp:nvSpPr>
        <dsp:cNvPr id="0" name=""/>
        <dsp:cNvSpPr/>
      </dsp:nvSpPr>
      <dsp:spPr>
        <a:xfrm>
          <a:off x="1174028" y="1154913"/>
          <a:ext cx="2269925" cy="59630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 eaLnBrk="0" fontAlgn="base" hangingPunct="0">
            <a:lnSpc>
              <a:spcPct val="90000"/>
            </a:lnSpc>
            <a:spcBef>
              <a:spcPct val="0"/>
            </a:spcBef>
            <a:spcAft>
              <a:spcPct val="0"/>
            </a:spcAft>
            <a:buFont typeface="Arial" panose="020B0604020202020204" pitchFamily="34" charset="0"/>
            <a:buNone/>
            <a:defRPr/>
          </a:pPr>
          <a:r>
            <a:rPr lang="ru-RU" sz="1800" b="1" kern="1200" smtClean="0">
              <a:latin typeface="+mj-lt"/>
              <a:ea typeface="+mj-ea"/>
              <a:cs typeface="+mj-cs"/>
            </a:rPr>
            <a:t>Имеет плату за НВОС </a:t>
          </a:r>
          <a:endParaRPr lang="ru-RU" sz="1800" b="1" kern="1200" dirty="0">
            <a:latin typeface="+mj-lt"/>
            <a:ea typeface="+mj-ea"/>
            <a:cs typeface="+mj-cs"/>
          </a:endParaRPr>
        </a:p>
      </dsp:txBody>
      <dsp:txXfrm>
        <a:off x="1191493" y="1172378"/>
        <a:ext cx="2234995" cy="561376"/>
      </dsp:txXfrm>
    </dsp:sp>
    <dsp:sp modelId="{A9728DFC-2D3E-43DB-A9AC-D89B8ACC11FA}">
      <dsp:nvSpPr>
        <dsp:cNvPr id="0" name=""/>
        <dsp:cNvSpPr/>
      </dsp:nvSpPr>
      <dsp:spPr>
        <a:xfrm>
          <a:off x="10050" y="2023667"/>
          <a:ext cx="1935890" cy="12963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AE4BC58-99E8-4FEB-B014-A26AD4789E63}">
      <dsp:nvSpPr>
        <dsp:cNvPr id="0" name=""/>
        <dsp:cNvSpPr/>
      </dsp:nvSpPr>
      <dsp:spPr>
        <a:xfrm>
          <a:off x="173437" y="2178885"/>
          <a:ext cx="1935890" cy="129638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latin typeface="+mj-lt"/>
            <a:ea typeface="+mj-ea"/>
            <a:cs typeface="+mj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j-lt"/>
              <a:ea typeface="+mj-ea"/>
              <a:cs typeface="+mj-cs"/>
            </a:rPr>
            <a:t>По 4 классу опасности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j-lt"/>
              <a:ea typeface="+mj-ea"/>
              <a:cs typeface="+mj-cs"/>
            </a:rPr>
            <a:t> (за 1 т отходов):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2016 г. -  635,9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2017 г. -  663,2 руб.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2018 г. -  663,2 руб. </a:t>
          </a:r>
          <a:r>
            <a:rPr lang="ru-RU" sz="1400" b="1" kern="1200" dirty="0" smtClean="0">
              <a:latin typeface="+mj-lt"/>
              <a:ea typeface="+mj-ea"/>
              <a:cs typeface="+mj-cs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11407" y="2216855"/>
        <a:ext cx="1859950" cy="1220440"/>
      </dsp:txXfrm>
    </dsp:sp>
    <dsp:sp modelId="{92DFF1FD-7F64-4001-8D01-E3920BCDE4E8}">
      <dsp:nvSpPr>
        <dsp:cNvPr id="0" name=""/>
        <dsp:cNvSpPr/>
      </dsp:nvSpPr>
      <dsp:spPr>
        <a:xfrm>
          <a:off x="2272714" y="2023667"/>
          <a:ext cx="2008443" cy="13043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2CF87F8-89B4-4B83-A2B5-704BFCB2080F}">
      <dsp:nvSpPr>
        <dsp:cNvPr id="0" name=""/>
        <dsp:cNvSpPr/>
      </dsp:nvSpPr>
      <dsp:spPr>
        <a:xfrm>
          <a:off x="2436101" y="2178885"/>
          <a:ext cx="2008443" cy="130431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latin typeface="+mj-lt"/>
            <a:ea typeface="+mj-ea"/>
            <a:cs typeface="+mj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j-lt"/>
              <a:ea typeface="+mj-ea"/>
              <a:cs typeface="+mj-cs"/>
            </a:rPr>
            <a:t>По 5 классу опасности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j-lt"/>
              <a:ea typeface="+mj-ea"/>
              <a:cs typeface="+mj-cs"/>
            </a:rPr>
            <a:t>Прочие отходы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j-lt"/>
              <a:ea typeface="+mj-ea"/>
              <a:cs typeface="+mj-cs"/>
            </a:rPr>
            <a:t>(за 1 т отходов):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2016 г. -  16,6 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2017 г. -  17,3  руб.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2018 г. -  17,3  руб</a:t>
          </a:r>
          <a:r>
            <a:rPr lang="ru-RU" sz="1600" kern="1200" dirty="0" smtClean="0"/>
            <a:t>. </a:t>
          </a:r>
          <a:r>
            <a:rPr lang="ru-RU" sz="1600" b="1" kern="1200" dirty="0" smtClean="0">
              <a:latin typeface="+mj-lt"/>
              <a:ea typeface="+mj-ea"/>
              <a:cs typeface="+mj-cs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</a:t>
          </a:r>
          <a:endParaRPr lang="ru-RU" sz="1700" kern="1200" dirty="0"/>
        </a:p>
      </dsp:txBody>
      <dsp:txXfrm>
        <a:off x="2474303" y="2217087"/>
        <a:ext cx="1932039" cy="1227913"/>
      </dsp:txXfrm>
    </dsp:sp>
    <dsp:sp modelId="{48139B41-C1BF-46CC-9F78-D4D212C181EE}">
      <dsp:nvSpPr>
        <dsp:cNvPr id="0" name=""/>
        <dsp:cNvSpPr/>
      </dsp:nvSpPr>
      <dsp:spPr>
        <a:xfrm>
          <a:off x="4368853" y="999695"/>
          <a:ext cx="2517127" cy="646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D64F3E2-8864-465B-8D8D-D40A37922B2C}">
      <dsp:nvSpPr>
        <dsp:cNvPr id="0" name=""/>
        <dsp:cNvSpPr/>
      </dsp:nvSpPr>
      <dsp:spPr>
        <a:xfrm>
          <a:off x="4532240" y="1154913"/>
          <a:ext cx="2517127" cy="64637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 eaLnBrk="0" fontAlgn="base" hangingPunct="0">
            <a:lnSpc>
              <a:spcPct val="90000"/>
            </a:lnSpc>
            <a:spcBef>
              <a:spcPct val="0"/>
            </a:spcBef>
            <a:spcAft>
              <a:spcPct val="0"/>
            </a:spcAft>
            <a:buFont typeface="Arial" panose="020B0604020202020204" pitchFamily="34" charset="0"/>
            <a:buNone/>
            <a:defRPr/>
          </a:pPr>
          <a:r>
            <a:rPr lang="ru-RU" sz="1800" b="1" kern="1200" smtClean="0">
              <a:latin typeface="+mj-lt"/>
              <a:ea typeface="+mj-ea"/>
              <a:cs typeface="+mj-cs"/>
            </a:rPr>
            <a:t>Не имеет плату за НВОС</a:t>
          </a:r>
          <a:endParaRPr lang="ru-RU" sz="1800" b="1" kern="1200" dirty="0">
            <a:latin typeface="+mj-lt"/>
            <a:ea typeface="+mj-ea"/>
            <a:cs typeface="+mj-cs"/>
          </a:endParaRPr>
        </a:p>
      </dsp:txBody>
      <dsp:txXfrm>
        <a:off x="4551172" y="1173845"/>
        <a:ext cx="2479263" cy="608510"/>
      </dsp:txXfrm>
    </dsp:sp>
    <dsp:sp modelId="{A1D97235-937E-47C2-B9CB-782AC138D2F0}">
      <dsp:nvSpPr>
        <dsp:cNvPr id="0" name=""/>
        <dsp:cNvSpPr/>
      </dsp:nvSpPr>
      <dsp:spPr>
        <a:xfrm>
          <a:off x="4607932" y="2075334"/>
          <a:ext cx="2038971" cy="13268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29EDDE8-C7B1-4B96-9233-630DA4682E04}">
      <dsp:nvSpPr>
        <dsp:cNvPr id="0" name=""/>
        <dsp:cNvSpPr/>
      </dsp:nvSpPr>
      <dsp:spPr>
        <a:xfrm>
          <a:off x="4771319" y="2230551"/>
          <a:ext cx="2038971" cy="132687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+mj-lt"/>
              <a:ea typeface="+mj-ea"/>
              <a:cs typeface="+mj-cs"/>
            </a:rPr>
            <a:t>по Приказу Министерства природных ресурсов №66 и ПП №467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+mj-lt"/>
              <a:ea typeface="+mj-ea"/>
              <a:cs typeface="+mj-cs"/>
            </a:rPr>
            <a:t>Объекты,  для которых исключено НВОС</a:t>
          </a:r>
          <a:endParaRPr lang="ru-RU" sz="1400" b="1" kern="1200" dirty="0">
            <a:latin typeface="+mj-lt"/>
            <a:ea typeface="+mj-ea"/>
            <a:cs typeface="+mj-cs"/>
          </a:endParaRPr>
        </a:p>
      </dsp:txBody>
      <dsp:txXfrm>
        <a:off x="4810182" y="2269414"/>
        <a:ext cx="1961245" cy="1249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1DF69-5D2C-4A71-992E-341C50E6B861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A905C-4E6D-43BC-B024-A9732DC7ED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547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905C-4E6D-43BC-B024-A9732DC7ED3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800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905C-4E6D-43BC-B024-A9732DC7ED3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418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905C-4E6D-43BC-B024-A9732DC7ED3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36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61444" name="Номер слайда 3"/>
          <p:cNvSpPr txBox="1">
            <a:spLocks noGrp="1"/>
          </p:cNvSpPr>
          <p:nvPr/>
        </p:nvSpPr>
        <p:spPr bwMode="auto">
          <a:xfrm>
            <a:off x="3814763" y="9359900"/>
            <a:ext cx="29178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3810DAA-4EAB-4B89-832F-8EB24F17A2DA}" type="slidenum">
              <a:rPr lang="ru-RU" altLang="ru-RU" sz="1200"/>
              <a:pPr algn="r" eaLnBrk="1" hangingPunct="1"/>
              <a:t>30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673456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905C-4E6D-43BC-B024-A9732DC7ED3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631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b="1" cap="none" spc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2F7F-AD9F-4E7D-8A9C-C282384454C8}" type="datetime1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ru-RU" sz="2000">
                <a:ln>
                  <a:noFill/>
                </a:ln>
                <a:effectLst/>
              </a:defRPr>
            </a:lvl1pPr>
          </a:lstStyle>
          <a:p>
            <a:pPr lvl="0" algn="l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333C-9736-4C8A-A891-5559EF03F7EB}" type="datetime1">
              <a:rPr lang="ru-RU" smtClean="0"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ru-RU" sz="4000" b="0">
                <a:ln>
                  <a:noFill/>
                </a:ln>
                <a:effectLst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C160-820A-4DDF-896C-A7FE76CF7152}" type="datetime1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4000" b="0">
                <a:ln>
                  <a:noFill/>
                </a:ln>
                <a:effectLst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05F36-F7F3-4DF1-90FC-6DE4A724CDDA}" type="datetime1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C61CC-4495-4EC3-AFF5-80A297AEC0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204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cap="none" spc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C457-4F95-414A-AB9B-0BC8B55DEC74}" type="datetime1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532" y="2095004"/>
            <a:ext cx="7772400" cy="92275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3692" y="307580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EE00E-A44D-4ACD-AAFC-96822DF1B0E9}" type="datetime1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Двойные фигурные скобки 6"/>
          <p:cNvSpPr/>
          <p:nvPr userDrawn="1"/>
        </p:nvSpPr>
        <p:spPr>
          <a:xfrm>
            <a:off x="625456" y="2139702"/>
            <a:ext cx="7848872" cy="864096"/>
          </a:xfrm>
          <a:prstGeom prst="bracePair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cap="none" spc="10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9" name="Picture 2" descr="Картинки по запросу отходы как право собственности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7" b="61591"/>
          <a:stretch/>
        </p:blipFill>
        <p:spPr bwMode="auto">
          <a:xfrm>
            <a:off x="190500" y="212507"/>
            <a:ext cx="8125916" cy="38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F827-BC22-40D7-965F-E415C19BCFD1}" type="datetime1">
              <a:rPr lang="ru-RU" smtClean="0"/>
              <a:t>26.03.2017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324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ru-RU" sz="4000" b="0">
                <a:ln>
                  <a:noFill/>
                </a:ln>
                <a:effectLst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0E3C3-7CC3-4E23-95A4-A817B6FAD116}" type="datetime1">
              <a:rPr lang="ru-RU" smtClean="0"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ru-RU" sz="4000" b="0">
                <a:ln>
                  <a:noFill/>
                </a:ln>
                <a:effectLst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907AF-8B23-4CAD-90FD-E7761D6EF642}" type="datetime1">
              <a:rPr lang="ru-RU" smtClean="0"/>
              <a:t>26.03.2017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ru-RU" sz="4000" b="0">
                <a:ln>
                  <a:noFill/>
                </a:ln>
                <a:effectLst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748AB-F118-4542-9E5D-32E63EF5A3B5}" type="datetime1">
              <a:rPr lang="ru-RU" smtClean="0"/>
              <a:t>26.03.2017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1F22B-ABA1-4705-83E6-8686C297302B}" type="datetime1">
              <a:rPr lang="ru-RU" smtClean="0"/>
              <a:t>26.03.2017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 cap="none" spc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E7C7-3EE8-455D-B27E-FB767D5C0276}" type="datetime1">
              <a:rPr lang="ru-RU" smtClean="0"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1F827-BC22-40D7-965F-E415C19BCFD1}" type="datetime1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ylfaen" panose="010A0502050306030303" pitchFamily="18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10223" y="0"/>
            <a:ext cx="45719" cy="51435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5496" y="0"/>
            <a:ext cx="45719" cy="5143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629" y="123478"/>
            <a:ext cx="688342" cy="58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>
            <a:solidFill>
              <a:schemeClr val="bg2">
                <a:lumMod val="50000"/>
              </a:schemeClr>
            </a:solidFill>
          </a:ln>
          <a:solidFill>
            <a:schemeClr val="accent3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Sylfaen" panose="010A0502050306030303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Sylfaen" panose="010A05020503060303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Sylfaen" panose="010A050205030603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Sylfaen" panose="010A050205030603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Sylfaen" panose="010A050205030603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Sylfaen" panose="010A050205030603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szakupki.ru/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65" y="2647950"/>
            <a:ext cx="44005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97860" y="7937"/>
            <a:ext cx="3240360" cy="1626634"/>
          </a:xfrm>
        </p:spPr>
        <p:txBody>
          <a:bodyPr>
            <a:noAutofit/>
          </a:bodyPr>
          <a:lstStyle/>
          <a:p>
            <a:pPr algn="l"/>
            <a:r>
              <a:rPr lang="ru-RU" altLang="ru-RU" sz="1500" b="1" dirty="0" smtClean="0">
                <a:solidFill>
                  <a:schemeClr val="accent6">
                    <a:lumMod val="50000"/>
                  </a:schemeClr>
                </a:solidFill>
              </a:rPr>
              <a:t>Екатерина </a:t>
            </a:r>
            <a:r>
              <a:rPr lang="ru-RU" altLang="ru-RU" sz="1500" b="1" dirty="0">
                <a:solidFill>
                  <a:schemeClr val="accent6">
                    <a:lumMod val="50000"/>
                  </a:schemeClr>
                </a:solidFill>
              </a:rPr>
              <a:t>Михайловна </a:t>
            </a:r>
            <a:r>
              <a:rPr lang="ru-RU" altLang="ru-RU" sz="1500" b="1" dirty="0" smtClean="0">
                <a:solidFill>
                  <a:schemeClr val="accent6">
                    <a:lumMod val="50000"/>
                  </a:schemeClr>
                </a:solidFill>
              </a:rPr>
              <a:t>Озерова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</a:rPr>
              <a:t>к.т.н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</a:rPr>
              <a:t>., Заместитель председателя совета директоров Санкт-Петербургской ассоциации </a:t>
            </a:r>
            <a:r>
              <a:rPr lang="ru-RU" altLang="ru-RU" sz="1200" dirty="0" err="1" smtClean="0">
                <a:solidFill>
                  <a:schemeClr val="accent6">
                    <a:lumMod val="50000"/>
                  </a:schemeClr>
                </a:solidFill>
              </a:rPr>
              <a:t>рециклинга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</a:rPr>
              <a:t> СРО СПАР</a:t>
            </a:r>
          </a:p>
          <a:p>
            <a:pPr algn="l"/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</a:rPr>
              <a:t>Заместитель генерального директора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</a:rPr>
              <a:t>по стратегическому развитию СК «Гидрокор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</a:p>
          <a:p>
            <a:pPr algn="l"/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</a:rPr>
              <a:t>Заместитель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</a:rPr>
              <a:t>директора НОУ "Институт повышения квалификации "Интеграл"</a:t>
            </a:r>
          </a:p>
          <a:p>
            <a:pPr algn="l"/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endParaRPr lang="ru-RU" altLang="ru-RU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131185" y="4741529"/>
            <a:ext cx="11961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100" dirty="0">
                <a:solidFill>
                  <a:schemeClr val="accent4"/>
                </a:solidFill>
                <a:latin typeface="Sylfaen" panose="010A0502050306030303" pitchFamily="18" charset="0"/>
              </a:rPr>
              <a:t>Москва</a:t>
            </a:r>
            <a:endParaRPr lang="ru-RU" sz="1100" dirty="0">
              <a:solidFill>
                <a:schemeClr val="accent4"/>
              </a:solidFill>
              <a:latin typeface="Sylfaen" panose="010A0502050306030303" pitchFamily="18" charset="0"/>
            </a:endParaRPr>
          </a:p>
          <a:p>
            <a:pPr algn="ctr"/>
            <a:r>
              <a:rPr lang="ru-RU" altLang="ru-RU" sz="1100" dirty="0" smtClean="0">
                <a:solidFill>
                  <a:schemeClr val="accent4"/>
                </a:solidFill>
                <a:latin typeface="Sylfaen" panose="010A0502050306030303" pitchFamily="18" charset="0"/>
              </a:rPr>
              <a:t>29</a:t>
            </a:r>
            <a:r>
              <a:rPr lang="ru-RU" altLang="ru-RU" sz="1100" dirty="0" smtClean="0">
                <a:solidFill>
                  <a:schemeClr val="accent4"/>
                </a:solidFill>
                <a:latin typeface="Sylfaen" panose="010A0502050306030303" pitchFamily="18" charset="0"/>
              </a:rPr>
              <a:t> </a:t>
            </a:r>
            <a:r>
              <a:rPr lang="ru-RU" altLang="ru-RU" sz="1100" dirty="0" smtClean="0">
                <a:solidFill>
                  <a:schemeClr val="accent4"/>
                </a:solidFill>
                <a:latin typeface="Sylfaen" panose="010A0502050306030303" pitchFamily="18" charset="0"/>
              </a:rPr>
              <a:t>марта 2017 г. </a:t>
            </a:r>
            <a:endParaRPr lang="ru-RU" sz="1100" dirty="0">
              <a:solidFill>
                <a:schemeClr val="accent4"/>
              </a:solidFill>
              <a:latin typeface="Sylfaen" panose="010A050205030603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65745" y="1815543"/>
            <a:ext cx="6127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4-я Интернет-конференция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«Обращение с отходами в России; практические вопросы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b="1" dirty="0" smtClean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ylfaen" panose="010A0502050306030303" pitchFamily="18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647" y="2466978"/>
            <a:ext cx="8683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Порядок реализации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террсхем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обращения с отходами: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регоператоры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, тарифы, объекты, раздельный сбор ТКО</a:t>
            </a:r>
            <a:r>
              <a:rPr lang="ru-RU" sz="2400" dirty="0"/>
              <a:t>.</a:t>
            </a:r>
            <a:endParaRPr lang="ru-RU" sz="24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2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127047"/>
              </p:ext>
            </p:extLst>
          </p:nvPr>
        </p:nvGraphicFramePr>
        <p:xfrm>
          <a:off x="120133" y="123478"/>
          <a:ext cx="9036498" cy="47686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24"/>
                <a:gridCol w="1047495"/>
                <a:gridCol w="896721"/>
                <a:gridCol w="547301"/>
                <a:gridCol w="100771"/>
                <a:gridCol w="622192"/>
                <a:gridCol w="620962"/>
                <a:gridCol w="822109"/>
                <a:gridCol w="631760"/>
                <a:gridCol w="541508"/>
                <a:gridCol w="722011"/>
                <a:gridCol w="631760"/>
                <a:gridCol w="541508"/>
                <a:gridCol w="1094376"/>
              </a:tblGrid>
              <a:tr h="43678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организации по транспортировке отходов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Тариф на сбор и транспортировку ТКО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Тариф на захоронение ТКО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Тариф на сбор и транспортировку ТКО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Тариф на захоронение ТКО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Тариф на комплексную услугу по ЖК РФ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Плотность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Общая </a:t>
                      </a:r>
                      <a:r>
                        <a:rPr lang="en-US" sz="800" dirty="0" smtClean="0">
                          <a:effectLst/>
                        </a:rPr>
                        <a:t>S, </a:t>
                      </a:r>
                      <a:r>
                        <a:rPr lang="ru-RU" sz="800" dirty="0" smtClean="0">
                          <a:effectLst/>
                        </a:rPr>
                        <a:t>жил </a:t>
                      </a:r>
                      <a:r>
                        <a:rPr lang="ru-RU" sz="800" dirty="0" err="1" smtClean="0">
                          <a:effectLst/>
                        </a:rPr>
                        <a:t>пом</a:t>
                      </a:r>
                      <a:r>
                        <a:rPr lang="en-US" sz="800" dirty="0" smtClean="0">
                          <a:effectLst/>
                        </a:rPr>
                        <a:t>.</a:t>
                      </a:r>
                      <a:r>
                        <a:rPr lang="en-US" sz="800" baseline="0" dirty="0" smtClean="0">
                          <a:effectLst/>
                        </a:rPr>
                        <a:t> </a:t>
                      </a:r>
                      <a:r>
                        <a:rPr lang="ru-RU" sz="800" dirty="0" smtClean="0">
                          <a:effectLst/>
                        </a:rPr>
                        <a:t>в </a:t>
                      </a:r>
                      <a:r>
                        <a:rPr lang="ru-RU" sz="800" dirty="0">
                          <a:effectLst/>
                        </a:rPr>
                        <a:t>среднем на одного жителя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Норматив накопления ТКО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Переводной коэффициент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места захоронения ТКО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</a:tr>
              <a:tr h="1747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руб. /т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руб. /т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руб. /м3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руб./ м3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руб. /м2 в год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т/м3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</a:rPr>
                        <a:t>м2/чел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м3/чел.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м3/м2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8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г. Мурманск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ООО «ОРКО-инвест»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1561,28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226,89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215,46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31,31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22,13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0,14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23,30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2,09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0,09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Городская свалка твердых отходов (только </a:t>
                      </a:r>
                      <a:r>
                        <a:rPr lang="ru-RU" sz="700" dirty="0" smtClean="0">
                          <a:effectLst/>
                        </a:rPr>
                        <a:t>КГО) </a:t>
                      </a:r>
                      <a:r>
                        <a:rPr lang="ru-RU" sz="700" dirty="0">
                          <a:effectLst/>
                        </a:rPr>
                        <a:t>и ТКО в период простоя завода по термической </a:t>
                      </a:r>
                      <a:r>
                        <a:rPr lang="ru-RU" sz="700" dirty="0" smtClean="0">
                          <a:effectLst/>
                        </a:rPr>
                        <a:t>обработке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</a:tr>
              <a:tr h="3931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г. Апатиты с подведомственной территорией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ООО «Чистый город»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1494,44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192,50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239,11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30,80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20,09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0,16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26,20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1,95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0,07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Санкционированная свалка ТБО                      г. Апатиты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</a:tr>
              <a:tr h="3931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г. Кировск с подведомственной территорией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ООО «Чистый город»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3375,00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193,06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540,00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30,89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37,61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0,16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29,60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1,95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0,07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Санкционированная свалка ТБО </a:t>
                      </a:r>
                      <a:r>
                        <a:rPr lang="ru-RU" sz="700" dirty="0" smtClean="0">
                          <a:effectLst/>
                        </a:rPr>
                        <a:t> </a:t>
                      </a:r>
                      <a:r>
                        <a:rPr lang="ru-RU" sz="700" dirty="0">
                          <a:effectLst/>
                        </a:rPr>
                        <a:t>г. Апатиты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</a:tr>
              <a:tr h="4914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г. Мончегорск с подведомственной территорией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ММУП "Городское благоустройство"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1268,75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428,50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203,00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68,56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20,06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0,16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26,40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1,95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0,07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Санкционированная свалка твердых коммунальных отходов г. Мончегорска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b"/>
                </a:tc>
              </a:tr>
              <a:tr h="4914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г. Оленегорск с подведомственной территорией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ООО "Спецтехтранс"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736,44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461,69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117,83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73,87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12,75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0,16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24,20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1,61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0,07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Санкционированная свалка ТБО в г. Оленегорске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</a:tr>
              <a:tr h="4914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г. Полярные Зори с подведомственной территорией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ООО "Кольская АЭС-Авто"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1414,77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226,36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18,24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0,16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24,20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1,95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0,08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Санкционированная свалка ТБО г. Полярные Зори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</a:tr>
              <a:tr h="310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ЗАТО Александровск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МУП ЖКХ «База механизации»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2101,45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797,10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290,00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110,00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31,02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0,14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24,50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1,90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0,08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Полигон ТБО  г. Снежногорск  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</a:tr>
              <a:tr h="2948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ЗАТО п. </a:t>
                      </a:r>
                      <a:r>
                        <a:rPr lang="ru-RU" sz="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Видяево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МУПП ЖКХ  ЗАТО Видяево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0,14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24,50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1,90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0,08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Полигон ТБО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</a:tr>
              <a:tr h="4215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ЗАТО г. </a:t>
                      </a:r>
                      <a:r>
                        <a:rPr lang="ru-RU" sz="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Заозерск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МУП «Дорожно-транспротное  хозяйство»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3188,41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1086,96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440,00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150,00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45,76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0,14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24,50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tx1"/>
                          </a:solidFill>
                          <a:effectLst/>
                        </a:rPr>
                        <a:t>1,90</a:t>
                      </a:r>
                      <a:endParaRPr lang="ru-RU" sz="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</a:rPr>
                        <a:t>0,08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Санкционированная свалка твердых коммунальных отходов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09" marR="25509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258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346491"/>
              </p:ext>
            </p:extLst>
          </p:nvPr>
        </p:nvGraphicFramePr>
        <p:xfrm>
          <a:off x="107504" y="0"/>
          <a:ext cx="8856984" cy="52589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2"/>
                <a:gridCol w="1152128"/>
                <a:gridCol w="1080120"/>
                <a:gridCol w="432048"/>
                <a:gridCol w="648072"/>
                <a:gridCol w="504056"/>
                <a:gridCol w="569035"/>
                <a:gridCol w="616949"/>
                <a:gridCol w="542208"/>
                <a:gridCol w="576064"/>
                <a:gridCol w="576064"/>
                <a:gridCol w="504056"/>
                <a:gridCol w="1368152"/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организации по транспортировке отходов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Тариф на сбор и транспортировку ТКО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Тариф на захоронение ТКО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Тариф на сбор и транспортировку ТКО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Тариф на захоронение ТКО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Тариф на комплексную услугу по ЖК РФ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Плотность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Общая </a:t>
                      </a:r>
                      <a:r>
                        <a:rPr lang="en-US" sz="800" dirty="0" smtClean="0">
                          <a:effectLst/>
                        </a:rPr>
                        <a:t>S, </a:t>
                      </a:r>
                      <a:r>
                        <a:rPr lang="ru-RU" sz="800" dirty="0" smtClean="0">
                          <a:effectLst/>
                        </a:rPr>
                        <a:t>жил </a:t>
                      </a:r>
                      <a:r>
                        <a:rPr lang="ru-RU" sz="800" dirty="0" err="1" smtClean="0">
                          <a:effectLst/>
                        </a:rPr>
                        <a:t>пом</a:t>
                      </a:r>
                      <a:r>
                        <a:rPr lang="en-US" sz="800" dirty="0" smtClean="0">
                          <a:effectLst/>
                        </a:rPr>
                        <a:t>.</a:t>
                      </a:r>
                      <a:r>
                        <a:rPr lang="en-US" sz="800" baseline="0" dirty="0" smtClean="0">
                          <a:effectLst/>
                        </a:rPr>
                        <a:t> </a:t>
                      </a:r>
                      <a:r>
                        <a:rPr lang="ru-RU" sz="800" dirty="0" smtClean="0">
                          <a:effectLst/>
                        </a:rPr>
                        <a:t>в среднем на</a:t>
                      </a:r>
                      <a:r>
                        <a:rPr lang="en-US" sz="800" dirty="0" smtClean="0">
                          <a:effectLst/>
                        </a:rPr>
                        <a:t> 1</a:t>
                      </a:r>
                      <a:r>
                        <a:rPr lang="ru-RU" sz="800" dirty="0" smtClean="0">
                          <a:effectLst/>
                        </a:rPr>
                        <a:t> жителя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Норматив накопления ТКО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Переводной коэффициент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места захоронения ТКО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руб. /т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руб. /т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руб. /м3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руб./ м3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руб. /м2 в год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т/м3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 м2/чел.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м3/чел.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м3/м2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ЗАТО г. Островной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МУП тепловых сетей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3438,48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474,51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36,80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0,14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24,50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1,90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0,08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Полигон ТБО  ЗАТО г. Островной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11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ЗАТО </a:t>
                      </a:r>
                      <a:r>
                        <a:rPr lang="ru-RU" sz="700" u="none" strike="noStrike" dirty="0" err="1">
                          <a:effectLst/>
                        </a:rPr>
                        <a:t>г.Североморск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 ООО "АДС" ,ООО «</a:t>
                      </a:r>
                      <a:r>
                        <a:rPr lang="ru-RU" sz="800" dirty="0" err="1">
                          <a:effectLst/>
                        </a:rPr>
                        <a:t>Североморскжилкомхоз</a:t>
                      </a:r>
                      <a:r>
                        <a:rPr lang="ru-RU" sz="800" dirty="0" smtClean="0">
                          <a:effectLst/>
                        </a:rPr>
                        <a:t>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2152,86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297,09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23,04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0,14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24,50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1,90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0,08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Санкционированная свалка строительных отходов ЗАТО Североморск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12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Ковдорский район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ООО "КОСВВ"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effectLst/>
                        </a:rPr>
                        <a:t>647,31</a:t>
                      </a:r>
                      <a:endParaRPr lang="ru-RU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103,57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71,46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0,16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28,00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1,61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0,06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Полигон ТБО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13.1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Городское поселение Зеленоборский Кандалакшского района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МУП ЖКХ «Доверие»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2184,78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349,57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21,00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0,16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26,80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1,61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0,06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Санкционированная свалка твердых коммунальных отходов пос. Зеленоборский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13.2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Городское поселение Кандалакша Кандалакшского района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ООО «Кандалакшская перерабатывающая компания»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3782,80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605,25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36,36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0,16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26,80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1,61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0,06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Санкционированная свалка ТБО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13.3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Сельское поселение Алакуртти Кандалакшского района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МБУ «Центр ЖКХ и РД»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2150,63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344,10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20,67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0,16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26,80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1,61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0,06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Несанкционированная свалка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13.4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Сельское поселение Зареченск Кандалакшского района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2159,81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345,57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20,76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0,16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26,80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1,61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0,06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Несанкционированная свалка </a:t>
                      </a:r>
                      <a:r>
                        <a:rPr lang="ru-RU" sz="700" dirty="0" err="1">
                          <a:effectLst/>
                        </a:rPr>
                        <a:t>н.п</a:t>
                      </a:r>
                      <a:r>
                        <a:rPr lang="ru-RU" sz="700" dirty="0">
                          <a:effectLst/>
                        </a:rPr>
                        <a:t>. Зареченск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effectLst/>
                        </a:rPr>
                        <a:t>14.</a:t>
                      </a:r>
                      <a:r>
                        <a:rPr lang="en-US" sz="700" dirty="0" smtClean="0">
                          <a:effectLst/>
                        </a:rPr>
                        <a:t>1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Городское поселение </a:t>
                      </a:r>
                      <a:r>
                        <a:rPr lang="ru-RU" sz="700" u="none" strike="noStrike" dirty="0" err="1">
                          <a:effectLst/>
                        </a:rPr>
                        <a:t>Кильдинстрой</a:t>
                      </a:r>
                      <a:r>
                        <a:rPr lang="ru-RU" sz="700" u="none" strike="noStrike" dirty="0">
                          <a:effectLst/>
                        </a:rPr>
                        <a:t> Кольского района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4275,00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684,00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42,16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0,16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23,20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1,43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0,06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Завод по термической обработке ТКО г. Мурманск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effectLst/>
                        </a:rPr>
                        <a:t>14.</a:t>
                      </a:r>
                      <a:r>
                        <a:rPr lang="en-US" sz="700" dirty="0" smtClean="0">
                          <a:effectLst/>
                        </a:rPr>
                        <a:t>2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Городское поселение Молочный Кольского района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МУП "ЖКУ п. Молочный"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2862,50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1418,06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458,00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226,89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42,22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0,16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23,20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1,43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0,06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Завод по термической обработке ТКО г. Мурманск и Санкционированная свалка твердых отходов (Дровяное)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effectLst/>
                        </a:rPr>
                        <a:t>14.</a:t>
                      </a:r>
                      <a:r>
                        <a:rPr lang="en-US" sz="700" dirty="0" smtClean="0">
                          <a:effectLst/>
                        </a:rPr>
                        <a:t>3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Сельское поселение Междуречье Кольского района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ООО «Ресурс» (</a:t>
                      </a:r>
                      <a:r>
                        <a:rPr lang="ru-RU" sz="800" dirty="0" err="1">
                          <a:effectLst/>
                        </a:rPr>
                        <a:t>Килп-Явр-ООО»Экосервис</a:t>
                      </a:r>
                      <a:r>
                        <a:rPr lang="ru-RU" sz="800" dirty="0">
                          <a:effectLst/>
                        </a:rPr>
                        <a:t>»)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2331,94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1418,06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373,11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226,89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36,98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0,16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23,20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1,43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0,06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Санкционированная свалка ЗАТО Александровск (</a:t>
                      </a:r>
                      <a:r>
                        <a:rPr lang="ru-RU" sz="700" dirty="0" err="1">
                          <a:effectLst/>
                        </a:rPr>
                        <a:t>Килп-Явр</a:t>
                      </a:r>
                      <a:r>
                        <a:rPr lang="ru-RU" sz="700" dirty="0">
                          <a:effectLst/>
                        </a:rPr>
                        <a:t> - Свалка Дровяное)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effectLst/>
                        </a:rPr>
                        <a:t>14.</a:t>
                      </a:r>
                      <a:r>
                        <a:rPr lang="en-US" sz="700" dirty="0" smtClean="0">
                          <a:effectLst/>
                        </a:rPr>
                        <a:t>6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Сельское поселение Пушной Кольского района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ООО «Выбор»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456,25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73,00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4,50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0,16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23,20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1,43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0,06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Санкционированная свалка твердых отходов (Дровяное)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15.1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Городское поселение Ревда </a:t>
                      </a:r>
                      <a:r>
                        <a:rPr lang="ru-RU" sz="700" u="none" strike="noStrike" dirty="0" err="1">
                          <a:effectLst/>
                        </a:rPr>
                        <a:t>Ловозерского</a:t>
                      </a:r>
                      <a:r>
                        <a:rPr lang="ru-RU" sz="700" u="none" strike="noStrike" dirty="0">
                          <a:effectLst/>
                        </a:rPr>
                        <a:t> района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1929,00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487,50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308,64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78,00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22,85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0,16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24,20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1,43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0,06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Санкционированная свалка твердых коммунальных отходов г. </a:t>
                      </a:r>
                      <a:r>
                        <a:rPr lang="ru-RU" sz="700" dirty="0" smtClean="0">
                          <a:effectLst/>
                        </a:rPr>
                        <a:t>Мончегорска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15.2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Сельское поселение Ловозеро </a:t>
                      </a:r>
                      <a:r>
                        <a:rPr lang="ru-RU" sz="700" u="none" strike="noStrike" dirty="0" err="1">
                          <a:effectLst/>
                        </a:rPr>
                        <a:t>Ловозерского</a:t>
                      </a:r>
                      <a:r>
                        <a:rPr lang="ru-RU" sz="700" u="none" strike="noStrike" dirty="0">
                          <a:effectLst/>
                        </a:rPr>
                        <a:t> района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ООО «Ловозеро-</a:t>
                      </a:r>
                      <a:r>
                        <a:rPr lang="ru-RU" sz="800" dirty="0" err="1">
                          <a:effectLst/>
                        </a:rPr>
                        <a:t>Жилсервис</a:t>
                      </a:r>
                      <a:r>
                        <a:rPr lang="ru-RU" sz="800" dirty="0">
                          <a:effectLst/>
                        </a:rPr>
                        <a:t>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3499,50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1938,00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559,92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310,08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51,41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0,16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24,20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1,43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0,06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Санкционированная свалка </a:t>
                      </a:r>
                      <a:r>
                        <a:rPr lang="ru-RU" sz="700" dirty="0" err="1">
                          <a:effectLst/>
                        </a:rPr>
                        <a:t>с.Ловозеро</a:t>
                      </a:r>
                      <a:r>
                        <a:rPr lang="ru-RU" sz="700" dirty="0">
                          <a:effectLst/>
                        </a:rPr>
                        <a:t> (ООО «Ловозеро-</a:t>
                      </a:r>
                      <a:r>
                        <a:rPr lang="ru-RU" sz="700" dirty="0" err="1">
                          <a:effectLst/>
                        </a:rPr>
                        <a:t>Жилсервис</a:t>
                      </a:r>
                      <a:r>
                        <a:rPr lang="ru-RU" sz="700" dirty="0">
                          <a:effectLst/>
                        </a:rPr>
                        <a:t>»)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16.1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Городское поселение Заполярный </a:t>
                      </a:r>
                      <a:r>
                        <a:rPr lang="ru-RU" sz="700" u="none" strike="noStrike" dirty="0" err="1">
                          <a:effectLst/>
                        </a:rPr>
                        <a:t>Печенгского</a:t>
                      </a:r>
                      <a:r>
                        <a:rPr lang="ru-RU" sz="700" u="none" strike="noStrike" dirty="0">
                          <a:effectLst/>
                        </a:rPr>
                        <a:t> района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ООО «</a:t>
                      </a:r>
                      <a:r>
                        <a:rPr lang="ru-RU" sz="800" dirty="0" err="1">
                          <a:effectLst/>
                        </a:rPr>
                        <a:t>Экоплан</a:t>
                      </a:r>
                      <a:r>
                        <a:rPr lang="ru-RU" sz="800" dirty="0" smtClean="0">
                          <a:effectLst/>
                        </a:rPr>
                        <a:t>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520,38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786,13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83,26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125,78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12,83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0,16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23,30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1,43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0,06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Санкционированная свалка ТБО г. Заполярный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16.2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Городское поселение Никель </a:t>
                      </a:r>
                      <a:r>
                        <a:rPr lang="ru-RU" sz="700" u="none" strike="noStrike" dirty="0" err="1">
                          <a:effectLst/>
                        </a:rPr>
                        <a:t>Печенгского</a:t>
                      </a:r>
                      <a:r>
                        <a:rPr lang="ru-RU" sz="700" u="none" strike="noStrike" dirty="0">
                          <a:effectLst/>
                        </a:rPr>
                        <a:t> района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ООО «</a:t>
                      </a:r>
                      <a:r>
                        <a:rPr lang="ru-RU" sz="800" dirty="0" err="1">
                          <a:effectLst/>
                        </a:rPr>
                        <a:t>Экоплан</a:t>
                      </a:r>
                      <a:r>
                        <a:rPr lang="ru-RU" sz="800" dirty="0">
                          <a:effectLst/>
                        </a:rPr>
                        <a:t>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1735,28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277,64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17,04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0,16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23,30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1,43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0,06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Санкционированная свалка твердых коммунальных отходов пос. Никель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</a:tr>
              <a:tr h="2487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17.1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u="none" strike="noStrike" dirty="0">
                          <a:effectLst/>
                        </a:rPr>
                        <a:t>Городское поселение Умба Терского района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МУП «ЖЭК»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FF0000"/>
                          </a:solidFill>
                          <a:effectLst/>
                        </a:rPr>
                        <a:t>5863,90</a:t>
                      </a:r>
                      <a:endParaRPr lang="ru-RU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938,22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45,48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0,16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29,50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1,43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0,05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Свалка несанкционированная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02" marR="870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82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Плата </a:t>
            </a:r>
            <a:r>
              <a:rPr lang="ru-RU" sz="2800" dirty="0"/>
              <a:t>за </a:t>
            </a:r>
            <a:r>
              <a:rPr lang="ru-RU" sz="2800" dirty="0" smtClean="0"/>
              <a:t>НВОС – учет при расчета тарифов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1275606"/>
            <a:ext cx="5328592" cy="364693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при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расчете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тарифа на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с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ТКО следует принимать во внимание, что в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Постановлением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  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913 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13.09.2016  «О 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ставках платы 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негативное воздействие на окружающую 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среду и  дополнительных 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коэффициентах» </a:t>
            </a:r>
            <a:r>
              <a:rPr lang="ru-RU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 ставки </a:t>
            </a:r>
            <a:r>
              <a:rPr lang="ru-RU" alt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платы, </a:t>
            </a:r>
            <a:r>
              <a:rPr lang="ru-RU" alt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размещение отходов производства и потребления по классу их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опасности. </a:t>
            </a:r>
            <a:endParaRPr lang="en-US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(Ранее действовало Постановление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№344.)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 dirty="0"/>
          </a:p>
        </p:txBody>
      </p:sp>
      <p:pic>
        <p:nvPicPr>
          <p:cNvPr id="6146" name="Picture 2" descr="Картинки по запросу расч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670" y="1635646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70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Картинки по запросу отходы т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41149"/>
            <a:ext cx="5616624" cy="290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755576" y="253503"/>
            <a:ext cx="10363200" cy="14700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3203848" y="1723528"/>
          <a:ext cx="4999686" cy="2724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67956" y="412317"/>
            <a:ext cx="708436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A42F30"/>
                </a:solidFill>
                <a:latin typeface="Sylfaen" panose="010A0502050306030303" pitchFamily="18" charset="0"/>
              </a:rPr>
              <a:t>Согласно Приказу  ФЕДЕРАЛЬНОЙ СЛУЖБЫ ПО НАДЗОРУ В СФЕРЕ ПРИРОДОПОЛЬЗОВАНИЯ от 18 июля 2014 г. N 445 «Об утверждении</a:t>
            </a:r>
            <a:br>
              <a:rPr lang="ru-RU" sz="1600" dirty="0">
                <a:solidFill>
                  <a:srgbClr val="A42F30"/>
                </a:solidFill>
                <a:latin typeface="Sylfaen" panose="010A0502050306030303" pitchFamily="18" charset="0"/>
              </a:rPr>
            </a:br>
            <a:r>
              <a:rPr lang="ru-RU" sz="1600" dirty="0">
                <a:solidFill>
                  <a:srgbClr val="A42F30"/>
                </a:solidFill>
                <a:latin typeface="Sylfaen" panose="010A0502050306030303" pitchFamily="18" charset="0"/>
              </a:rPr>
              <a:t>ФЕДЕРАЛЬНОГО КЛАССИФИКАЦИОННОГО КАТАЛОГА ОТХОДОВ» отходы ТКО включают блок </a:t>
            </a:r>
            <a:r>
              <a:rPr lang="ru-RU" sz="1600" dirty="0" smtClean="0">
                <a:solidFill>
                  <a:srgbClr val="A42F30"/>
                </a:solidFill>
                <a:latin typeface="Sylfaen" panose="010A0502050306030303" pitchFamily="18" charset="0"/>
              </a:rPr>
              <a:t>7.3, а блок 7.4 это не ТКО?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61789"/>
            <a:ext cx="1564332" cy="198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4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0397961"/>
              </p:ext>
            </p:extLst>
          </p:nvPr>
        </p:nvGraphicFramePr>
        <p:xfrm>
          <a:off x="1115616" y="771550"/>
          <a:ext cx="7059419" cy="3557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430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188" y="-4966"/>
            <a:ext cx="7633220" cy="933553"/>
          </a:xfrm>
          <a:prstGeom prst="rect">
            <a:avLst/>
          </a:prstGeom>
          <a:noFill/>
          <a:ln>
            <a:noFill/>
          </a:ln>
        </p:spPr>
        <p:txBody>
          <a:bodyPr wrap="square" lIns="50782" tIns="50782" rIns="50782" bIns="50782" anchor="ctr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21375" algn="l"/>
              </a:tabLst>
              <a:defRPr/>
            </a:pPr>
            <a:r>
              <a:rPr kumimoji="0" lang="ru-RU" alt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Times New Roman" pitchFamily="18" charset="0"/>
              </a:rPr>
              <a:t>П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остановление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Правительства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Российской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Федерации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ru-RU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от 26.05.2016 № 467 </a:t>
            </a:r>
            <a:r>
              <a:rPr lang="ru-RU" altLang="en-US" dirty="0" smtClean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«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Об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утверждении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Положения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о 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подтверждении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исключения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негативного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воздействия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на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окружающую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среду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объектов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размещения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 </a:t>
            </a:r>
            <a:r>
              <a:rPr lang="en-US" altLang="en-US" dirty="0" err="1">
                <a:solidFill>
                  <a:srgbClr val="A42F30"/>
                </a:solidFill>
                <a:latin typeface="Sylfaen" panose="010A0502050306030303" pitchFamily="18" charset="0"/>
              </a:rPr>
              <a:t>отходов</a:t>
            </a:r>
            <a:r>
              <a:rPr lang="en-US" altLang="en-US" dirty="0">
                <a:solidFill>
                  <a:srgbClr val="A42F30"/>
                </a:solidFill>
                <a:latin typeface="Sylfaen" panose="010A0502050306030303" pitchFamily="18" charset="0"/>
              </a:rPr>
              <a:t>»</a:t>
            </a:r>
            <a:endParaRPr lang="zh-CN" altLang="en-US" dirty="0">
              <a:solidFill>
                <a:srgbClr val="A42F30"/>
              </a:solidFill>
              <a:latin typeface="Sylfaen" panose="010A05020503060303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5450" y="892891"/>
            <a:ext cx="8467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Исключение негативного воздействия подтверждается результатами мониторинга состояния окружающей среды на </a:t>
            </a:r>
            <a:r>
              <a:rPr lang="ru-RU" sz="1600" dirty="0">
                <a:latin typeface="Sylfaen" panose="010A0502050306030303" pitchFamily="18" charset="0"/>
              </a:rPr>
              <a:t>ОРО, проводимого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в соответствии со статьей 12  Федерального закона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89-ФЗ.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1802" y="2211710"/>
            <a:ext cx="826135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i="1" dirty="0" smtClean="0">
              <a:latin typeface="Sylfaen" panose="010A0502050306030303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мониторинга представляется до 15 февраля в территориальные органы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Росприроднадзора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5921375" algn="l"/>
              </a:tabLst>
            </a:pPr>
            <a:endParaRPr lang="ru-RU" sz="1400" kern="0" dirty="0" smtClean="0">
              <a:solidFill>
                <a:srgbClr val="C00000"/>
              </a:solidFill>
              <a:latin typeface="Sylfaen" panose="010A0502050306030303" pitchFamily="18" charset="0"/>
              <a:cs typeface="Times New Roman" pitchFamily="18" charset="0"/>
            </a:endParaRPr>
          </a:p>
          <a:p>
            <a:pPr algn="ctr">
              <a:tabLst>
                <a:tab pos="5921375" algn="l"/>
              </a:tabLst>
            </a:pPr>
            <a:r>
              <a:rPr lang="ru-RU" kern="0" dirty="0" smtClean="0">
                <a:solidFill>
                  <a:srgbClr val="C00000"/>
                </a:solidFill>
                <a:latin typeface="Sylfaen" panose="010A0502050306030303" pitchFamily="18" charset="0"/>
                <a:cs typeface="Times New Roman" pitchFamily="18" charset="0"/>
              </a:rPr>
              <a:t>Приказ </a:t>
            </a:r>
            <a:r>
              <a:rPr lang="ru-RU" kern="0" dirty="0">
                <a:solidFill>
                  <a:srgbClr val="C00000"/>
                </a:solidFill>
                <a:latin typeface="Sylfaen" panose="010A0502050306030303" pitchFamily="18" charset="0"/>
                <a:cs typeface="Times New Roman" pitchFamily="18" charset="0"/>
              </a:rPr>
              <a:t>Минприроды России от 04.03.2016 № 66 «О Порядке проведения собственниками объектов размещения отходов, а также лицами, во владении или в пользовании которых находятся объекты размещения отходов, мониторинга состояния и загрязнения окружающей среды на территориях объектов размещению отходов и в пределах их воздействия на окружающую среду»</a:t>
            </a:r>
          </a:p>
          <a:p>
            <a:endParaRPr lang="ru-RU" sz="1400" i="1" dirty="0">
              <a:latin typeface="Sylfaen" panose="010A05020503060303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45" y="1710609"/>
            <a:ext cx="7776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ylfaen" panose="010A0502050306030303" pitchFamily="18" charset="0"/>
              </a:rPr>
              <a:t>Обоснованием исключения НВОС являются данные инструментальных измерений о соблюдении нормативов качества окружающей </a:t>
            </a:r>
            <a:r>
              <a:rPr lang="ru-RU" sz="1600" dirty="0" smtClean="0">
                <a:latin typeface="Sylfaen" panose="010A0502050306030303" pitchFamily="18" charset="0"/>
              </a:rPr>
              <a:t>среды…</a:t>
            </a:r>
            <a:endParaRPr lang="ru-RU" sz="1600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2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плата за нвос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7654"/>
            <a:ext cx="3220616" cy="322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44225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0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плата за нвос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7654"/>
            <a:ext cx="3220616" cy="322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95486"/>
            <a:ext cx="828092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smtClean="0">
                <a:solidFill>
                  <a:srgbClr val="A42F30"/>
                </a:solidFill>
                <a:latin typeface="Sylfaen" panose="010A0502050306030303" pitchFamily="18" charset="0"/>
              </a:rPr>
              <a:t>Выводы: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solidFill>
                  <a:srgbClr val="A42F30"/>
                </a:solidFill>
                <a:latin typeface="Sylfaen" panose="010A0502050306030303" pitchFamily="18" charset="0"/>
              </a:rPr>
              <a:t>Тарифы в территориальных схемах рассчитывались по ТЗ ГОИВ субъекта вне рамок требований 197 постановления Правительства РФ от 16.03.2016г.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solidFill>
                  <a:srgbClr val="A42F30"/>
                </a:solidFill>
                <a:latin typeface="Sylfaen" panose="010A0502050306030303" pitchFamily="18" charset="0"/>
              </a:rPr>
              <a:t>Тарифы носят предварительный характер, поскольку не было на момент разработки территориальных схем (</a:t>
            </a:r>
            <a:r>
              <a:rPr lang="ru-RU" sz="1600" dirty="0">
                <a:solidFill>
                  <a:srgbClr val="A42F30"/>
                </a:solidFill>
                <a:latin typeface="Sylfaen" panose="010A0502050306030303" pitchFamily="18" charset="0"/>
              </a:rPr>
              <a:t>конец 2015 – сентябрь 2016г.г.) норм действующего законодательства по расчету </a:t>
            </a:r>
            <a:r>
              <a:rPr lang="ru-RU" sz="1600" dirty="0" smtClean="0">
                <a:solidFill>
                  <a:srgbClr val="A42F30"/>
                </a:solidFill>
                <a:latin typeface="Sylfaen" panose="010A0502050306030303" pitchFamily="18" charset="0"/>
              </a:rPr>
              <a:t>тарифов, не было методических рекомендаций к 484 </a:t>
            </a:r>
            <a:r>
              <a:rPr lang="ru-RU" sz="1600" dirty="0">
                <a:solidFill>
                  <a:srgbClr val="A42F30"/>
                </a:solidFill>
                <a:latin typeface="Sylfaen" panose="010A0502050306030303" pitchFamily="18" charset="0"/>
              </a:rPr>
              <a:t>постановление Правительства РФ </a:t>
            </a:r>
            <a:r>
              <a:rPr lang="ru-RU" sz="1600" dirty="0" smtClean="0">
                <a:solidFill>
                  <a:srgbClr val="A42F30"/>
                </a:solidFill>
                <a:latin typeface="Sylfaen" panose="010A0502050306030303" pitchFamily="18" charset="0"/>
              </a:rPr>
              <a:t>от </a:t>
            </a:r>
            <a:r>
              <a:rPr lang="ru-RU" sz="1600" dirty="0">
                <a:solidFill>
                  <a:srgbClr val="A42F30"/>
                </a:solidFill>
                <a:latin typeface="Sylfaen" panose="010A0502050306030303" pitchFamily="18" charset="0"/>
              </a:rPr>
              <a:t>30.05.2016, Приказ ФАС России от 21.11.2016 N 1638/16</a:t>
            </a:r>
            <a:r>
              <a:rPr lang="ru-RU" sz="1600" dirty="0" smtClean="0">
                <a:solidFill>
                  <a:srgbClr val="A42F30"/>
                </a:solidFill>
                <a:latin typeface="Sylfaen" panose="010A0502050306030303" pitchFamily="18" charset="0"/>
              </a:rPr>
              <a:t>). Тарифы в </a:t>
            </a:r>
            <a:r>
              <a:rPr lang="ru-RU" sz="1600" dirty="0" err="1" smtClean="0">
                <a:solidFill>
                  <a:srgbClr val="A42F30"/>
                </a:solidFill>
                <a:latin typeface="Sylfaen" panose="010A0502050306030303" pitchFamily="18" charset="0"/>
              </a:rPr>
              <a:t>террсхемах</a:t>
            </a:r>
            <a:r>
              <a:rPr lang="ru-RU" sz="1600" dirty="0" smtClean="0">
                <a:solidFill>
                  <a:srgbClr val="A42F30"/>
                </a:solidFill>
                <a:latin typeface="Sylfaen" panose="010A0502050306030303" pitchFamily="18" charset="0"/>
              </a:rPr>
              <a:t> необходимы для обоснования будущих зон региональных операторов.</a:t>
            </a:r>
            <a:endParaRPr lang="ru-RU" sz="1600" dirty="0">
              <a:solidFill>
                <a:srgbClr val="A42F30"/>
              </a:solidFill>
              <a:latin typeface="Sylfaen" panose="010A0502050306030303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solidFill>
                  <a:srgbClr val="A42F30"/>
                </a:solidFill>
                <a:latin typeface="Sylfaen" panose="010A0502050306030303" pitchFamily="18" charset="0"/>
              </a:rPr>
              <a:t>При разработке территориальных схем исходные данные по </a:t>
            </a:r>
            <a:r>
              <a:rPr lang="ru-RU" sz="1600" dirty="0" err="1" smtClean="0">
                <a:solidFill>
                  <a:srgbClr val="A42F30"/>
                </a:solidFill>
                <a:latin typeface="Sylfaen" panose="010A0502050306030303" pitchFamily="18" charset="0"/>
              </a:rPr>
              <a:t>инвестпрограммам</a:t>
            </a:r>
            <a:r>
              <a:rPr lang="ru-RU" sz="1600" dirty="0" smtClean="0">
                <a:solidFill>
                  <a:srgbClr val="A42F30"/>
                </a:solidFill>
                <a:latin typeface="Sylfaen" panose="010A0502050306030303" pitchFamily="18" charset="0"/>
              </a:rPr>
              <a:t> отсутствовали в связи с отсутствием </a:t>
            </a:r>
            <a:r>
              <a:rPr lang="ru-RU" sz="1600" dirty="0">
                <a:solidFill>
                  <a:srgbClr val="A42F30"/>
                </a:solidFill>
                <a:latin typeface="Sylfaen" panose="010A0502050306030303" pitchFamily="18" charset="0"/>
              </a:rPr>
              <a:t>норм действующего </a:t>
            </a:r>
            <a:r>
              <a:rPr lang="ru-RU" sz="1600" dirty="0" smtClean="0">
                <a:solidFill>
                  <a:srgbClr val="A42F30"/>
                </a:solidFill>
                <a:latin typeface="Sylfaen" panose="010A0502050306030303" pitchFamily="18" charset="0"/>
              </a:rPr>
              <a:t>законодательства (424 постановление </a:t>
            </a:r>
            <a:r>
              <a:rPr lang="ru-RU" sz="1600" dirty="0">
                <a:solidFill>
                  <a:srgbClr val="A42F30"/>
                </a:solidFill>
                <a:latin typeface="Sylfaen" panose="010A0502050306030303" pitchFamily="18" charset="0"/>
              </a:rPr>
              <a:t>Правительства </a:t>
            </a:r>
            <a:r>
              <a:rPr lang="ru-RU" sz="1600" dirty="0" smtClean="0">
                <a:solidFill>
                  <a:srgbClr val="A42F30"/>
                </a:solidFill>
                <a:latin typeface="Sylfaen" panose="010A0502050306030303" pitchFamily="18" charset="0"/>
              </a:rPr>
              <a:t>РФ от 16.05.2016 с отчетностью в 2017г.).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46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067694"/>
            <a:ext cx="7772400" cy="92275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Определение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нормативов накопления ТКО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3343300"/>
            <a:ext cx="8956903" cy="180020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	Проблемы: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FF0000"/>
                </a:solidFill>
              </a:rPr>
              <a:t>Учет </a:t>
            </a:r>
            <a:r>
              <a:rPr lang="ru-RU" sz="1800" dirty="0">
                <a:solidFill>
                  <a:srgbClr val="FF0000"/>
                </a:solidFill>
              </a:rPr>
              <a:t>сезонности </a:t>
            </a:r>
            <a:r>
              <a:rPr lang="ru-RU" sz="1800" dirty="0" smtClean="0">
                <a:solidFill>
                  <a:srgbClr val="FF0000"/>
                </a:solidFill>
              </a:rPr>
              <a:t>при выполнении </a:t>
            </a:r>
            <a:r>
              <a:rPr lang="ru-RU" sz="1800" dirty="0">
                <a:solidFill>
                  <a:srgbClr val="FF0000"/>
                </a:solidFill>
              </a:rPr>
              <a:t>работ менее года</a:t>
            </a:r>
            <a:r>
              <a:rPr lang="ru-RU" sz="1800" dirty="0" smtClean="0">
                <a:solidFill>
                  <a:srgbClr val="FF0000"/>
                </a:solidFill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FF0000"/>
                </a:solidFill>
              </a:rPr>
              <a:t>43 </a:t>
            </a:r>
            <a:r>
              <a:rPr lang="ru-RU" sz="1800" dirty="0">
                <a:solidFill>
                  <a:srgbClr val="FF0000"/>
                </a:solidFill>
              </a:rPr>
              <a:t>измеряемых позиций по </a:t>
            </a:r>
            <a:r>
              <a:rPr lang="ru-RU" sz="1800" dirty="0" smtClean="0">
                <a:solidFill>
                  <a:srgbClr val="FF0000"/>
                </a:solidFill>
              </a:rPr>
              <a:t>общественному фонду </a:t>
            </a:r>
            <a:r>
              <a:rPr lang="ru-RU" sz="1800" dirty="0">
                <a:solidFill>
                  <a:srgbClr val="FF0000"/>
                </a:solidFill>
              </a:rPr>
              <a:t>и возможности их сокращения, </a:t>
            </a:r>
            <a:endParaRPr lang="ru-RU" sz="18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FF0000"/>
                </a:solidFill>
              </a:rPr>
              <a:t>7 </a:t>
            </a:r>
            <a:r>
              <a:rPr lang="ru-RU" sz="1800" dirty="0">
                <a:solidFill>
                  <a:srgbClr val="FF0000"/>
                </a:solidFill>
              </a:rPr>
              <a:t>дневные измерения при </a:t>
            </a:r>
            <a:r>
              <a:rPr lang="ru-RU" sz="1800" dirty="0" smtClean="0">
                <a:solidFill>
                  <a:srgbClr val="FF0000"/>
                </a:solidFill>
              </a:rPr>
              <a:t>графиках вывоза </a:t>
            </a:r>
            <a:r>
              <a:rPr lang="ru-RU" sz="1800" dirty="0">
                <a:solidFill>
                  <a:srgbClr val="FF0000"/>
                </a:solidFill>
              </a:rPr>
              <a:t>в несколько раз в неделю, обслуживание одного </a:t>
            </a:r>
            <a:r>
              <a:rPr lang="ru-RU" sz="1800" dirty="0" smtClean="0">
                <a:solidFill>
                  <a:srgbClr val="FF0000"/>
                </a:solidFill>
              </a:rPr>
              <a:t>населенного</a:t>
            </a:r>
            <a:r>
              <a:rPr lang="ru-RU" sz="1800" dirty="0">
                <a:solidFill>
                  <a:srgbClr val="FF0000"/>
                </a:solidFill>
              </a:rPr>
              <a:t> пункта несколькими транспортировщиками ТКО и нестыковки </a:t>
            </a:r>
            <a:r>
              <a:rPr lang="ru-RU" sz="1800" dirty="0" smtClean="0">
                <a:solidFill>
                  <a:srgbClr val="FF0000"/>
                </a:solidFill>
              </a:rPr>
              <a:t>графиков </a:t>
            </a:r>
            <a:r>
              <a:rPr lang="ru-RU" sz="1800" dirty="0">
                <a:solidFill>
                  <a:srgbClr val="FF0000"/>
                </a:solidFill>
              </a:rPr>
              <a:t> вывоза, примерзание ТКО в зимний сезон в северных </a:t>
            </a:r>
            <a:r>
              <a:rPr lang="ru-RU" sz="1800" dirty="0" smtClean="0">
                <a:solidFill>
                  <a:srgbClr val="FF0000"/>
                </a:solidFill>
              </a:rPr>
              <a:t>регионах и т.д.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55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sp>
        <p:nvSpPr>
          <p:cNvPr id="5" name="Объект 3"/>
          <p:cNvSpPr>
            <a:spLocks noGrp="1"/>
          </p:cNvSpPr>
          <p:nvPr>
            <p:ph sz="half" idx="4294967295"/>
          </p:nvPr>
        </p:nvSpPr>
        <p:spPr>
          <a:xfrm>
            <a:off x="323528" y="555526"/>
            <a:ext cx="3816424" cy="396044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нормативов накопления отходов осуществлялось в </a:t>
            </a:r>
            <a:r>
              <a:rPr lang="ru-RU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соответствии:</a:t>
            </a:r>
          </a:p>
          <a:p>
            <a:r>
              <a:rPr lang="ru-RU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Правительства РФ от 04.04.2016 N 269 </a:t>
            </a:r>
            <a:r>
              <a:rPr lang="ru-RU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 определении нормативов накопления твердых коммунальных отходов» </a:t>
            </a:r>
            <a:endParaRPr lang="ru-RU" sz="14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</a:t>
            </a:r>
            <a:r>
              <a:rPr lang="ru-RU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«Рекомендаций по определению норм накопления твердых бытовых отходов для городов РСФСР» </a:t>
            </a:r>
            <a:endParaRPr lang="ru-RU" sz="14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учетом  </a:t>
            </a:r>
            <a:r>
              <a:rPr lang="ru-RU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рекомендаций по вопросам, связанным с определением нормативов накопления твердых коммунальных отходов</a:t>
            </a: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утвержденных Приказом Минст</a:t>
            </a:r>
            <a:r>
              <a:rPr lang="ru-RU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роя России от 28.07.2016 N 524/</a:t>
            </a:r>
            <a:r>
              <a:rPr lang="ru-RU" sz="1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283968" y="411510"/>
            <a:ext cx="4608512" cy="41764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и расчетные единицы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п. 5 и п. 14 Постановления Правительства от 04.04.2016 №269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определяются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уполномоченным органом.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47 категории объектов, 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которых можно установить норматив накопления, однако такой фронт работы сопряжен с рядом проблем и является достаточно трудоемким процессом.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некоторых регионов определение проводилось только по основным категориям (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позиций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по согласованию с ГОИВ, отвечающим за разработку ТСОО.</a:t>
            </a:r>
            <a:endParaRPr lang="ru-RU" sz="16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9139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83718"/>
            <a:ext cx="7772400" cy="922758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Тарифы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обращение с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ТКО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террсхемах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1144" y="3206476"/>
            <a:ext cx="7772400" cy="1937024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У</a:t>
            </a:r>
            <a:r>
              <a:rPr lang="ru-RU" dirty="0" smtClean="0">
                <a:solidFill>
                  <a:srgbClr val="FF0000"/>
                </a:solidFill>
              </a:rPr>
              <a:t>чет </a:t>
            </a:r>
            <a:r>
              <a:rPr lang="ru-RU" dirty="0">
                <a:solidFill>
                  <a:srgbClr val="FF0000"/>
                </a:solidFill>
              </a:rPr>
              <a:t>в </a:t>
            </a:r>
            <a:r>
              <a:rPr lang="ru-RU" dirty="0" smtClean="0">
                <a:solidFill>
                  <a:srgbClr val="FF0000"/>
                </a:solidFill>
              </a:rPr>
              <a:t>перспективных тарифах: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действующие </a:t>
            </a:r>
            <a:r>
              <a:rPr lang="ru-RU" dirty="0">
                <a:solidFill>
                  <a:srgbClr val="FF0000"/>
                </a:solidFill>
              </a:rPr>
              <a:t>тарифы по видам деятельности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инвестиции </a:t>
            </a:r>
            <a:r>
              <a:rPr lang="ru-RU" dirty="0">
                <a:solidFill>
                  <a:srgbClr val="FF0000"/>
                </a:solidFill>
              </a:rPr>
              <a:t>в строительство будущих объектов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расстояния </a:t>
            </a:r>
            <a:r>
              <a:rPr lang="ru-RU" dirty="0">
                <a:solidFill>
                  <a:srgbClr val="FF0000"/>
                </a:solidFill>
              </a:rPr>
              <a:t>до всех населенных пунктов зоны охвата объектов, </a:t>
            </a:r>
            <a:endParaRPr lang="ru-RU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стоимость </a:t>
            </a:r>
            <a:r>
              <a:rPr lang="ru-RU" dirty="0">
                <a:solidFill>
                  <a:srgbClr val="FF0000"/>
                </a:solidFill>
              </a:rPr>
              <a:t>затрат по субъекту на зарплату, ГСМ, и </a:t>
            </a:r>
            <a:r>
              <a:rPr lang="ru-RU" dirty="0" smtClean="0">
                <a:solidFill>
                  <a:srgbClr val="FF0000"/>
                </a:solidFill>
              </a:rPr>
              <a:t>пр.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плата </a:t>
            </a:r>
            <a:r>
              <a:rPr lang="ru-RU" dirty="0">
                <a:solidFill>
                  <a:srgbClr val="FF0000"/>
                </a:solidFill>
              </a:rPr>
              <a:t>за НВОС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46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23478"/>
            <a:ext cx="3672408" cy="2909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500" dirty="0" smtClean="0"/>
              <a:t>Дифференцирование муниципальных </a:t>
            </a:r>
            <a:r>
              <a:rPr lang="ru-RU" sz="1500" dirty="0"/>
              <a:t>образований </a:t>
            </a:r>
            <a:r>
              <a:rPr lang="ru-RU" sz="1500" dirty="0" smtClean="0"/>
              <a:t>по </a:t>
            </a:r>
            <a:r>
              <a:rPr lang="ru-RU" sz="1500" dirty="0"/>
              <a:t>определенным категориям - один из начальных этапов работы по созданию и усовершенствованию системы нормирования в сфере обращения с отходами</a:t>
            </a:r>
            <a:r>
              <a:rPr lang="ru-RU" sz="1500" dirty="0" smtClean="0"/>
              <a:t>.</a:t>
            </a:r>
          </a:p>
          <a:p>
            <a:pPr marL="0" indent="0">
              <a:buNone/>
            </a:pPr>
            <a:r>
              <a:rPr lang="ru-RU" sz="1500" dirty="0" smtClean="0"/>
              <a:t>Оно предусматривает разделение региона на несколько условных групп, в пределах которых определяются нормативы накопления ТКО. </a:t>
            </a:r>
          </a:p>
          <a:p>
            <a:pPr marL="0" indent="0">
              <a:buNone/>
            </a:pPr>
            <a:endParaRPr lang="ru-RU" sz="1500" dirty="0"/>
          </a:p>
          <a:p>
            <a:pPr marL="0" indent="0">
              <a:buNone/>
            </a:pPr>
            <a:endParaRPr lang="ru-RU" sz="15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95476316"/>
              </p:ext>
            </p:extLst>
          </p:nvPr>
        </p:nvGraphicFramePr>
        <p:xfrm>
          <a:off x="4490610" y="481160"/>
          <a:ext cx="4158716" cy="205060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35042"/>
                <a:gridCol w="1440458"/>
                <a:gridCol w="1304695"/>
                <a:gridCol w="978521"/>
              </a:tblGrid>
              <a:tr h="43867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№ п/п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Населенный пункт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Количество жителей, среднее за 2011-2013 </a:t>
                      </a:r>
                      <a:r>
                        <a:rPr lang="ru-RU" sz="1000" b="1" dirty="0" err="1">
                          <a:effectLst/>
                        </a:rPr>
                        <a:t>г.г</a:t>
                      </a:r>
                      <a:r>
                        <a:rPr lang="ru-RU" sz="1000" b="1" dirty="0">
                          <a:effectLst/>
                        </a:rPr>
                        <a:t>., тыс. чел.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Объем выборки, </a:t>
                      </a:r>
                      <a:br>
                        <a:rPr lang="ru-RU" sz="1000" b="1" dirty="0">
                          <a:effectLst/>
                        </a:rPr>
                      </a:br>
                      <a:r>
                        <a:rPr lang="ru-RU" sz="1000" b="1" dirty="0">
                          <a:effectLst/>
                        </a:rPr>
                        <a:t>тыс. чел.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</a:tr>
              <a:tr h="138409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/>
                </a:tc>
                <a:tc>
                  <a:txBody>
                    <a:bodyPr/>
                    <a:lstStyle/>
                    <a:p>
                      <a:pPr marL="0" indent="85725"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Мурманск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302,2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3,0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</a:tr>
              <a:tr h="138409">
                <a:tc rowSpan="2"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/>
                </a:tc>
                <a:tc rowSpan="2">
                  <a:txBody>
                    <a:bodyPr/>
                    <a:lstStyle/>
                    <a:p>
                      <a:pPr marL="0" indent="85725"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Апатиты</a:t>
                      </a:r>
                    </a:p>
                    <a:p>
                      <a:pPr marL="0" indent="85725"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Кировск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58,6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1,2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</a:tr>
              <a:tr h="150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30,3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0,6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</a:tr>
              <a:tr h="138409">
                <a:tc rowSpan="2"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/>
                </a:tc>
                <a:tc rowSpan="2">
                  <a:txBody>
                    <a:bodyPr/>
                    <a:lstStyle/>
                    <a:p>
                      <a:pPr marL="0" indent="85725"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Ловозерский</a:t>
                      </a:r>
                      <a:r>
                        <a:rPr lang="ru-RU" sz="900" dirty="0">
                          <a:effectLst/>
                        </a:rPr>
                        <a:t> муниципальный район</a:t>
                      </a:r>
                    </a:p>
                    <a:p>
                      <a:pPr marL="0" indent="85725"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Городское поселение Кола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11,3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</a:tr>
              <a:tr h="4504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9,8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0,2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</a:tr>
              <a:tr h="138409">
                <a:tc rowSpan="2"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/>
                </a:tc>
                <a:tc rowSpan="2">
                  <a:txBody>
                    <a:bodyPr/>
                    <a:lstStyle/>
                    <a:p>
                      <a:pPr marL="0" indent="85725"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Североморск</a:t>
                      </a:r>
                    </a:p>
                    <a:p>
                      <a:pPr marL="0" indent="85725"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Снежногорск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66,6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b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1,3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</a:tr>
              <a:tr h="150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900" dirty="0">
                          <a:effectLst/>
                        </a:rPr>
                        <a:t>12,5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900" dirty="0">
                          <a:effectLst/>
                        </a:rPr>
                        <a:t>0,3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059" marR="11059" marT="0" marB="0" anchor="ctr"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923588"/>
              </p:ext>
            </p:extLst>
          </p:nvPr>
        </p:nvGraphicFramePr>
        <p:xfrm>
          <a:off x="4175448" y="3075806"/>
          <a:ext cx="4861048" cy="197605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84077"/>
                <a:gridCol w="1498261"/>
                <a:gridCol w="1570492"/>
                <a:gridCol w="1308218"/>
              </a:tblGrid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 п/п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Поселение или городской округ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Численность населения, чел.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Фактическое количество охваченного населения, чел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3705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 зона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г. Нижневартовск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270846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10493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370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с. Большетархово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453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62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370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с. Варьеган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690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78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3705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 зона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63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г. Ханты-Мансийск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96936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1972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370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деревня Ярки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218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144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370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село Лемпино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427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153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309070" y="257175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/>
              <a:t>Группы  </a:t>
            </a:r>
            <a:r>
              <a:rPr lang="ru-RU" sz="1200" b="1" dirty="0" smtClean="0"/>
              <a:t>дифференциации для определения нормативов ТКО  в ХМАО-Югра 2016г.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194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/>
              <a:t>Группы  </a:t>
            </a:r>
            <a:r>
              <a:rPr lang="ru-RU" sz="1200" b="1" dirty="0" smtClean="0"/>
              <a:t>дифференциации для определения нормативов ТКО  в Мурманской области 2015г.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36687" y="3081397"/>
            <a:ext cx="3816424" cy="193899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500" i="1" dirty="0">
                <a:solidFill>
                  <a:prstClr val="black"/>
                </a:solidFill>
                <a:latin typeface="Sylfaen" panose="010A0502050306030303" pitchFamily="18" charset="0"/>
              </a:rPr>
              <a:t>Подобный подход обусловлен тем, что нормы накопления ТКО подвержены влиянию множества факторов, характерных для сферы образования коммунальных отходов в целом, а также отражающих состояние специфических местных условий в каждом конкретном регионе.</a:t>
            </a:r>
          </a:p>
        </p:txBody>
      </p:sp>
    </p:spTree>
    <p:extLst>
      <p:ext uri="{BB962C8B-B14F-4D97-AF65-F5344CB8AC3E}">
        <p14:creationId xmlns:p14="http://schemas.microsoft.com/office/powerpoint/2010/main" val="4593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07504" y="-459644"/>
            <a:ext cx="5976664" cy="919287"/>
          </a:xfrm>
        </p:spPr>
        <p:txBody>
          <a:bodyPr>
            <a:noAutofit/>
          </a:bodyPr>
          <a:lstStyle/>
          <a:p>
            <a:pPr>
              <a:tabLst>
                <a:tab pos="4029075" algn="l"/>
              </a:tabLst>
            </a:pPr>
            <a:r>
              <a:rPr lang="ru-RU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Категории объектов, в отношении которых могут </a:t>
            </a:r>
            <a:r>
              <a:rPr 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устанавливаться нормативы </a:t>
            </a:r>
            <a:r>
              <a:rPr lang="ru-RU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накопления твердых коммунальных </a:t>
            </a:r>
            <a:r>
              <a:rPr 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отходов</a:t>
            </a:r>
            <a:endParaRPr lang="ru-RU" sz="1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323528" y="580995"/>
          <a:ext cx="4139952" cy="4541942"/>
        </p:xfrm>
        <a:graphic>
          <a:graphicData uri="http://schemas.openxmlformats.org/drawingml/2006/table">
            <a:tbl>
              <a:tblPr firstRow="1" firstCol="1" bandRow="1"/>
              <a:tblGrid>
                <a:gridCol w="270137"/>
                <a:gridCol w="2282321"/>
                <a:gridCol w="1587494"/>
              </a:tblGrid>
              <a:tr h="154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</a:rPr>
                        <a:t>N п/п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Наименование категории объектов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</a:rPr>
                        <a:t>Расчетная единица, в отношении которой устанавливается норматив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ОБЪЕКТЫ ОБЩЕСТВЕННОГО НАЗНАЧЕНИЯ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8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1.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Административные здания, учреждения, конторы: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8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научно-исследовательские, проектные институты и конструкторские бюро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сотрудник или 1 кв. метр общей площади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банки, финансовые учреждения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сотрудник или 1 кв. метр общей площади или 1 посетитель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отделения связи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сотрудник или 1 кв. метр общей площади или 1 посетитель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8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административные, офисные учреждения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сотрудник или 1 кв. метр общей площади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2.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Предприятия торговли: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продовольственный магазин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промтоварный магазин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павильон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лоток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торговое место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палатка, киоск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торговля с машин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торговое место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супермаркет (универмаг)кет (универмаг)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рынки продовольственные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рынки промтоварные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3.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Предприятия транспортной инфраструктуры: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автомастерские, шиномонтажная мастерская, станция технического обслуживания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машино-место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автозаправочные станции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машино-место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автостоянки и парковки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машино-место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Гаражи, парковки закрытого типа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машино-место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Автомойка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машино-место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Железнодорожные и автовокзалы, аэропорты, речные порты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пассажир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</a:rPr>
                        <a:t>4.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Дошкольные и учебные заведения: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Дошкольное образовательное учреждение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ребенок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Общеобразовательное учреждение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учащийся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</a:rPr>
                        <a:t>Учреждение </a:t>
                      </a:r>
                      <a:r>
                        <a:rPr lang="ru-RU" sz="700" dirty="0" smtClean="0">
                          <a:effectLst/>
                          <a:latin typeface="Times New Roman"/>
                          <a:ea typeface="Calibri"/>
                        </a:rPr>
                        <a:t>осуществляющее </a:t>
                      </a:r>
                      <a:r>
                        <a:rPr lang="ru-RU" sz="700" dirty="0">
                          <a:effectLst/>
                          <a:latin typeface="Times New Roman"/>
                          <a:ea typeface="Calibri"/>
                        </a:rPr>
                        <a:t>образовательный процесс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учащийся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</a:rPr>
                        <a:t>детские дома, интернаты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</a:rPr>
                        <a:t>1 место</a:t>
                      </a:r>
                    </a:p>
                  </a:txBody>
                  <a:tcPr marL="6010" marR="6010" marT="9887" marB="988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4644008" y="278888"/>
          <a:ext cx="4320479" cy="4864612"/>
        </p:xfrm>
        <a:graphic>
          <a:graphicData uri="http://schemas.openxmlformats.org/drawingml/2006/table">
            <a:tbl>
              <a:tblPr firstRow="1" firstCol="1" bandRow="1"/>
              <a:tblGrid>
                <a:gridCol w="281918"/>
                <a:gridCol w="2381843"/>
                <a:gridCol w="1656718"/>
              </a:tblGrid>
              <a:tr h="1039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</a:rPr>
                        <a:t>5.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Культурно-развлекательные, спортивные учреждения: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клубы, кинотеатры, концертные залы, театры, цирки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место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библиотеки, архивы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место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выставочные залы, музеи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 или 1 посетитель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спортивные арены, стадионы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место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спортивные клубы, центры, комплексы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</a:rPr>
                        <a:t>1 место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зоопарк, ботанический сад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 или 1 посетитель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пансионаты, дома отдыха, туристические базы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 или 1 место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6.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Предприятия общественного питания: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кафе, рестораны, бары, закусочные, столовые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место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7.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Предприятия службы быта: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мастерские по ремонту бытовой и компьютерной техники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мастерские по ремонту обуви, ключей, часов и пр.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ремонт и пошив одежды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химчистки и прачечные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парикмахерские, косметические салоны, салоны красоты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место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гостиницы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место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общежития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место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бани, сауны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место или 1 посетитель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8.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Предприятия в сфере похоронных услуг: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Кладбища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место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Крематории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Организация, оказывающая ритуальные услуги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9.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Садоводческие кооперативы, садово-огородные товарищества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участник (член)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10.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Предприятия иных отраслей промышленности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сотрудник или 1 кв. метр общей площади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63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ДОМОВЛАДЕНИЯ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2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1.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</a:rPr>
                        <a:t>Многоквартирные дома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1 проживающий или 1 кв. метр общей площади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Calibri"/>
                        </a:rPr>
                        <a:t>2.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</a:rPr>
                        <a:t>Индивидуальные жилые дома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Calibri"/>
                        </a:rPr>
                        <a:t>1 проживающий или 1 кв. метр общей площади</a:t>
                      </a:r>
                    </a:p>
                  </a:txBody>
                  <a:tcPr marL="12419" marR="12419" marT="20432" marB="204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498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300"/>
            <a:ext cx="8229600" cy="857250"/>
          </a:xfrm>
        </p:spPr>
        <p:txBody>
          <a:bodyPr>
            <a:noAutofit/>
          </a:bodyPr>
          <a:lstStyle/>
          <a:p>
            <a:r>
              <a:rPr lang="ru-RU" sz="1400" dirty="0">
                <a:ln>
                  <a:noFill/>
                </a:ln>
              </a:rPr>
              <a:t>Категории объектов, в отношении которых предлагается установить нормативы накопления твердых коммунальных отходов для Ханты-Мансийского автономного округа-Югры</a:t>
            </a:r>
            <a:br>
              <a:rPr lang="ru-RU" sz="1400" dirty="0">
                <a:ln>
                  <a:noFill/>
                </a:ln>
              </a:rPr>
            </a:br>
            <a:endParaRPr lang="ru-RU" sz="1400" dirty="0">
              <a:ln>
                <a:noFill/>
              </a:ln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112760"/>
              </p:ext>
            </p:extLst>
          </p:nvPr>
        </p:nvGraphicFramePr>
        <p:xfrm>
          <a:off x="1835696" y="631346"/>
          <a:ext cx="5688632" cy="4484356"/>
        </p:xfrm>
        <a:graphic>
          <a:graphicData uri="http://schemas.openxmlformats.org/drawingml/2006/table">
            <a:tbl>
              <a:tblPr firstRow="1" firstCol="1" bandRow="1"/>
              <a:tblGrid>
                <a:gridCol w="370920"/>
                <a:gridCol w="3136178"/>
                <a:gridCol w="2181534"/>
              </a:tblGrid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N п/п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Наименование категории объектов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Расчетная единица, в отношении которой устанавливается норматив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141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ОБЪЕКТЫ ОБЩЕСТВЕННОГО НАЗНАЧЕНИЯ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3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1.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Административные здания, учреждения, конторы: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7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административные, офисные учреждения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 сотрудник или 1 кв. метр общей площади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2.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Предприятия торговли: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продовольственный магазин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промтоварный магазин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супермаркет (универмаг)кет (универмаг)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 кв. метр общей площади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3.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Предприятия транспортной инфраструктуры: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7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Железнодорожные и автовокзалы, аэропорты, речные порты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 пассажир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4.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Дошкольные и учебные заведения: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Дошкольное образовательное учреждение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 ребенок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Общеобразовательное учреждение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 учащийся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1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5.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Культурно-развлекательные, спортивные учреждения: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6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клубы, кинотеатры, концертные залы, театры, цирки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 место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библиотеки, архивы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 место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1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6.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Предприятия общественного питания: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кафе, рестораны, бары, закусочные, столовые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 место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1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7.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Предприятия службы быта: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2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гостиницы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 место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парикмахерские, косметические салоны, салоны красоты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 место 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1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8.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Предприятия в сфере похоронных услуг: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Кладбища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 га общей площади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97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ДОМОВЛАДЕНИЯ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9.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Многоквартирные дома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 проживающий или 1 кв. метр общей площади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</a:rPr>
                        <a:t>10.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</a:rPr>
                        <a:t>Индивидуальные жилые дома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</a:rPr>
                        <a:t>1 проживающий или 1 кв. метр общей площади</a:t>
                      </a:r>
                    </a:p>
                  </a:txBody>
                  <a:tcPr marL="13940" marR="13940" marT="22933" marB="2293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09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47137" y="189772"/>
            <a:ext cx="7764328" cy="457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ru-RU" altLang="ru-RU" sz="2000" b="1" dirty="0">
                <a:solidFill>
                  <a:schemeClr val="accent3">
                    <a:lumMod val="50000"/>
                  </a:schemeClr>
                </a:solidFill>
              </a:rPr>
              <a:t>Объекты для натурных исследований в Мурманской области</a:t>
            </a:r>
          </a:p>
          <a:p>
            <a:pPr algn="ctr">
              <a:buFont typeface="Wingdings" pitchFamily="2" charset="2"/>
              <a:buNone/>
            </a:pPr>
            <a:endParaRPr lang="ru-RU" altLang="ru-RU" dirty="0" smtClean="0">
              <a:solidFill>
                <a:srgbClr val="A42F3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"/>
          <a:stretch/>
        </p:blipFill>
        <p:spPr bwMode="auto">
          <a:xfrm>
            <a:off x="1115616" y="723945"/>
            <a:ext cx="3257053" cy="196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/>
          <a:stretch/>
        </p:blipFill>
        <p:spPr bwMode="auto">
          <a:xfrm>
            <a:off x="4848553" y="728721"/>
            <a:ext cx="3378219" cy="196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20" y="2990607"/>
            <a:ext cx="3193049" cy="193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Users\Екатерина\Desktop\Mur\IMG_20150904_1512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" b="10492"/>
          <a:stretch/>
        </p:blipFill>
        <p:spPr bwMode="auto">
          <a:xfrm>
            <a:off x="4848553" y="2954905"/>
            <a:ext cx="3396813" cy="19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65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  <p:pic>
        <p:nvPicPr>
          <p:cNvPr id="15" name="Рисунок 14" descr="IMG_20161011_08175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6439" y="771550"/>
            <a:ext cx="2899402" cy="176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E:\ХМАО\Натурные измерения\Ольга\Нижневартовск\фото нижневартовск\фото нижневартовск\4.2 гимназия1(1).JPG"/>
          <p:cNvPicPr/>
          <p:nvPr/>
        </p:nvPicPr>
        <p:blipFill rotWithShape="1">
          <a:blip r:embed="rId3" cstate="print"/>
          <a:srcRect l="-1816" r="1486"/>
          <a:stretch/>
        </p:blipFill>
        <p:spPr bwMode="auto">
          <a:xfrm>
            <a:off x="4847447" y="2703444"/>
            <a:ext cx="2918394" cy="234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23529" y="217991"/>
            <a:ext cx="8661244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</a:rPr>
              <a:t>Объекты натурных исследований  в ХМАО-Югре</a:t>
            </a:r>
          </a:p>
        </p:txBody>
      </p:sp>
      <p:pic>
        <p:nvPicPr>
          <p:cNvPr id="19" name="Рисунок 18" descr="E:\ХМАО\Натурные измерения\Ольга\Нижневартовск\фото нижневартовск\Натурные Нижневартовск\IMG_20161012_064653.jpg"/>
          <p:cNvPicPr/>
          <p:nvPr/>
        </p:nvPicPr>
        <p:blipFill rotWithShape="1">
          <a:blip r:embed="rId4" cstate="print"/>
          <a:srcRect l="9697"/>
          <a:stretch/>
        </p:blipFill>
        <p:spPr bwMode="auto">
          <a:xfrm>
            <a:off x="1547664" y="3075806"/>
            <a:ext cx="2745112" cy="19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IMG_20161022_10454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5839" y="764784"/>
            <a:ext cx="2784660" cy="205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698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627534"/>
            <a:ext cx="836180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ylfaen" panose="010A0502050306030303" pitchFamily="18" charset="0"/>
              </a:rPr>
              <a:t>Измерения дифференцированных нормативов проводятся по всем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4 сезонам </a:t>
            </a:r>
            <a:r>
              <a:rPr lang="ru-RU" dirty="0">
                <a:latin typeface="Sylfaen" panose="010A0502050306030303" pitchFamily="18" charset="0"/>
              </a:rPr>
              <a:t>согласно  </a:t>
            </a:r>
            <a:r>
              <a:rPr lang="ru-RU" b="1" dirty="0">
                <a:latin typeface="Sylfaen" panose="010A0502050306030303" pitchFamily="18" charset="0"/>
              </a:rPr>
              <a:t>Приказу Минстроя России от 28.07.2016 N 524/пр. </a:t>
            </a:r>
          </a:p>
          <a:p>
            <a:r>
              <a:rPr lang="ru-RU" dirty="0">
                <a:latin typeface="Sylfaen" panose="010A0502050306030303" pitchFamily="18" charset="0"/>
              </a:rPr>
              <a:t>Однако, с учетом календарного плана отдельных </a:t>
            </a:r>
            <a:r>
              <a:rPr lang="ru-RU" dirty="0" err="1">
                <a:latin typeface="Sylfaen" panose="010A0502050306030303" pitchFamily="18" charset="0"/>
              </a:rPr>
              <a:t>госконтрактов</a:t>
            </a:r>
            <a:r>
              <a:rPr lang="ru-RU" dirty="0">
                <a:latin typeface="Sylfaen" panose="010A0502050306030303" pitchFamily="18" charset="0"/>
              </a:rPr>
              <a:t>, такая процедура не всегда вполне реальна.  Поэтому натурные </a:t>
            </a:r>
            <a:r>
              <a:rPr lang="ru-RU" dirty="0" smtClean="0">
                <a:latin typeface="Sylfaen" panose="010A0502050306030303" pitchFamily="18" charset="0"/>
              </a:rPr>
              <a:t>исследования в период разработки отдельных ТСОО проводились </a:t>
            </a:r>
            <a:r>
              <a:rPr lang="ru-RU" dirty="0">
                <a:latin typeface="Sylfaen" panose="010A0502050306030303" pitchFamily="18" charset="0"/>
              </a:rPr>
              <a:t>по одному </a:t>
            </a:r>
            <a:r>
              <a:rPr lang="ru-RU" dirty="0" smtClean="0">
                <a:latin typeface="Sylfaen" panose="010A0502050306030303" pitchFamily="18" charset="0"/>
              </a:rPr>
              <a:t>сезону.</a:t>
            </a:r>
            <a:endParaRPr lang="ru-RU" i="1" dirty="0">
              <a:latin typeface="Sylfaen" panose="010A0502050306030303" pitchFamily="18" charset="0"/>
            </a:endParaRPr>
          </a:p>
          <a:p>
            <a:r>
              <a:rPr lang="ru-RU" sz="2400" dirty="0"/>
              <a:t> 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790915" y="2731814"/>
            <a:ext cx="633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Sylfaen" panose="010A0502050306030303" pitchFamily="18" charset="0"/>
              </a:rPr>
              <a:t>Среднемесячное (сезонное) накопление отходов используется для расчета </a:t>
            </a:r>
            <a:r>
              <a:rPr lang="ru-RU" sz="1600" dirty="0" err="1" smtClean="0">
                <a:latin typeface="Sylfaen" panose="010A0502050306030303" pitchFamily="18" charset="0"/>
              </a:rPr>
              <a:t>среднесезонных</a:t>
            </a:r>
            <a:r>
              <a:rPr lang="ru-RU" sz="1600" dirty="0" smtClean="0">
                <a:latin typeface="Sylfaen" panose="010A0502050306030303" pitchFamily="18" charset="0"/>
              </a:rPr>
              <a:t>  и годовых показателей  накопления отходов,  а также их средней плотности и наибольших </a:t>
            </a:r>
          </a:p>
          <a:p>
            <a:r>
              <a:rPr lang="ru-RU" sz="1600" dirty="0" smtClean="0">
                <a:latin typeface="Sylfaen" panose="010A0502050306030303" pitchFamily="18" charset="0"/>
              </a:rPr>
              <a:t>коэффициентов неравномерности.</a:t>
            </a:r>
          </a:p>
          <a:p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59335" y="3822176"/>
            <a:ext cx="3118527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99295" y="3867894"/>
            <a:ext cx="3024336" cy="54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Картинки по запросу накопление отход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30" y="2868683"/>
            <a:ext cx="2419585" cy="180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010532"/>
              </p:ext>
            </p:extLst>
          </p:nvPr>
        </p:nvGraphicFramePr>
        <p:xfrm>
          <a:off x="312467" y="2916186"/>
          <a:ext cx="4619717" cy="1871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Документ" r:id="rId3" imgW="6087694" imgH="2467529" progId="Word.Document.12">
                  <p:embed/>
                </p:oleObj>
              </mc:Choice>
              <mc:Fallback>
                <p:oleObj name="Документ" r:id="rId3" imgW="6087694" imgH="246752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467" y="2916186"/>
                        <a:ext cx="4619717" cy="1871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5296" y="206080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latin typeface="Sylfaen" panose="010A0502050306030303" pitchFamily="18" charset="0"/>
              </a:rPr>
              <a:t>Коэффициенты сезонности, применяемые для расчетов сезонных изменений </a:t>
            </a:r>
            <a:r>
              <a:rPr lang="ru-RU" sz="1600" b="1" dirty="0">
                <a:latin typeface="Sylfaen" panose="010A0502050306030303" pitchFamily="18" charset="0"/>
              </a:rPr>
              <a:t>норм накопления ТКО </a:t>
            </a:r>
            <a:r>
              <a:rPr lang="ru-RU" sz="1600" b="1" dirty="0" smtClean="0">
                <a:latin typeface="Sylfaen" panose="010A0502050306030303" pitchFamily="18" charset="0"/>
              </a:rPr>
              <a:t>в субъектах РФ</a:t>
            </a:r>
            <a:endParaRPr lang="ru-RU" sz="1600" b="1" dirty="0">
              <a:latin typeface="Sylfaen" panose="010A050205030603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9648" y="590110"/>
            <a:ext cx="37372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ylfaen" panose="010A0502050306030303" pitchFamily="18" charset="0"/>
              </a:rPr>
              <a:t>Сезонные изменения норм накопления ТКО зависят от факторов, характерных для большинства регионов России:</a:t>
            </a:r>
          </a:p>
          <a:p>
            <a:endParaRPr lang="ru-RU" sz="1600" dirty="0">
              <a:latin typeface="Sylfaen" panose="010A05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>
                <a:latin typeface="Sylfaen" panose="010A0502050306030303" pitchFamily="18" charset="0"/>
              </a:rPr>
              <a:t>продолжительности отопительного периода,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>
                <a:latin typeface="Sylfaen" panose="010A0502050306030303" pitchFamily="18" charset="0"/>
              </a:rPr>
              <a:t>периода подметания дворов и тротуаров,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err="1">
                <a:latin typeface="Sylfaen" panose="010A0502050306030303" pitchFamily="18" charset="0"/>
              </a:rPr>
              <a:t>озелененности</a:t>
            </a:r>
            <a:r>
              <a:rPr lang="ru-RU" sz="1600" i="1" dirty="0">
                <a:latin typeface="Sylfaen" panose="010A0502050306030303" pitchFamily="18" charset="0"/>
              </a:rPr>
              <a:t> микрорайонов,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>
                <a:latin typeface="Sylfaen" panose="010A0502050306030303" pitchFamily="18" charset="0"/>
              </a:rPr>
              <a:t>потребления населением овощей и </a:t>
            </a:r>
            <a:r>
              <a:rPr lang="ru-RU" sz="1600" i="1" dirty="0" smtClean="0">
                <a:latin typeface="Sylfaen" panose="010A0502050306030303" pitchFamily="18" charset="0"/>
              </a:rPr>
              <a:t>фруктов (в </a:t>
            </a:r>
            <a:r>
              <a:rPr lang="ru-RU" sz="1600" i="1" dirty="0" err="1" smtClean="0">
                <a:latin typeface="Sylfaen" panose="010A0502050306030303" pitchFamily="18" charset="0"/>
              </a:rPr>
              <a:t>т.ч</a:t>
            </a:r>
            <a:r>
              <a:rPr lang="ru-RU" sz="1600" i="1" dirty="0" smtClean="0">
                <a:latin typeface="Sylfaen" panose="010A0502050306030303" pitchFamily="18" charset="0"/>
              </a:rPr>
              <a:t>. заготовок).</a:t>
            </a:r>
            <a:endParaRPr lang="ru-RU" sz="1600" i="1" dirty="0">
              <a:latin typeface="Sylfaen" panose="010A0502050306030303" pitchFamily="18" charset="0"/>
            </a:endParaRPr>
          </a:p>
          <a:p>
            <a:r>
              <a:rPr lang="ru-RU" sz="1600" dirty="0">
                <a:latin typeface="Sylfaen" panose="010A0502050306030303" pitchFamily="18" charset="0"/>
              </a:rPr>
              <a:t> </a:t>
            </a:r>
          </a:p>
          <a:p>
            <a:r>
              <a:rPr lang="ru-RU" sz="1600" dirty="0">
                <a:latin typeface="Sylfaen" panose="010A0502050306030303" pitchFamily="18" charset="0"/>
              </a:rPr>
              <a:t>Данный параметр </a:t>
            </a:r>
            <a:r>
              <a:rPr lang="ru-RU" sz="1600" dirty="0" smtClean="0">
                <a:latin typeface="Sylfaen" panose="010A0502050306030303" pitchFamily="18" charset="0"/>
              </a:rPr>
              <a:t>зависит также от массовой </a:t>
            </a:r>
            <a:r>
              <a:rPr lang="ru-RU" sz="1600" dirty="0">
                <a:latin typeface="Sylfaen" panose="010A0502050306030303" pitchFamily="18" charset="0"/>
              </a:rPr>
              <a:t>миграции населения в летний </a:t>
            </a:r>
            <a:r>
              <a:rPr lang="ru-RU" sz="1600" dirty="0" smtClean="0">
                <a:latin typeface="Sylfaen" panose="010A0502050306030303" pitchFamily="18" charset="0"/>
              </a:rPr>
              <a:t>период.</a:t>
            </a:r>
            <a:endParaRPr lang="ru-RU" sz="1600" dirty="0">
              <a:latin typeface="Sylfaen" panose="010A050205030603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7994" y="19548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Sylfaen" panose="010A0502050306030303" pitchFamily="18" charset="0"/>
              </a:rPr>
              <a:t>Из-за отсутствия </a:t>
            </a:r>
            <a:r>
              <a:rPr lang="ru-RU" dirty="0">
                <a:latin typeface="Sylfaen" panose="010A0502050306030303" pitchFamily="18" charset="0"/>
              </a:rPr>
              <a:t>натурных измерений по </a:t>
            </a:r>
            <a:r>
              <a:rPr lang="ru-RU" dirty="0" smtClean="0">
                <a:latin typeface="Sylfaen" panose="010A0502050306030303" pitchFamily="18" charset="0"/>
              </a:rPr>
              <a:t> 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сезонам года </a:t>
            </a:r>
            <a:r>
              <a:rPr lang="ru-RU" dirty="0">
                <a:latin typeface="Sylfaen" panose="010A0502050306030303" pitchFamily="18" charset="0"/>
              </a:rPr>
              <a:t>при расчете среднегодовой суточной нормы накопления на 1 чел. для расчета были использованы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коэффициенты, отражающие сезонные изменения норм накопления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96136" y="4577610"/>
            <a:ext cx="3118527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436096" y="4623328"/>
            <a:ext cx="3024336" cy="54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93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098083"/>
            <a:ext cx="8424936" cy="3394472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600" dirty="0" smtClean="0"/>
              <a:t>Исследования по некоторым объектам (</a:t>
            </a:r>
            <a:r>
              <a:rPr lang="ru-RU" sz="1600" b="1" dirty="0" smtClean="0"/>
              <a:t>КГО от жилого фонда</a:t>
            </a:r>
            <a:r>
              <a:rPr lang="ru-RU" sz="1600" dirty="0" smtClean="0"/>
              <a:t>), осложняется отсутствием регулярного вывоза отходов – следовательно, невозможно провести измерения при отсутствии вывоза в течении проведения натурных работ. В таком случае для определения норматива накопления КГО использовался усредненный показатель 8% от нормы накопления ТКО.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dirty="0" smtClean="0"/>
              <a:t>По большинству муниципальных образований (МО) никогда ранее не проводились натурные исследования, по ряду МО никогда не были утверждены по объектам-аналогам, а там где были утверждены объект-аналог мог быть выбран не корректно.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dirty="0" smtClean="0"/>
              <a:t>В условиях северных регионах с суровым климатом измерения также затруднялись примерзанием ТКО ко дну контейнера.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dirty="0" smtClean="0"/>
              <a:t>Обслуживание </a:t>
            </a:r>
            <a:r>
              <a:rPr lang="ru-RU" sz="1600" dirty="0"/>
              <a:t>одного </a:t>
            </a:r>
            <a:r>
              <a:rPr lang="ru-RU" sz="1600" dirty="0" smtClean="0"/>
              <a:t>населенного</a:t>
            </a:r>
            <a:r>
              <a:rPr lang="ru-RU" sz="1600" dirty="0"/>
              <a:t> пункта несколькими транспортировщиками ТКО и нестыковки </a:t>
            </a:r>
            <a:r>
              <a:rPr lang="ru-RU" sz="1600" dirty="0" smtClean="0"/>
              <a:t>графиков</a:t>
            </a:r>
            <a:r>
              <a:rPr lang="ru-RU" sz="1600" dirty="0"/>
              <a:t> </a:t>
            </a:r>
            <a:r>
              <a:rPr lang="ru-RU" sz="1600" dirty="0" smtClean="0"/>
              <a:t>вывоза отходов, складирование отходов рядом с контейнерами приводят к сложностям в проведении измерений в течении недели по выбранным объектам исследования.</a:t>
            </a:r>
          </a:p>
          <a:p>
            <a:pPr marL="0" indent="0" algn="just">
              <a:buNone/>
            </a:pPr>
            <a:r>
              <a:rPr lang="ru-RU" sz="1600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r>
              <a:rPr lang="ru-RU" sz="2800" dirty="0" smtClean="0"/>
              <a:t>Затруднения при проведении натурных измерений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0821" y="3829325"/>
            <a:ext cx="1103608" cy="14530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4262" y="3693597"/>
            <a:ext cx="1179293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9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12875" r="-2886" b="11539"/>
          <a:stretch/>
        </p:blipFill>
        <p:spPr bwMode="auto">
          <a:xfrm>
            <a:off x="4725263" y="902967"/>
            <a:ext cx="3795578" cy="195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ea typeface="+mj-ea"/>
                <a:cs typeface="+mj-cs"/>
              </a:defRPr>
            </a:lvl1pPr>
          </a:lstStyle>
          <a:p>
            <a:r>
              <a:rPr lang="ru-RU" sz="2800" b="0" dirty="0" smtClean="0">
                <a:ln>
                  <a:noFill/>
                </a:ln>
                <a:effectLst/>
              </a:rPr>
              <a:t>Плотность отходов</a:t>
            </a:r>
            <a:endParaRPr lang="ru-RU" sz="2800" b="0" dirty="0">
              <a:ln>
                <a:noFill/>
              </a:ln>
              <a:effectLst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3935816" y="890466"/>
            <a:ext cx="720080" cy="2088232"/>
          </a:xfrm>
          <a:prstGeom prst="downArrow">
            <a:avLst>
              <a:gd name="adj1" fmla="val 50000"/>
              <a:gd name="adj2" fmla="val 88175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Картинки по запросу мусорный ба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35" y="3209415"/>
            <a:ext cx="2160240" cy="173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31270" y="731929"/>
            <a:ext cx="4032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Падение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плотности ТКО в источнике образования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контейнерных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площадках за последние годы по сравнению с установленными нормативными по субъектам РФ, там в среднем 0,2 т/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куб.м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/>
          </a:p>
        </p:txBody>
      </p:sp>
      <p:pic>
        <p:nvPicPr>
          <p:cNvPr id="11268" name="Picture 4" descr="Картинки по запросу мусорный бак с мусоро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03" y="3263872"/>
            <a:ext cx="2048113" cy="153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16200000">
            <a:off x="3394045" y="1645275"/>
            <a:ext cx="1803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ТКО </a:t>
            </a:r>
            <a:endParaRPr lang="ru-RU" b="1" dirty="0"/>
          </a:p>
        </p:txBody>
      </p:sp>
      <p:pic>
        <p:nvPicPr>
          <p:cNvPr id="11270" name="Picture 6" descr="Картинки по запросу мусор хма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63872"/>
            <a:ext cx="2121972" cy="141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1561" y="1335187"/>
            <a:ext cx="3864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Sylfaen" panose="010A0502050306030303" pitchFamily="18" charset="0"/>
              </a:rPr>
              <a:t>Согласно натурным </a:t>
            </a:r>
            <a:r>
              <a:rPr lang="ru-RU" sz="1600" b="1" dirty="0" smtClean="0">
                <a:latin typeface="Sylfaen" panose="010A0502050306030303" pitchFamily="18" charset="0"/>
              </a:rPr>
              <a:t>исследованиям, проведенным по 4м субъектам РФ при разработке ТСОО - плотность ТКО на </a:t>
            </a:r>
            <a:r>
              <a:rPr lang="ru-RU" sz="1600" b="1" dirty="0">
                <a:latin typeface="Sylfaen" panose="010A0502050306030303" pitchFamily="18" charset="0"/>
              </a:rPr>
              <a:t>площадке накопления </a:t>
            </a:r>
            <a:r>
              <a:rPr lang="ru-RU" sz="1600" b="1" dirty="0" smtClean="0">
                <a:latin typeface="Sylfaen" panose="010A0502050306030303" pitchFamily="18" charset="0"/>
              </a:rPr>
              <a:t>составила в среднем 0,08 – 0.12 т/</a:t>
            </a:r>
            <a:r>
              <a:rPr lang="ru-RU" sz="1600" b="1" dirty="0" err="1" smtClean="0">
                <a:latin typeface="Sylfaen" panose="010A0502050306030303" pitchFamily="18" charset="0"/>
              </a:rPr>
              <a:t>куб.м</a:t>
            </a:r>
            <a:endParaRPr lang="ru-RU" sz="1600" b="1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95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12875" r="-2886" b="11539"/>
          <a:stretch/>
        </p:blipFill>
        <p:spPr bwMode="auto">
          <a:xfrm>
            <a:off x="4913702" y="1319112"/>
            <a:ext cx="3795578" cy="195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 rot="10800000">
            <a:off x="4197736" y="998227"/>
            <a:ext cx="715966" cy="1974220"/>
          </a:xfrm>
          <a:prstGeom prst="downArrow">
            <a:avLst>
              <a:gd name="adj1" fmla="val 50000"/>
              <a:gd name="adj2" fmla="val 88175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" name="Прямоугольник 3"/>
          <p:cNvSpPr/>
          <p:nvPr/>
        </p:nvSpPr>
        <p:spPr>
          <a:xfrm>
            <a:off x="5029650" y="1321524"/>
            <a:ext cx="36069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плотности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ТКО от площадки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ОРО</a:t>
            </a:r>
            <a:endParaRPr lang="ru-RU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МСК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транспортные средства с прессами и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площадках накопления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3650366" y="1800492"/>
            <a:ext cx="18130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ТКО </a:t>
            </a:r>
            <a:endParaRPr lang="ru-RU" sz="16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ea typeface="+mj-ea"/>
                <a:cs typeface="+mj-cs"/>
              </a:defRPr>
            </a:lvl1pPr>
          </a:lstStyle>
          <a:p>
            <a:r>
              <a:rPr lang="ru-RU" sz="2800" b="0" dirty="0" smtClean="0">
                <a:ln>
                  <a:noFill/>
                </a:ln>
                <a:effectLst/>
              </a:rPr>
              <a:t>Плотность отходов</a:t>
            </a:r>
            <a:endParaRPr lang="ru-RU" sz="2800" b="0" dirty="0">
              <a:ln>
                <a:noFill/>
              </a:ln>
              <a:effectLst/>
            </a:endParaRPr>
          </a:p>
        </p:txBody>
      </p:sp>
      <p:pic>
        <p:nvPicPr>
          <p:cNvPr id="12290" name="Picture 2" descr="Картинки по запросу мусор хма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33" b="-2085"/>
          <a:stretch/>
        </p:blipFill>
        <p:spPr bwMode="auto">
          <a:xfrm>
            <a:off x="5635496" y="3395140"/>
            <a:ext cx="1175995" cy="140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Картинки по запросу пресс компакто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886" y="3504910"/>
            <a:ext cx="1703624" cy="11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64" y="3460910"/>
            <a:ext cx="1803016" cy="122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3636" y="839782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ylfaen" panose="010A0502050306030303" pitchFamily="18" charset="0"/>
              </a:rPr>
              <a:t>Увеличение плотности ТКО происходит поэтапно, начиная со стадии пересыпки ТКО  в мусоровозы на  площадке накопления и заканчивая размещением на ОРО.</a:t>
            </a:r>
            <a:endParaRPr lang="ru-RU" dirty="0">
              <a:latin typeface="Sylfaen" panose="010A0502050306030303" pitchFamily="18" charset="0"/>
            </a:endParaRPr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804559"/>
              </p:ext>
            </p:extLst>
          </p:nvPr>
        </p:nvGraphicFramePr>
        <p:xfrm>
          <a:off x="204266" y="2663667"/>
          <a:ext cx="3525225" cy="237744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587387"/>
                <a:gridCol w="93783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</a:rPr>
                        <a:t>Компонент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Плотность, т/м</a:t>
                      </a:r>
                      <a:r>
                        <a:rPr lang="ru-RU" sz="1200" b="1" baseline="30000" dirty="0" smtClean="0"/>
                        <a:t>3</a:t>
                      </a:r>
                      <a:endParaRPr lang="ru-RU" sz="1200" b="1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</a:rPr>
                        <a:t>В контейнере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0,1-0,22</a:t>
                      </a:r>
                      <a:endParaRPr lang="ru-RU" sz="12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</a:rPr>
                        <a:t>Уплотнение в мусоровозе</a:t>
                      </a:r>
                      <a:endParaRPr lang="ru-RU" sz="1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0,33</a:t>
                      </a:r>
                      <a:endParaRPr lang="ru-RU" sz="12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</a:rPr>
                        <a:t>Уплотнение ролл-катком на МСК</a:t>
                      </a:r>
                      <a:endParaRPr lang="ru-RU" sz="1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0,35</a:t>
                      </a:r>
                      <a:endParaRPr lang="ru-RU" sz="12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</a:rPr>
                        <a:t>Уплотнение </a:t>
                      </a:r>
                      <a:r>
                        <a:rPr lang="ru-RU" sz="1200" dirty="0" err="1" smtClean="0">
                          <a:effectLst/>
                        </a:rPr>
                        <a:t>пресскомпактором</a:t>
                      </a:r>
                      <a:r>
                        <a:rPr lang="ru-RU" sz="1200" dirty="0" smtClean="0">
                          <a:effectLst/>
                        </a:rPr>
                        <a:t> на МСК</a:t>
                      </a:r>
                      <a:endParaRPr lang="ru-RU" sz="1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0,5</a:t>
                      </a:r>
                      <a:endParaRPr lang="ru-RU" sz="12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</a:rPr>
                        <a:t>После уплотнения на полигонах использованием современной техники</a:t>
                      </a:r>
                      <a:endParaRPr lang="ru-RU" sz="1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До 0,8-0,9</a:t>
                      </a:r>
                      <a:endParaRPr lang="ru-RU" sz="12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1853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391" y="267493"/>
            <a:ext cx="8178080" cy="445227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задание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разработки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ТСОО в каждом субъекте формировалось индивидуально и формировалось на момента времени проведения конкурса по действующему и перспективному законодательству по обращению с отходами. В результате в соответствии с ТЗ схемы по субъектам РФ очень сильно отличаются, в соответствии с требованиями Постановления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от 16.03.2016 № 197 "Об утверждении требований к составу и содержанию территориальных схем обращения с отходами, в том числе с твердыми коммунальными отходами (далее - ТКО)" структура одинаковая: </a:t>
            </a:r>
          </a:p>
          <a:p>
            <a:pPr marL="0" indent="0">
              <a:buNone/>
            </a:pPr>
            <a:r>
              <a:rPr lang="ru-RU" sz="2000" dirty="0"/>
              <a:t>Р</a:t>
            </a:r>
            <a:r>
              <a:rPr lang="ru-RU" sz="2000" dirty="0" smtClean="0"/>
              <a:t>аздел «Нахождение </a:t>
            </a:r>
            <a:r>
              <a:rPr lang="ru-RU" sz="2000" dirty="0"/>
              <a:t>источников образования </a:t>
            </a:r>
            <a:r>
              <a:rPr lang="ru-RU" sz="2000" dirty="0" smtClean="0"/>
              <a:t>отходов» </a:t>
            </a:r>
          </a:p>
          <a:p>
            <a:pPr marL="0" indent="0">
              <a:buNone/>
            </a:pPr>
            <a:r>
              <a:rPr lang="ru-RU" sz="2000" dirty="0"/>
              <a:t>Раздел </a:t>
            </a:r>
            <a:r>
              <a:rPr lang="ru-RU" sz="2000" dirty="0" smtClean="0"/>
              <a:t>«Количество </a:t>
            </a:r>
            <a:r>
              <a:rPr lang="ru-RU" sz="2000" dirty="0"/>
              <a:t>образующихся </a:t>
            </a:r>
            <a:r>
              <a:rPr lang="ru-RU" sz="2000" dirty="0" smtClean="0"/>
              <a:t>отходов»</a:t>
            </a:r>
          </a:p>
          <a:p>
            <a:pPr marL="0" indent="0">
              <a:buNone/>
            </a:pPr>
            <a:r>
              <a:rPr lang="ru-RU" sz="2000" dirty="0"/>
              <a:t>Раздел </a:t>
            </a:r>
            <a:r>
              <a:rPr lang="ru-RU" sz="2000" dirty="0" smtClean="0"/>
              <a:t>«Целевые </a:t>
            </a:r>
            <a:r>
              <a:rPr lang="ru-RU" sz="2000" dirty="0"/>
              <a:t>показатели по обезвреживанию, утилизации и размещению </a:t>
            </a:r>
            <a:r>
              <a:rPr lang="ru-RU" sz="2000" dirty="0" smtClean="0"/>
              <a:t>отходов»</a:t>
            </a:r>
          </a:p>
          <a:p>
            <a:pPr marL="0" indent="0">
              <a:buNone/>
            </a:pPr>
            <a:r>
              <a:rPr lang="ru-RU" sz="2000" dirty="0"/>
              <a:t>Раздел </a:t>
            </a:r>
            <a:r>
              <a:rPr lang="ru-RU" sz="2000" dirty="0" smtClean="0"/>
              <a:t>«Места </a:t>
            </a:r>
            <a:r>
              <a:rPr lang="ru-RU" sz="2000" dirty="0"/>
              <a:t>накопления отходов</a:t>
            </a:r>
            <a:r>
              <a:rPr lang="ru-RU" sz="2000" dirty="0" smtClean="0"/>
              <a:t>«</a:t>
            </a:r>
          </a:p>
          <a:p>
            <a:pPr marL="0" indent="0">
              <a:buNone/>
            </a:pPr>
            <a:r>
              <a:rPr lang="ru-RU" sz="2000" dirty="0" smtClean="0"/>
              <a:t>Раздел «Объекты </a:t>
            </a:r>
            <a:r>
              <a:rPr lang="ru-RU" sz="2000" dirty="0"/>
              <a:t>по обработке, утилизации, обезвреживанию, размещению </a:t>
            </a:r>
            <a:r>
              <a:rPr lang="ru-RU" sz="2000" dirty="0" smtClean="0"/>
              <a:t>отходов»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Раздел </a:t>
            </a:r>
            <a:r>
              <a:rPr lang="ru-RU" sz="2000" dirty="0" smtClean="0"/>
              <a:t>«Баланс </a:t>
            </a:r>
            <a:r>
              <a:rPr lang="ru-RU" sz="2000" dirty="0"/>
              <a:t>количественных характеристик образования, обработки, утилизации, обезвреживания, размещения </a:t>
            </a:r>
            <a:r>
              <a:rPr lang="ru-RU" sz="2000" dirty="0" smtClean="0"/>
              <a:t>отходов»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Раздел </a:t>
            </a:r>
            <a:r>
              <a:rPr lang="ru-RU" sz="2000" dirty="0" smtClean="0"/>
              <a:t>«Схема </a:t>
            </a:r>
            <a:r>
              <a:rPr lang="ru-RU" sz="2000" dirty="0"/>
              <a:t>потоков </a:t>
            </a:r>
            <a:r>
              <a:rPr lang="ru-RU" sz="2000" dirty="0" smtClean="0"/>
              <a:t>отходов»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Раздел «Приложения»</a:t>
            </a:r>
          </a:p>
          <a:p>
            <a:pPr marL="0" indent="0">
              <a:buNone/>
            </a:pPr>
            <a:endParaRPr lang="ru-RU" sz="2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 dirty="0"/>
          </a:p>
        </p:txBody>
      </p:sp>
      <p:sp>
        <p:nvSpPr>
          <p:cNvPr id="5" name="Левая круглая скобка 4"/>
          <p:cNvSpPr/>
          <p:nvPr/>
        </p:nvSpPr>
        <p:spPr>
          <a:xfrm>
            <a:off x="339144" y="267494"/>
            <a:ext cx="182241" cy="3240360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5040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0011" y="195264"/>
            <a:ext cx="6020990" cy="3975497"/>
          </a:xfrm>
        </p:spPr>
        <p:txBody>
          <a:bodyPr/>
          <a:lstStyle/>
          <a:p>
            <a:pPr marL="457200" indent="-457200" algn="ctr">
              <a:buNone/>
            </a:pPr>
            <a:endParaRPr lang="ru-RU" altLang="ru-RU" smtClean="0">
              <a:solidFill>
                <a:srgbClr val="A42F30"/>
              </a:solidFill>
            </a:endParaRPr>
          </a:p>
        </p:txBody>
      </p:sp>
      <p:pic>
        <p:nvPicPr>
          <p:cNvPr id="4710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1" y="31279"/>
            <a:ext cx="453509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098083"/>
            <a:ext cx="8424936" cy="33944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>
                <a:solidFill>
                  <a:srgbClr val="FF0000"/>
                </a:solidFill>
              </a:rPr>
              <a:t>1. </a:t>
            </a:r>
            <a:r>
              <a:rPr lang="ru-RU" sz="1600" dirty="0" smtClean="0">
                <a:solidFill>
                  <a:srgbClr val="FF0000"/>
                </a:solidFill>
              </a:rPr>
              <a:t>Необходимо в обязательном порядке в каждом субъекте РФ провести натурные исследования по нормативам накопления ТКО в </a:t>
            </a:r>
            <a:r>
              <a:rPr lang="ru-RU" sz="1600" dirty="0">
                <a:solidFill>
                  <a:srgbClr val="FF0000"/>
                </a:solidFill>
              </a:rPr>
              <a:t>соответствии с Постановлением правительства РФ №</a:t>
            </a:r>
            <a:r>
              <a:rPr lang="ru-RU" sz="1600" dirty="0" smtClean="0">
                <a:solidFill>
                  <a:srgbClr val="FF0000"/>
                </a:solidFill>
              </a:rPr>
              <a:t>269 </a:t>
            </a:r>
            <a:r>
              <a:rPr lang="ru-RU" sz="1600" dirty="0">
                <a:solidFill>
                  <a:srgbClr val="FF0000"/>
                </a:solidFill>
              </a:rPr>
              <a:t>от </a:t>
            </a:r>
            <a:r>
              <a:rPr lang="ru-RU" sz="1600" dirty="0" smtClean="0">
                <a:solidFill>
                  <a:srgbClr val="FF0000"/>
                </a:solidFill>
              </a:rPr>
              <a:t>04.04.2016.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2. Работы должны проводить компании с опытом работ и поверенной техникой и инструментами и не могут быть дешевыми, поскольку в них задействовано много людей, т.к.  необходимо охватить несколько населенных пунктов с значительным числом точек измерений в течении всей недели.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1555"/>
          </a:xfrm>
        </p:spPr>
        <p:txBody>
          <a:bodyPr>
            <a:noAutofit/>
          </a:bodyPr>
          <a:lstStyle/>
          <a:p>
            <a:r>
              <a:rPr lang="ru-RU" sz="2800" dirty="0" smtClean="0"/>
              <a:t>Выводы: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0309" y="2615570"/>
            <a:ext cx="1671811" cy="33123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0941" y="2687577"/>
            <a:ext cx="1747498" cy="316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067694"/>
            <a:ext cx="7772400" cy="92275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Определение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морфологического состава ТКО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2990452"/>
            <a:ext cx="7772400" cy="1957562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0000"/>
                </a:solidFill>
              </a:rPr>
              <a:t>Д</a:t>
            </a:r>
            <a:r>
              <a:rPr lang="ru-RU" dirty="0" smtClean="0">
                <a:solidFill>
                  <a:srgbClr val="FF0000"/>
                </a:solidFill>
              </a:rPr>
              <a:t>опуски </a:t>
            </a:r>
            <a:r>
              <a:rPr lang="ru-RU" dirty="0">
                <a:solidFill>
                  <a:srgbClr val="FF0000"/>
                </a:solidFill>
              </a:rPr>
              <a:t>к работам </a:t>
            </a:r>
            <a:r>
              <a:rPr lang="ru-RU" dirty="0" smtClean="0">
                <a:solidFill>
                  <a:srgbClr val="FF0000"/>
                </a:solidFill>
              </a:rPr>
              <a:t>-</a:t>
            </a:r>
            <a:r>
              <a:rPr lang="ru-RU" dirty="0">
                <a:solidFill>
                  <a:srgbClr val="FF0000"/>
                </a:solidFill>
              </a:rPr>
              <a:t> </a:t>
            </a:r>
            <a:r>
              <a:rPr lang="ru-RU" dirty="0" smtClean="0">
                <a:solidFill>
                  <a:srgbClr val="FF0000"/>
                </a:solidFill>
              </a:rPr>
              <a:t>исследования проводятся аккредитованными </a:t>
            </a:r>
            <a:r>
              <a:rPr lang="ru-RU" dirty="0">
                <a:solidFill>
                  <a:srgbClr val="FF0000"/>
                </a:solidFill>
              </a:rPr>
              <a:t>лабораториями, сотрудники которых имеют допуски к работам такого </a:t>
            </a:r>
            <a:r>
              <a:rPr lang="ru-RU" dirty="0" smtClean="0">
                <a:solidFill>
                  <a:srgbClr val="FF0000"/>
                </a:solidFill>
              </a:rPr>
              <a:t>типа;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0000"/>
                </a:solidFill>
              </a:rPr>
              <a:t>по ПНД </a:t>
            </a:r>
            <a:r>
              <a:rPr lang="ru-RU" dirty="0" smtClean="0">
                <a:solidFill>
                  <a:srgbClr val="FF0000"/>
                </a:solidFill>
              </a:rPr>
              <a:t>определяется 15 исследуемых</a:t>
            </a:r>
            <a:r>
              <a:rPr lang="ru-RU" dirty="0">
                <a:solidFill>
                  <a:srgbClr val="FF0000"/>
                </a:solidFill>
              </a:rPr>
              <a:t> </a:t>
            </a:r>
            <a:r>
              <a:rPr lang="ru-RU" dirty="0" smtClean="0">
                <a:solidFill>
                  <a:srgbClr val="FF0000"/>
                </a:solidFill>
              </a:rPr>
              <a:t>компонентов из 2х кг пробы, по факту определяется до 50 компонентов и проба равна контейнеру;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фракционный </a:t>
            </a:r>
            <a:r>
              <a:rPr lang="ru-RU" dirty="0">
                <a:solidFill>
                  <a:srgbClr val="FF0000"/>
                </a:solidFill>
              </a:rPr>
              <a:t>состав </a:t>
            </a:r>
            <a:r>
              <a:rPr lang="ru-RU" dirty="0" smtClean="0">
                <a:solidFill>
                  <a:srgbClr val="FF0000"/>
                </a:solidFill>
              </a:rPr>
              <a:t>ТКО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– учет отсева мелкой фракции в органике или в прочих компонентах резко меняет состав ТКО;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оценка морфологического состава</a:t>
            </a:r>
            <a:r>
              <a:rPr lang="ru-RU" dirty="0">
                <a:solidFill>
                  <a:srgbClr val="FF0000"/>
                </a:solidFill>
              </a:rPr>
              <a:t> ТКО от жилфонда </a:t>
            </a:r>
            <a:r>
              <a:rPr lang="ru-RU" dirty="0" smtClean="0">
                <a:solidFill>
                  <a:srgbClr val="FF0000"/>
                </a:solidFill>
              </a:rPr>
              <a:t>на </a:t>
            </a:r>
            <a:r>
              <a:rPr lang="ru-RU" dirty="0">
                <a:solidFill>
                  <a:srgbClr val="FF0000"/>
                </a:solidFill>
              </a:rPr>
              <a:t>площадках накопления </a:t>
            </a:r>
            <a:r>
              <a:rPr lang="ru-RU" dirty="0" smtClean="0">
                <a:solidFill>
                  <a:srgbClr val="FF0000"/>
                </a:solidFill>
              </a:rPr>
              <a:t>и </a:t>
            </a:r>
            <a:r>
              <a:rPr lang="ru-RU" dirty="0">
                <a:solidFill>
                  <a:srgbClr val="FF0000"/>
                </a:solidFill>
              </a:rPr>
              <a:t>на МСК.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5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>
                <a:ln>
                  <a:noFill/>
                </a:ln>
                <a:effectLst/>
              </a:rPr>
              <a:t>Количество видов исследуемых компонентов и фракционный состав </a:t>
            </a:r>
            <a:r>
              <a:rPr lang="ru-RU" sz="2800" b="1" dirty="0" smtClean="0">
                <a:ln>
                  <a:noFill/>
                </a:ln>
                <a:effectLst/>
              </a:rPr>
              <a:t>ТКО на объектах жилфонда </a:t>
            </a:r>
            <a:endParaRPr lang="ru-RU" sz="2800" b="1" dirty="0">
              <a:ln>
                <a:noFill/>
              </a:ln>
              <a:effectLst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548410"/>
            <a:ext cx="5472608" cy="2399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dirty="0">
                <a:latin typeface="Sylfaen" panose="010A0502050306030303" pitchFamily="18" charset="0"/>
              </a:rPr>
              <a:t>Для исследования морфологического состава отходов выделяется </a:t>
            </a:r>
            <a:r>
              <a:rPr lang="ru-RU" b="1" dirty="0">
                <a:latin typeface="Sylfaen" panose="010A0502050306030303" pitchFamily="18" charset="0"/>
              </a:rPr>
              <a:t>15 категорий </a:t>
            </a:r>
            <a:r>
              <a:rPr lang="ru-RU" b="1" dirty="0" smtClean="0">
                <a:latin typeface="Sylfaen" panose="010A0502050306030303" pitchFamily="18" charset="0"/>
              </a:rPr>
              <a:t> </a:t>
            </a:r>
            <a:r>
              <a:rPr lang="ru-RU" i="1" dirty="0" smtClean="0">
                <a:latin typeface="Sylfaen" panose="010A0502050306030303" pitchFamily="18" charset="0"/>
              </a:rPr>
              <a:t>(</a:t>
            </a:r>
            <a:r>
              <a:rPr lang="ru-RU" i="1" dirty="0">
                <a:latin typeface="Sylfaen" panose="010A0502050306030303" pitchFamily="18" charset="0"/>
              </a:rPr>
              <a:t>в соответствии ПНД Ф 16.3.55-08 (ФР.1.28.2015.19223) Количественный химический анализ почв. Твердые бытовые отходы. Определение морфологического состава гравиметрическим методом), </a:t>
            </a:r>
            <a:r>
              <a:rPr lang="ru-RU" dirty="0">
                <a:latin typeface="Sylfaen" panose="010A0502050306030303" pitchFamily="18" charset="0"/>
              </a:rPr>
              <a:t>включающих </a:t>
            </a:r>
            <a:r>
              <a:rPr lang="ru-RU" b="1" dirty="0">
                <a:latin typeface="Sylfaen" panose="010A0502050306030303" pitchFamily="18" charset="0"/>
              </a:rPr>
              <a:t>42 компонента.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250580"/>
            <a:ext cx="4248472" cy="116955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Sylfaen" panose="010A0502050306030303" pitchFamily="18" charset="0"/>
              </a:rPr>
              <a:t>Определение морфологического состава ТКО проводилось в соответствии с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«Методикой определения морфологического состава твердых отходов производства и потребления гравиметрическим методом».</a:t>
            </a:r>
          </a:p>
        </p:txBody>
      </p:sp>
      <p:pic>
        <p:nvPicPr>
          <p:cNvPr id="6" name="Picture 12" descr="Картинки по запросу вторичные ресурсы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"/>
          <a:stretch/>
        </p:blipFill>
        <p:spPr bwMode="auto">
          <a:xfrm>
            <a:off x="7393831" y="3555661"/>
            <a:ext cx="1596734" cy="9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Картинки по запросу состав отход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132" y="1343338"/>
            <a:ext cx="1550582" cy="107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778979"/>
              </p:ext>
            </p:extLst>
          </p:nvPr>
        </p:nvGraphicFramePr>
        <p:xfrm>
          <a:off x="5652120" y="1227612"/>
          <a:ext cx="1584176" cy="3470148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584176"/>
              </a:tblGrid>
              <a:tr h="16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Наименование 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Пищевые отходы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Картон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Бумага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Металлический лом черный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Металлический лом цветной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Пластмасса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Стекло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Текстиль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Древесина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Кости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Камни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Резина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Кожа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Уличный смет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Sylfaen" panose="010A0502050306030303" pitchFamily="18" charset="0"/>
                        </a:rPr>
                        <a:t>Прочие материалы</a:t>
                      </a:r>
                      <a:endParaRPr lang="ru-RU" sz="1400" b="0" dirty="0">
                        <a:effectLst/>
                        <a:latin typeface="Sylfaen" panose="010A05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8" name="Picture 4" descr="Картинки по запросу состав отходо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2"/>
          <a:stretch/>
        </p:blipFill>
        <p:spPr bwMode="auto">
          <a:xfrm>
            <a:off x="7380629" y="2548410"/>
            <a:ext cx="1540942" cy="100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10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40486" y="0"/>
            <a:ext cx="8229600" cy="69954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Морфологические исследования в ХМАО-Югре</a:t>
            </a:r>
            <a:endParaRPr lang="ru-RU" sz="2800" b="1" dirty="0"/>
          </a:p>
        </p:txBody>
      </p:sp>
      <p:pic>
        <p:nvPicPr>
          <p:cNvPr id="6" name="Picture 10" descr="PA1810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15" y="1633163"/>
            <a:ext cx="1986850" cy="149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PA2213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22" y="1657775"/>
            <a:ext cx="1876321" cy="140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PA1810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03" y="1625264"/>
            <a:ext cx="2017583" cy="15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A18108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702" y="1731324"/>
            <a:ext cx="1876321" cy="140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1281" y="1289555"/>
            <a:ext cx="2021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Выгрузка </a:t>
            </a:r>
            <a:r>
              <a:rPr lang="ru-RU" b="1" dirty="0"/>
              <a:t>отходов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02921" y="1304676"/>
            <a:ext cx="2366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Отбор </a:t>
            </a:r>
            <a:r>
              <a:rPr lang="ru-RU" b="1" dirty="0"/>
              <a:t>пробы отходов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091702" y="1120010"/>
            <a:ext cx="1861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Фиксация массы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пробы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42679" y="1272964"/>
            <a:ext cx="166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Проба </a:t>
            </a:r>
            <a:r>
              <a:rPr lang="ru-RU" b="1" dirty="0"/>
              <a:t>отходов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3990" y="566012"/>
            <a:ext cx="85878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400">
                <a:latin typeface="Sylfaen" panose="010A0502050306030303" pitchFamily="18" charset="0"/>
              </a:rPr>
              <a:t>Определение морфологического состава </a:t>
            </a:r>
            <a:r>
              <a:rPr lang="ru-RU" sz="1400" dirty="0">
                <a:latin typeface="Sylfaen" panose="010A0502050306030303" pitchFamily="18" charset="0"/>
              </a:rPr>
              <a:t>ТКО </a:t>
            </a:r>
            <a:r>
              <a:rPr lang="x-none" sz="1400">
                <a:latin typeface="Sylfaen" panose="010A0502050306030303" pitchFamily="18" charset="0"/>
              </a:rPr>
              <a:t>производится путем </a:t>
            </a:r>
            <a:r>
              <a:rPr lang="x-none" sz="1400" i="1">
                <a:latin typeface="Sylfaen" panose="010A0502050306030303" pitchFamily="18" charset="0"/>
              </a:rPr>
              <a:t>отбора представительных проб, ручной сортировки с последующим взвешиванием</a:t>
            </a:r>
            <a:r>
              <a:rPr lang="x-none" sz="1400">
                <a:latin typeface="Sylfaen" panose="010A0502050306030303" pitchFamily="18" charset="0"/>
              </a:rPr>
              <a:t> отдельных компонентов, </a:t>
            </a:r>
            <a:r>
              <a:rPr lang="x-none" sz="1400" i="1">
                <a:latin typeface="Sylfaen" panose="010A0502050306030303" pitchFamily="18" charset="0"/>
              </a:rPr>
              <a:t>фиксирования данных </a:t>
            </a:r>
            <a:r>
              <a:rPr lang="x-none" sz="1400">
                <a:latin typeface="Sylfaen" panose="010A0502050306030303" pitchFamily="18" charset="0"/>
              </a:rPr>
              <a:t>в протоколах и </a:t>
            </a:r>
            <a:r>
              <a:rPr lang="x-none" sz="1400" i="1">
                <a:latin typeface="Sylfaen" panose="010A0502050306030303" pitchFamily="18" charset="0"/>
              </a:rPr>
              <a:t>обработки результатов</a:t>
            </a:r>
            <a:r>
              <a:rPr lang="x-none" sz="1400">
                <a:latin typeface="Sylfaen" panose="010A0502050306030303" pitchFamily="18" charset="0"/>
              </a:rPr>
              <a:t>.</a:t>
            </a:r>
            <a:endParaRPr lang="ru-RU" sz="1400" dirty="0">
              <a:latin typeface="Sylfaen" panose="010A0502050306030303" pitchFamily="18" charset="0"/>
            </a:endParaRPr>
          </a:p>
        </p:txBody>
      </p:sp>
      <p:pic>
        <p:nvPicPr>
          <p:cNvPr id="4097" name="Picture 1" descr="PA18108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34" y="3537554"/>
            <a:ext cx="2061281" cy="154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7504" y="3165622"/>
            <a:ext cx="3205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Разделение на </a:t>
            </a:r>
            <a:r>
              <a:rPr lang="ru-RU" b="1" dirty="0"/>
              <a:t>компоненты</a:t>
            </a:r>
            <a:endParaRPr lang="ru-RU" dirty="0"/>
          </a:p>
        </p:txBody>
      </p:sp>
      <p:pic>
        <p:nvPicPr>
          <p:cNvPr id="4098" name="Picture 2" descr="PA1811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76" y="3523478"/>
            <a:ext cx="2059607" cy="155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321425" y="3140063"/>
            <a:ext cx="2760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Отсев </a:t>
            </a:r>
            <a:r>
              <a:rPr lang="ru-RU" b="1" dirty="0" smtClean="0"/>
              <a:t>мелкой фракции</a:t>
            </a:r>
            <a:endParaRPr lang="ru-RU" dirty="0"/>
          </a:p>
        </p:txBody>
      </p:sp>
      <p:pic>
        <p:nvPicPr>
          <p:cNvPr id="4099" name="Picture 3" descr="PA19125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09395"/>
            <a:ext cx="2054695" cy="154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003589" y="3123613"/>
            <a:ext cx="2935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Взвешивание компонентов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8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313" y="219385"/>
            <a:ext cx="8577303" cy="857250"/>
          </a:xfrm>
        </p:spPr>
        <p:txBody>
          <a:bodyPr>
            <a:noAutofit/>
          </a:bodyPr>
          <a:lstStyle/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Усредненный морфологический состав отходов для 1-ой и 2-ой групп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дифференциации  ХМАО-Югры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/>
          </a:p>
        </p:txBody>
      </p:sp>
      <p:pic>
        <p:nvPicPr>
          <p:cNvPr id="6" name="Диаграм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3" t="7410" r="12244" b="5267"/>
          <a:stretch>
            <a:fillRect/>
          </a:stretch>
        </p:blipFill>
        <p:spPr bwMode="auto">
          <a:xfrm>
            <a:off x="1315271" y="1812017"/>
            <a:ext cx="3244444" cy="307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3193" y="1159543"/>
            <a:ext cx="38830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Объекты исследования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Лемпино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Ярки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0470" y="798395"/>
            <a:ext cx="4114800" cy="31011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зона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Диаграмма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t="9212" r="9105" b="1129"/>
          <a:stretch>
            <a:fillRect/>
          </a:stretch>
        </p:blipFill>
        <p:spPr bwMode="auto">
          <a:xfrm>
            <a:off x="5580112" y="1812017"/>
            <a:ext cx="3454391" cy="304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474590" y="112132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исследования: </a:t>
            </a: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Нижневартовск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Большетархово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Варьеган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68033" y="798395"/>
            <a:ext cx="4216032" cy="3101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зона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0324"/>
            <a:ext cx="8229600" cy="85725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Оценка </a:t>
            </a:r>
            <a:r>
              <a:rPr lang="ru-RU" sz="2800" b="1" dirty="0"/>
              <a:t>морфологического состава ТКО </a:t>
            </a:r>
            <a:r>
              <a:rPr lang="ru-RU" sz="2800" b="1" dirty="0" smtClean="0"/>
              <a:t>на МСК</a:t>
            </a:r>
            <a:endParaRPr lang="ru-RU" sz="28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1520" y="987574"/>
            <a:ext cx="4248472" cy="38164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Достоверную информацию для разработки ТСОО также представляют исследования морфологического состава отходов на объектах МСК.</a:t>
            </a:r>
          </a:p>
          <a:p>
            <a:pPr marL="0" indent="0">
              <a:buNone/>
            </a:pPr>
            <a:r>
              <a:rPr lang="ru-RU" sz="1800" dirty="0" smtClean="0"/>
              <a:t>Цель – получение данных по количеству вторичных компонентов, пригодных для утилизации, для принятия решения по расположению планируемых мощностей. </a:t>
            </a:r>
            <a:endParaRPr lang="ru-RU" sz="1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08288"/>
              </p:ext>
            </p:extLst>
          </p:nvPr>
        </p:nvGraphicFramePr>
        <p:xfrm>
          <a:off x="4366320" y="1272461"/>
          <a:ext cx="3960440" cy="3631724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633195"/>
                <a:gridCol w="2247125"/>
                <a:gridCol w="1080120"/>
              </a:tblGrid>
              <a:tr h="354362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marL="56568" marR="56568" marT="0" marB="0" anchor="ctr"/>
                </a:tc>
                <a:tc rowSpan="2">
                  <a:txBody>
                    <a:bodyPr/>
                    <a:lstStyle/>
                    <a:p>
                      <a:pPr marL="0" indent="2222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Компоненты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Содержание</a:t>
                      </a:r>
                    </a:p>
                  </a:txBody>
                  <a:tcPr marL="56568" marR="56568" marT="0" marB="0" anchor="ctr"/>
                </a:tc>
              </a:tr>
              <a:tr h="177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56568" marR="56568" marT="0" marB="0" anchor="ctr"/>
                </a:tc>
              </a:tr>
              <a:tr h="177181">
                <a:tc>
                  <a:txBody>
                    <a:bodyPr/>
                    <a:lstStyle/>
                    <a:p>
                      <a:pPr marL="0" indent="2667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2222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Пищевые отходы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29,14</a:t>
                      </a:r>
                    </a:p>
                  </a:txBody>
                  <a:tcPr marL="56568" marR="56568" marT="0" marB="0" anchor="b"/>
                </a:tc>
              </a:tr>
              <a:tr h="177181">
                <a:tc>
                  <a:txBody>
                    <a:bodyPr/>
                    <a:lstStyle/>
                    <a:p>
                      <a:pPr marL="0" indent="2667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2222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Бумага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17,80</a:t>
                      </a:r>
                    </a:p>
                  </a:txBody>
                  <a:tcPr marL="56568" marR="56568" marT="0" marB="0" anchor="b"/>
                </a:tc>
              </a:tr>
              <a:tr h="177181">
                <a:tc>
                  <a:txBody>
                    <a:bodyPr/>
                    <a:lstStyle/>
                    <a:p>
                      <a:pPr marL="0" indent="2667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2222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Дерево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0,70</a:t>
                      </a:r>
                    </a:p>
                  </a:txBody>
                  <a:tcPr marL="56568" marR="56568" marT="0" marB="0" anchor="b"/>
                </a:tc>
              </a:tr>
              <a:tr h="177181">
                <a:tc>
                  <a:txBody>
                    <a:bodyPr/>
                    <a:lstStyle/>
                    <a:p>
                      <a:pPr marL="0" indent="2667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2222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Металл черный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56568" marR="56568" marT="0" marB="0" anchor="b"/>
                </a:tc>
              </a:tr>
              <a:tr h="177181">
                <a:tc>
                  <a:txBody>
                    <a:bodyPr/>
                    <a:lstStyle/>
                    <a:p>
                      <a:pPr marL="0" indent="2667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2222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Металл цветной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1,37</a:t>
                      </a:r>
                    </a:p>
                  </a:txBody>
                  <a:tcPr marL="56568" marR="56568" marT="0" marB="0" anchor="b"/>
                </a:tc>
              </a:tr>
              <a:tr h="177181">
                <a:tc>
                  <a:txBody>
                    <a:bodyPr/>
                    <a:lstStyle/>
                    <a:p>
                      <a:pPr marL="0" indent="2667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2222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Текстиль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5,62</a:t>
                      </a:r>
                    </a:p>
                  </a:txBody>
                  <a:tcPr marL="56568" marR="56568" marT="0" marB="0" anchor="b"/>
                </a:tc>
              </a:tr>
              <a:tr h="177181">
                <a:tc>
                  <a:txBody>
                    <a:bodyPr/>
                    <a:lstStyle/>
                    <a:p>
                      <a:pPr marL="0" indent="2667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2222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Стекло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16,93</a:t>
                      </a:r>
                    </a:p>
                  </a:txBody>
                  <a:tcPr marL="56568" marR="56568" marT="0" marB="0" anchor="b"/>
                </a:tc>
              </a:tr>
              <a:tr h="177181">
                <a:tc>
                  <a:txBody>
                    <a:bodyPr/>
                    <a:lstStyle/>
                    <a:p>
                      <a:pPr marL="0" indent="2667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2222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Кожа, резина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1,27</a:t>
                      </a:r>
                    </a:p>
                  </a:txBody>
                  <a:tcPr marL="56568" marR="56568" marT="0" marB="0" anchor="b"/>
                </a:tc>
              </a:tr>
              <a:tr h="177181">
                <a:tc>
                  <a:txBody>
                    <a:bodyPr/>
                    <a:lstStyle/>
                    <a:p>
                      <a:pPr marL="0" indent="2667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2222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Камни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56568" marR="56568" marT="0" marB="0" anchor="b"/>
                </a:tc>
              </a:tr>
              <a:tr h="177181">
                <a:tc>
                  <a:txBody>
                    <a:bodyPr/>
                    <a:lstStyle/>
                    <a:p>
                      <a:pPr marL="0" indent="2667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2222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Полимерные материалы, всего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9,95</a:t>
                      </a:r>
                    </a:p>
                  </a:txBody>
                  <a:tcPr marL="56568" marR="56568" marT="0" marB="0" anchor="b"/>
                </a:tc>
              </a:tr>
              <a:tr h="177181">
                <a:tc>
                  <a:txBody>
                    <a:bodyPr/>
                    <a:lstStyle/>
                    <a:p>
                      <a:pPr marL="0" indent="2667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2222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100" b="0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. ПЭТ-тара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2,99</a:t>
                      </a:r>
                    </a:p>
                  </a:txBody>
                  <a:tcPr marL="56568" marR="56568" marT="0" marB="0" anchor="b"/>
                </a:tc>
              </a:tr>
              <a:tr h="177181">
                <a:tc>
                  <a:txBody>
                    <a:bodyPr/>
                    <a:lstStyle/>
                    <a:p>
                      <a:pPr marL="0" indent="2667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2159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упаковочные и пленочные материалы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3,98</a:t>
                      </a:r>
                    </a:p>
                  </a:txBody>
                  <a:tcPr marL="56568" marR="56568" marT="0" marB="0" anchor="b"/>
                </a:tc>
              </a:tr>
              <a:tr h="177181">
                <a:tc>
                  <a:txBody>
                    <a:bodyPr/>
                    <a:lstStyle/>
                    <a:p>
                      <a:pPr marL="0" indent="2667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2222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Прочее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8,52</a:t>
                      </a:r>
                    </a:p>
                  </a:txBody>
                  <a:tcPr marL="56568" marR="56568" marT="0" marB="0" anchor="b"/>
                </a:tc>
              </a:tr>
              <a:tr h="177181">
                <a:tc>
                  <a:txBody>
                    <a:bodyPr/>
                    <a:lstStyle/>
                    <a:p>
                      <a:pPr marL="0" indent="2667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chemeClr val="lt1"/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2222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Отсев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1,29</a:t>
                      </a:r>
                    </a:p>
                  </a:txBody>
                  <a:tcPr marL="56568" marR="56568" marT="0" marB="0" anchor="b"/>
                </a:tc>
              </a:tr>
              <a:tr h="17718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kern="1200">
                        <a:solidFill>
                          <a:schemeClr val="lt1"/>
                        </a:solidFill>
                        <a:effectLst/>
                        <a:latin typeface="Sylfaen" panose="010A0502050306030303" pitchFamily="18" charset="0"/>
                        <a:ea typeface="+mn-ea"/>
                        <a:cs typeface="+mn-cs"/>
                      </a:endParaRP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2222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 marL="56568" marR="56568" marT="0" marB="0" anchor="ctr"/>
                </a:tc>
                <a:tc>
                  <a:txBody>
                    <a:bodyPr/>
                    <a:lstStyle/>
                    <a:p>
                      <a:pPr marL="0" indent="3302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56568" marR="56568" marT="0" marB="0" anchor="b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060540" y="76185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Средний морфологический состав ТКО для Мурманской области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145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4338638"/>
            <a:ext cx="8229600" cy="85725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Необходимо внести изменения в действующие НПА по определению морфологического состава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22850"/>
              </p:ext>
            </p:extLst>
          </p:nvPr>
        </p:nvGraphicFramePr>
        <p:xfrm>
          <a:off x="251520" y="408625"/>
          <a:ext cx="8136904" cy="4063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/>
                <a:gridCol w="2880320"/>
                <a:gridCol w="1296144"/>
                <a:gridCol w="1145582"/>
                <a:gridCol w="1047389"/>
                <a:gridCol w="1263413"/>
              </a:tblGrid>
              <a:tr h="2520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Компоненты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Ленинградская</a:t>
                      </a:r>
                      <a:r>
                        <a:rPr lang="ru-RU" sz="12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область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ХМАО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Мурманская область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Челябинская область (</a:t>
                      </a:r>
                      <a:r>
                        <a:rPr lang="ru-RU" sz="1200" b="1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г.Челябинск</a:t>
                      </a: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Пищевые отходы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29,14</a:t>
                      </a:r>
                      <a:endParaRPr lang="ru-RU" sz="1200" b="0" i="0" u="none" strike="noStrike">
                        <a:solidFill>
                          <a:srgbClr val="31685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Бумага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17,8</a:t>
                      </a:r>
                      <a:endParaRPr lang="ru-RU" sz="1200" b="0" i="0" u="none" strike="noStrike">
                        <a:solidFill>
                          <a:srgbClr val="31685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200" b="0" i="0" u="none" strike="noStrike">
                        <a:solidFill>
                          <a:srgbClr val="31685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Металл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  <a:tr h="21153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числе, металлический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лом черный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31685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, металлический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лом цветной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1,37</a:t>
                      </a:r>
                      <a:endParaRPr lang="ru-RU" sz="1200" b="0" i="0" u="none" strike="noStrike" dirty="0">
                        <a:solidFill>
                          <a:srgbClr val="31685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Текстиль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5,62</a:t>
                      </a:r>
                      <a:endParaRPr lang="ru-RU" sz="1200" b="0" i="0" u="none" strike="noStrike" dirty="0">
                        <a:solidFill>
                          <a:srgbClr val="31685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Стекло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16,93</a:t>
                      </a:r>
                      <a:endParaRPr lang="ru-RU" sz="1200" b="0" i="0" u="none" strike="noStrike" dirty="0">
                        <a:solidFill>
                          <a:srgbClr val="31685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16,96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Кожа, резина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1,27</a:t>
                      </a:r>
                      <a:endParaRPr lang="ru-RU" sz="1200" b="0" i="0" u="none" strike="noStrike" dirty="0">
                        <a:solidFill>
                          <a:srgbClr val="31685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Камни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31685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Полимерные материалы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15,51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9,95</a:t>
                      </a:r>
                      <a:endParaRPr lang="ru-RU" sz="1200" b="0" i="0" u="none" strike="noStrike">
                        <a:solidFill>
                          <a:srgbClr val="31685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Прочее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8,52</a:t>
                      </a:r>
                      <a:endParaRPr lang="ru-RU" sz="1200" b="0" i="0" u="none" strike="noStrike">
                        <a:solidFill>
                          <a:srgbClr val="31685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1,29</a:t>
                      </a:r>
                      <a:endParaRPr lang="ru-RU" sz="1200" b="0" i="0" u="none" strike="noStrike">
                        <a:solidFill>
                          <a:srgbClr val="31685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9" marR="6309" marT="6309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49388" y="0"/>
            <a:ext cx="6192688" cy="40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lfaen" panose="010A0502050306030303" pitchFamily="18" charset="0"/>
                <a:ea typeface="+mj-ea"/>
                <a:cs typeface="+mj-cs"/>
              </a:rPr>
              <a:t>Средний морфологический состав ТКО в регионах</a:t>
            </a:r>
          </a:p>
        </p:txBody>
      </p:sp>
    </p:spTree>
    <p:extLst>
      <p:ext uri="{BB962C8B-B14F-4D97-AF65-F5344CB8AC3E}">
        <p14:creationId xmlns:p14="http://schemas.microsoft.com/office/powerpoint/2010/main" val="1195862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139702"/>
            <a:ext cx="8136904" cy="92275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Включение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объектов обращения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ТКО в </a:t>
            </a:r>
            <a:r>
              <a:rPr lang="ru-RU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тСОО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субъекта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2931790"/>
            <a:ext cx="7772400" cy="2211710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Наличие</a:t>
            </a:r>
            <a:r>
              <a:rPr lang="ru-RU" dirty="0">
                <a:solidFill>
                  <a:srgbClr val="FF0000"/>
                </a:solidFill>
              </a:rPr>
              <a:t> заключенных концессионных соглашения на территории субъекта,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 перспективные концессии, </a:t>
            </a:r>
            <a:r>
              <a:rPr lang="ru-RU" dirty="0" smtClean="0">
                <a:solidFill>
                  <a:srgbClr val="FF0000"/>
                </a:solidFill>
              </a:rPr>
              <a:t>их приоритет;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соответствие действующих объектов требованиям</a:t>
            </a:r>
            <a:r>
              <a:rPr lang="ru-RU" dirty="0">
                <a:solidFill>
                  <a:srgbClr val="FF0000"/>
                </a:solidFill>
              </a:rPr>
              <a:t> </a:t>
            </a:r>
            <a:r>
              <a:rPr lang="ru-RU" dirty="0" smtClean="0">
                <a:solidFill>
                  <a:srgbClr val="FF0000"/>
                </a:solidFill>
              </a:rPr>
              <a:t>законодательства</a:t>
            </a:r>
            <a:r>
              <a:rPr lang="ru-RU" dirty="0">
                <a:solidFill>
                  <a:srgbClr val="FF0000"/>
                </a:solidFill>
              </a:rPr>
              <a:t>;</a:t>
            </a:r>
            <a:endParaRPr lang="ru-RU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наличие </a:t>
            </a:r>
            <a:r>
              <a:rPr lang="ru-RU" dirty="0">
                <a:solidFill>
                  <a:srgbClr val="FF0000"/>
                </a:solidFill>
              </a:rPr>
              <a:t>лицензий и включения в ГРОРО </a:t>
            </a:r>
            <a:r>
              <a:rPr lang="ru-RU" dirty="0" smtClean="0">
                <a:solidFill>
                  <a:srgbClr val="FF0000"/>
                </a:solidFill>
              </a:rPr>
              <a:t>ОРО</a:t>
            </a:r>
            <a:r>
              <a:rPr lang="ru-RU" dirty="0">
                <a:solidFill>
                  <a:srgbClr val="FF0000"/>
                </a:solidFill>
              </a:rPr>
              <a:t>; </a:t>
            </a:r>
            <a:endParaRPr lang="ru-RU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дозагрузка </a:t>
            </a:r>
            <a:r>
              <a:rPr lang="ru-RU" dirty="0">
                <a:solidFill>
                  <a:srgbClr val="FF0000"/>
                </a:solidFill>
              </a:rPr>
              <a:t>действующих </a:t>
            </a:r>
            <a:r>
              <a:rPr lang="ru-RU" dirty="0" smtClean="0">
                <a:solidFill>
                  <a:srgbClr val="FF0000"/>
                </a:solidFill>
              </a:rPr>
              <a:t>ОРО;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приоритет </a:t>
            </a:r>
            <a:r>
              <a:rPr lang="ru-RU" dirty="0">
                <a:solidFill>
                  <a:srgbClr val="FF0000"/>
                </a:solidFill>
              </a:rPr>
              <a:t>утилизации над </a:t>
            </a:r>
            <a:r>
              <a:rPr lang="ru-RU" dirty="0" smtClean="0">
                <a:solidFill>
                  <a:srgbClr val="FF0000"/>
                </a:solidFill>
              </a:rPr>
              <a:t>захоронением;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 запрет на хранение </a:t>
            </a:r>
            <a:r>
              <a:rPr lang="ru-RU" dirty="0" smtClean="0">
                <a:solidFill>
                  <a:srgbClr val="FF0000"/>
                </a:solidFill>
              </a:rPr>
              <a:t>ТКО</a:t>
            </a:r>
            <a:r>
              <a:rPr lang="ru-RU" dirty="0">
                <a:solidFill>
                  <a:srgbClr val="FF0000"/>
                </a:solidFill>
              </a:rPr>
              <a:t>;</a:t>
            </a:r>
            <a:endParaRPr lang="ru-RU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ежедневный </a:t>
            </a:r>
            <a:r>
              <a:rPr lang="ru-RU" dirty="0">
                <a:solidFill>
                  <a:srgbClr val="FF0000"/>
                </a:solidFill>
              </a:rPr>
              <a:t>вывоз ТКО.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66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31107" y="167112"/>
            <a:ext cx="5994797" cy="367903"/>
          </a:xfrm>
        </p:spPr>
        <p:txBody>
          <a:bodyPr>
            <a:normAutofit fontScale="90000"/>
          </a:bodyPr>
          <a:lstStyle/>
          <a:p>
            <a:r>
              <a:rPr lang="ru-RU" altLang="ru-RU" sz="1800" dirty="0">
                <a:solidFill>
                  <a:srgbClr val="A42F30"/>
                </a:solidFill>
              </a:rPr>
              <a:t>Состояние ОРО: санкционированная свалка </a:t>
            </a:r>
            <a:r>
              <a:rPr lang="ru-RU" altLang="ru-RU" sz="1800" dirty="0" smtClean="0">
                <a:solidFill>
                  <a:srgbClr val="C00000"/>
                </a:solidFill>
              </a:rPr>
              <a:t>(</a:t>
            </a:r>
            <a:r>
              <a:rPr lang="ru-RU" altLang="ru-RU" sz="1800" dirty="0">
                <a:solidFill>
                  <a:srgbClr val="C00000"/>
                </a:solidFill>
              </a:rPr>
              <a:t>в реестре ГРОРО) </a:t>
            </a:r>
            <a:endParaRPr lang="ru-RU" altLang="ru-RU" sz="1800" dirty="0">
              <a:solidFill>
                <a:srgbClr val="A42F3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63316" y="519113"/>
            <a:ext cx="6237684" cy="4407694"/>
          </a:xfrm>
        </p:spPr>
        <p:txBody>
          <a:bodyPr/>
          <a:lstStyle/>
          <a:p>
            <a:pPr marL="457200" indent="-457200">
              <a:spcBef>
                <a:spcPct val="0"/>
              </a:spcBef>
              <a:buNone/>
            </a:pPr>
            <a:r>
              <a:rPr lang="ru-RU" altLang="ru-RU" sz="1350" b="1">
                <a:solidFill>
                  <a:srgbClr val="A42F30"/>
                </a:solidFill>
              </a:rPr>
              <a:t>	</a:t>
            </a:r>
          </a:p>
          <a:p>
            <a:pPr marL="457200" indent="-457200">
              <a:spcBef>
                <a:spcPct val="0"/>
              </a:spcBef>
              <a:buNone/>
            </a:pPr>
            <a:r>
              <a:rPr lang="ru-RU" altLang="ru-RU" sz="1350" b="1">
                <a:solidFill>
                  <a:srgbClr val="A42F30"/>
                </a:solidFill>
              </a:rPr>
              <a:t>	</a:t>
            </a:r>
          </a:p>
        </p:txBody>
      </p:sp>
      <p:pic>
        <p:nvPicPr>
          <p:cNvPr id="9220" name="Рисунок 4" descr="20150906_121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681037"/>
            <a:ext cx="2707481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5" descr="20150906_1210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3" y="735806"/>
            <a:ext cx="2707481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6" descr="20150906_1218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3" y="2518172"/>
            <a:ext cx="2707481" cy="228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7" descr="20150906_1214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2463403"/>
            <a:ext cx="2707480" cy="234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37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448808"/>
              </p:ext>
            </p:extLst>
          </p:nvPr>
        </p:nvGraphicFramePr>
        <p:xfrm>
          <a:off x="179512" y="9525"/>
          <a:ext cx="8064896" cy="5141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907"/>
                <a:gridCol w="2827989"/>
                <a:gridCol w="980692"/>
                <a:gridCol w="980692"/>
                <a:gridCol w="982304"/>
                <a:gridCol w="982304"/>
                <a:gridCol w="871008"/>
              </a:tblGrid>
              <a:tr h="4653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№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Наименование субъекта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Требования по ТКО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Тип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2158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Нормативы 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Морфология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Эл. модель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Расчет тарифов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08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</a:rPr>
                        <a:t>Московская область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конкурс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2.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</a:rPr>
                        <a:t>Челябинская область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конкурс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3.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</a:rPr>
                        <a:t>Омская область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конкурс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4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Курская область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аукцион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5.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</a:rPr>
                        <a:t>Башкортостан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конкурс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6.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Ростовская область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конкурс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7.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</a:rPr>
                        <a:t>Ленинградская область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конкурс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8.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</a:rPr>
                        <a:t>Архангельская область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аукцион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1884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9.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</a:rPr>
                        <a:t>Республика Саха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конкурс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10.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</a:rPr>
                        <a:t>Ненецкий округ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конкурс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3157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11.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</a:rPr>
                        <a:t>ХМАО-Югра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конкурс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12.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</a:rPr>
                        <a:t>Тульская область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конкурс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13.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Воронежская область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конкурс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14.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Чувашская Республика 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аукцион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8689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15.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Нижегородская область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endParaRPr lang="ru-RU" sz="10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endParaRPr lang="ru-RU" sz="1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endParaRPr lang="ru-RU" sz="1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endParaRPr lang="ru-RU" sz="10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не </a:t>
                      </a:r>
                      <a:r>
                        <a:rPr lang="ru-RU" sz="1000" b="1" dirty="0">
                          <a:effectLst/>
                        </a:rPr>
                        <a:t>состоялся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6415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16.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Владимирская область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конкурс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8849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17.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Курганская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конкурс</a:t>
                      </a:r>
                      <a:endParaRPr lang="ru-RU" sz="1000" b="1" dirty="0">
                        <a:effectLst/>
                      </a:endParaRPr>
                    </a:p>
                  </a:txBody>
                  <a:tcPr marL="24164" marR="24164" marT="0" marB="0"/>
                </a:tc>
              </a:tr>
              <a:tr h="20184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18.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Свердловская </a:t>
                      </a:r>
                      <a:r>
                        <a:rPr lang="ru-RU" sz="1000" b="1" dirty="0" smtClean="0">
                          <a:effectLst/>
                        </a:rPr>
                        <a:t>область</a:t>
                      </a:r>
                      <a:endParaRPr lang="ru-RU" sz="1000" b="1" dirty="0">
                        <a:effectLst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конкурс</a:t>
                      </a:r>
                      <a:endParaRPr lang="ru-RU" sz="1000" b="1" dirty="0">
                        <a:effectLst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19.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Иркутская область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аукцион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20.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Тверская область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конкурс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21.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Республика Ингушетия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конкурс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b="1" dirty="0" smtClean="0">
                          <a:effectLst/>
                        </a:rPr>
                        <a:t>22.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Республика Тыва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конкурс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</a:rPr>
                        <a:t>23.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Вологодская область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конкурс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23769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</a:rPr>
                        <a:t>24.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Республика Мордовия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конкурс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</a:rPr>
                        <a:t>25.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Брянская область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конкурс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</a:rPr>
                        <a:t>26.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Пермский край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конкурс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</a:rPr>
                        <a:t>27.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Ярославская область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+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конкурс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</a:rPr>
                        <a:t>28.</a:t>
                      </a: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Республика Адыгея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-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конкурс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09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946" y="3285672"/>
            <a:ext cx="2170854" cy="127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870" y="483518"/>
            <a:ext cx="8003232" cy="2574578"/>
          </a:xfrm>
        </p:spPr>
        <p:txBody>
          <a:bodyPr>
            <a:normAutofit fontScale="47500" lnSpcReduction="20000"/>
          </a:bodyPr>
          <a:lstStyle/>
          <a:p>
            <a:pPr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3800" dirty="0" smtClean="0"/>
              <a:t>Требования предъявляемые </a:t>
            </a:r>
            <a:r>
              <a:rPr lang="ru-RU" altLang="ru-RU" sz="3800" dirty="0"/>
              <a:t>к </a:t>
            </a:r>
            <a:r>
              <a:rPr lang="ru-RU" altLang="ru-RU" sz="3800" dirty="0" smtClean="0"/>
              <a:t>объектам </a:t>
            </a:r>
            <a:r>
              <a:rPr lang="ru-RU" altLang="ru-RU" sz="3800" dirty="0"/>
              <a:t>размещения отходов (ОРО) изложены – в </a:t>
            </a:r>
            <a:r>
              <a:rPr lang="ru-RU" altLang="ru-RU" sz="3800" dirty="0" smtClean="0"/>
              <a:t>статье 12  </a:t>
            </a:r>
            <a:r>
              <a:rPr lang="ru-RU" altLang="ru-RU" sz="3800" dirty="0"/>
              <a:t>ФЗ  №89 «Об отходах производства и потребления»  от 24.06.1998 </a:t>
            </a:r>
            <a:r>
              <a:rPr lang="ru-RU" altLang="ru-RU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объекты размещения отходов не внесенные в  государственный реестр объектов размещения отходов запрещены для эксплуатации. </a:t>
            </a:r>
            <a:endParaRPr lang="ru-RU" altLang="ru-RU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3800" dirty="0">
                <a:solidFill>
                  <a:srgbClr val="FF0000"/>
                </a:solidFill>
              </a:rPr>
              <a:t>Предложения по установлению запрета на эксплуатацию существующих объектов по сбору, обработке, утилизации, обезвреживанию и размещению отходов потребления определяются </a:t>
            </a:r>
            <a:r>
              <a:rPr lang="ru-RU" altLang="ru-RU" sz="3800" dirty="0" smtClean="0">
                <a:solidFill>
                  <a:srgbClr val="FF0000"/>
                </a:solidFill>
              </a:rPr>
              <a:t>отсутствием лицензии на соответствующий вид деятельности.</a:t>
            </a:r>
            <a:endParaRPr lang="ru-RU" sz="3800" dirty="0">
              <a:solidFill>
                <a:srgbClr val="FF0000"/>
              </a:solidFill>
            </a:endParaRPr>
          </a:p>
          <a:p>
            <a:pPr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3147814"/>
            <a:ext cx="3383878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Sylfaen" panose="010A0502050306030303" pitchFamily="18" charset="0"/>
              </a:rPr>
              <a:t>! </a:t>
            </a:r>
            <a:r>
              <a:rPr lang="ru-RU" altLang="ru-RU" sz="1600" dirty="0">
                <a:latin typeface="Sylfaen" panose="010A0502050306030303" pitchFamily="18" charset="0"/>
              </a:rPr>
              <a:t>Анализ ситуации показал, что большая часть ОРО должна быть выведена из эксплуатации </a:t>
            </a:r>
            <a:r>
              <a:rPr lang="ru-RU" altLang="ru-RU" sz="1600" dirty="0" smtClean="0">
                <a:latin typeface="Sylfaen" panose="010A0502050306030303" pitchFamily="18" charset="0"/>
              </a:rPr>
              <a:t> уже на момент разработки ТСОО из-за </a:t>
            </a:r>
            <a:r>
              <a:rPr lang="ru-RU" altLang="ru-RU" sz="1600" dirty="0">
                <a:latin typeface="Sylfaen" panose="010A0502050306030303" pitchFamily="18" charset="0"/>
              </a:rPr>
              <a:t>нарушений требований законодательства РФ.</a:t>
            </a:r>
          </a:p>
        </p:txBody>
      </p:sp>
      <p:pic>
        <p:nvPicPr>
          <p:cNvPr id="11266" name="Picture 2" descr="Картинки по запросу запре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89" y="3165610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6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059582"/>
            <a:ext cx="1564332" cy="198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2800" b="1" dirty="0">
                <a:ln>
                  <a:noFill/>
                </a:ln>
                <a:effectLst/>
              </a:rPr>
              <a:t>Дозагрузка действующих ОРО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25870" y="1059582"/>
            <a:ext cx="6954442" cy="33123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altLang="ru-RU" sz="1600" dirty="0" smtClean="0"/>
              <a:t>Ситуация вывода из эксплуатации всех объектов, которые, так или иначе, не соответствуют требованиям законодательства практически </a:t>
            </a:r>
            <a:r>
              <a:rPr lang="ru-RU" altLang="ru-RU" sz="1600" dirty="0" smtClean="0">
                <a:solidFill>
                  <a:srgbClr val="FF0000"/>
                </a:solidFill>
              </a:rPr>
              <a:t>невозможна</a:t>
            </a:r>
            <a:r>
              <a:rPr lang="ru-RU" altLang="ru-RU" sz="1600" dirty="0" smtClean="0"/>
              <a:t>, так как в регионах ещ</a:t>
            </a:r>
            <a:r>
              <a:rPr lang="ru-RU" altLang="ru-RU" sz="1600" dirty="0"/>
              <a:t>е</a:t>
            </a:r>
            <a:r>
              <a:rPr lang="ru-RU" altLang="ru-RU" sz="1600" dirty="0" smtClean="0"/>
              <a:t> </a:t>
            </a:r>
            <a:r>
              <a:rPr lang="ru-RU" alt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развита система обращения с отходами и новых объектов инфраструктуры этой сферы не пока  либо нет, либо они находятся на стадии строительства</a:t>
            </a:r>
            <a:r>
              <a:rPr lang="ru-RU" altLang="ru-RU" sz="1600" dirty="0" smtClean="0"/>
              <a:t>.</a:t>
            </a:r>
          </a:p>
          <a:p>
            <a:pPr marL="1588" indent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altLang="ru-RU" sz="1600" dirty="0" smtClean="0"/>
              <a:t>Острая потребность в объектах обращения с отходами в регионах обуславливает вариант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дозагрузки действующих ОРО., с получением положительного заключения ГЭЭ.</a:t>
            </a:r>
          </a:p>
          <a:p>
            <a:pPr marL="1588" indent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FF0000"/>
                </a:solidFill>
              </a:rPr>
              <a:t>…Для сокращения вовлекаемых земельных ресурсов под размещение отходов рассмотреть возможность по приведению в соответствие с нормами действующего природоохранного законодательства… несанкционированных объектов путем реконструкции с последующей дозагрузкой и его рекультивацией после окончания эксплуатации… </a:t>
            </a:r>
          </a:p>
          <a:p>
            <a:pPr marL="1588" indent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7030A0"/>
                </a:solidFill>
              </a:rPr>
              <a:t>Из письма ФС РПН от 31.05.2016 № АС-03-03-36/10394 за подписью Сидорова А.Г.</a:t>
            </a:r>
          </a:p>
          <a:p>
            <a:pPr marL="1588" indent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ru-RU" altLang="ru-RU" sz="1600" b="1" dirty="0" smtClean="0"/>
          </a:p>
          <a:p>
            <a:pPr marL="1588" indent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altLang="ru-RU" sz="1600" dirty="0" smtClean="0"/>
              <a:t> </a:t>
            </a:r>
          </a:p>
          <a:p>
            <a:pPr indent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ru-RU" alt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4909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395536" y="-138498"/>
            <a:ext cx="8435280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R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71488" algn="l"/>
              </a:tabLst>
              <a:defRPr kumimoji="0" sz="1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defRPr>
            </a:lvl1pPr>
            <a:lvl2pPr marR="0" lvl="1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−"/>
              <a:tabLst>
                <a:tab pos="471488" algn="l"/>
              </a:tabLst>
              <a:defRPr kumimoji="0" sz="1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71488" algn="l"/>
              </a:tabLs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71488" algn="l"/>
              </a:tabLs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71488" algn="l"/>
              </a:tabLs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71488" algn="l"/>
              </a:tabLs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71488" algn="l"/>
              </a:tabLs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71488" algn="l"/>
              </a:tabLs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71488" algn="l"/>
              </a:tabLst>
              <a:defRPr>
                <a:latin typeface="Arial" pitchFamily="34" charset="0"/>
                <a:cs typeface="Arial" pitchFamily="34" charset="0"/>
              </a:defRPr>
            </a:lvl9pPr>
          </a:lstStyle>
          <a:p>
            <a:endParaRPr lang="ru-RU" dirty="0" smtClean="0"/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Концессионные соглашения</a:t>
            </a:r>
          </a:p>
          <a:p>
            <a:pPr algn="l"/>
            <a:r>
              <a:rPr lang="ru-RU" sz="2000" b="1" dirty="0" smtClean="0">
                <a:solidFill>
                  <a:srgbClr val="7030A0"/>
                </a:solidFill>
              </a:rPr>
              <a:t>1. Приоритет учета в ТСОО</a:t>
            </a:r>
            <a:endParaRPr lang="ru-RU" sz="2000" b="1" dirty="0">
              <a:solidFill>
                <a:srgbClr val="7030A0"/>
              </a:solidFill>
            </a:endParaRPr>
          </a:p>
          <a:p>
            <a:r>
              <a:rPr lang="ru-RU" dirty="0" smtClean="0"/>
              <a:t>Постановлением </a:t>
            </a:r>
            <a:r>
              <a:rPr lang="ru-RU" dirty="0"/>
              <a:t>Правительства </a:t>
            </a:r>
            <a:r>
              <a:rPr lang="ru-RU" i="1" dirty="0"/>
              <a:t>Мурманской области</a:t>
            </a:r>
            <a:r>
              <a:rPr lang="ru-RU" dirty="0"/>
              <a:t> от 22.08.2011 № 414-ПП «О заключении концессионного соглашения в отношении системы коммунальной инфраструктуры – системы переработки и утилизации (захоронения) твердых бытовых отходов на территории Мурманской области» </a:t>
            </a:r>
            <a:r>
              <a:rPr lang="ru-RU" dirty="0" smtClean="0"/>
              <a:t>заключено </a:t>
            </a:r>
            <a:r>
              <a:rPr lang="ru-RU" dirty="0"/>
              <a:t>концессионное соглашение с ЗАО «Управление отходами»,  в соответствии с которым планируется строительство комплекса объектов охватывающих северную часть Мурманской области. </a:t>
            </a:r>
            <a:endParaRPr lang="ru-RU" dirty="0" smtClean="0"/>
          </a:p>
          <a:p>
            <a:r>
              <a:rPr lang="ru-RU" dirty="0" smtClean="0"/>
              <a:t>Планируемая система </a:t>
            </a:r>
            <a:r>
              <a:rPr lang="ru-RU" dirty="0"/>
              <a:t>коммунальной инфраструктуры </a:t>
            </a:r>
            <a:r>
              <a:rPr lang="ru-RU" dirty="0" smtClean="0"/>
              <a:t>на </a:t>
            </a:r>
            <a:r>
              <a:rPr lang="ru-RU" dirty="0"/>
              <a:t>территории Мурманской </a:t>
            </a:r>
            <a:r>
              <a:rPr lang="ru-RU" dirty="0" smtClean="0"/>
              <a:t>области включает:</a:t>
            </a:r>
          </a:p>
          <a:p>
            <a:r>
              <a:rPr lang="ru-RU" dirty="0" smtClean="0"/>
              <a:t>- полигон </a:t>
            </a:r>
            <a:r>
              <a:rPr lang="ru-RU" dirty="0"/>
              <a:t>ТКО в Кольском районе мощностью не менее 250 тыс. тонн в год;</a:t>
            </a:r>
          </a:p>
          <a:p>
            <a:r>
              <a:rPr lang="ru-RU" dirty="0"/>
              <a:t>- </a:t>
            </a:r>
            <a:r>
              <a:rPr lang="ru-RU" dirty="0" smtClean="0"/>
              <a:t>мусоросортировочный комплекс </a:t>
            </a:r>
            <a:r>
              <a:rPr lang="ru-RU" dirty="0"/>
              <a:t>в п. Дровяное г. Мурманска мощностью не менее 180 тыс. тонн в год; </a:t>
            </a:r>
          </a:p>
          <a:p>
            <a:r>
              <a:rPr lang="ru-RU" dirty="0"/>
              <a:t>- </a:t>
            </a:r>
            <a:r>
              <a:rPr lang="ru-RU" dirty="0" smtClean="0"/>
              <a:t>мусороперегрузочные станции </a:t>
            </a:r>
            <a:r>
              <a:rPr lang="ru-RU" dirty="0"/>
              <a:t>мощностью не менее 70 тыс. тонн в год , в </a:t>
            </a:r>
            <a:r>
              <a:rPr lang="ru-RU" dirty="0" err="1"/>
              <a:t>т.ч</a:t>
            </a:r>
            <a:r>
              <a:rPr lang="ru-RU" dirty="0"/>
              <a:t>.:</a:t>
            </a:r>
          </a:p>
          <a:p>
            <a:pPr marL="449263" indent="-285750">
              <a:buFont typeface="Arial" panose="020B0604020202020204" pitchFamily="34" charset="0"/>
              <a:buChar char="•"/>
            </a:pPr>
            <a:r>
              <a:rPr lang="ru-RU" dirty="0" smtClean="0"/>
              <a:t>ЗАТО </a:t>
            </a:r>
            <a:r>
              <a:rPr lang="ru-RU" dirty="0"/>
              <a:t>г. Североморск – не менее 35 тыс. тонн в год</a:t>
            </a:r>
            <a:r>
              <a:rPr lang="ru-RU" dirty="0" smtClean="0"/>
              <a:t>;</a:t>
            </a:r>
          </a:p>
          <a:p>
            <a:pPr marL="449263" indent="-285750">
              <a:buFont typeface="Arial" panose="020B0604020202020204" pitchFamily="34" charset="0"/>
              <a:buChar char="•"/>
            </a:pPr>
            <a:r>
              <a:rPr lang="ru-RU" dirty="0" smtClean="0"/>
              <a:t>ЗАТО </a:t>
            </a:r>
            <a:r>
              <a:rPr lang="ru-RU" dirty="0"/>
              <a:t>Александровск – не менее 23 тыс. тонн в год;</a:t>
            </a:r>
          </a:p>
          <a:p>
            <a:pPr marL="449263" indent="-285750">
              <a:buFont typeface="Arial" panose="020B0604020202020204" pitchFamily="34" charset="0"/>
              <a:buChar char="•"/>
            </a:pPr>
            <a:r>
              <a:rPr lang="ru-RU" dirty="0" smtClean="0"/>
              <a:t>ЗАТО </a:t>
            </a:r>
            <a:r>
              <a:rPr lang="ru-RU" dirty="0"/>
              <a:t>г. </a:t>
            </a:r>
            <a:r>
              <a:rPr lang="ru-RU" dirty="0" err="1"/>
              <a:t>Заозерск</a:t>
            </a:r>
            <a:r>
              <a:rPr lang="ru-RU" dirty="0"/>
              <a:t> – не менее 7 тыс. тонн в год;</a:t>
            </a:r>
          </a:p>
          <a:p>
            <a:pPr marL="449263" indent="-285750">
              <a:buFont typeface="Arial" panose="020B0604020202020204" pitchFamily="34" charset="0"/>
              <a:buChar char="•"/>
            </a:pPr>
            <a:r>
              <a:rPr lang="ru-RU" dirty="0" smtClean="0"/>
              <a:t>п</a:t>
            </a:r>
            <a:r>
              <a:rPr lang="ru-RU" dirty="0"/>
              <a:t>. Ура-Губа Кольского района – не менее 5 тыс. тонн в год;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оборудование </a:t>
            </a:r>
            <a:r>
              <a:rPr lang="ru-RU" dirty="0"/>
              <a:t>и </a:t>
            </a:r>
            <a:r>
              <a:rPr lang="ru-RU" dirty="0" smtClean="0"/>
              <a:t>специализированную технику.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2. </a:t>
            </a:r>
            <a:r>
              <a:rPr lang="ru-RU" sz="2000" b="1" dirty="0" smtClean="0">
                <a:solidFill>
                  <a:srgbClr val="7030A0"/>
                </a:solidFill>
              </a:rPr>
              <a:t>Предложения по внесению </a:t>
            </a:r>
            <a:r>
              <a:rPr lang="ru-RU" sz="2000" b="1" dirty="0">
                <a:solidFill>
                  <a:srgbClr val="7030A0"/>
                </a:solidFill>
              </a:rPr>
              <a:t>изменений  в </a:t>
            </a:r>
            <a:r>
              <a:rPr lang="ru-RU" sz="2000" b="1" dirty="0" smtClean="0">
                <a:solidFill>
                  <a:srgbClr val="7030A0"/>
                </a:solidFill>
              </a:rPr>
              <a:t>концессию</a:t>
            </a:r>
            <a:endParaRPr lang="ru-RU" sz="2000" b="1" dirty="0">
              <a:solidFill>
                <a:srgbClr val="7030A0"/>
              </a:solidFill>
            </a:endParaRPr>
          </a:p>
          <a:p>
            <a:r>
              <a:rPr lang="ru-RU" i="1" dirty="0" smtClean="0"/>
              <a:t>1. На момент </a:t>
            </a:r>
            <a:r>
              <a:rPr lang="ru-RU" i="1" dirty="0"/>
              <a:t>написания схемы было принято решение по переносу проектируемого мусоросортировочного комплекса в п</a:t>
            </a:r>
            <a:r>
              <a:rPr lang="ru-RU" i="1" dirty="0" smtClean="0"/>
              <a:t>. Дровяное в </a:t>
            </a:r>
            <a:r>
              <a:rPr lang="ru-RU" i="1" dirty="0"/>
              <a:t>п. </a:t>
            </a:r>
            <a:r>
              <a:rPr lang="ru-RU" i="1" dirty="0" smtClean="0"/>
              <a:t>Междуречье,</a:t>
            </a:r>
          </a:p>
          <a:p>
            <a:r>
              <a:rPr lang="ru-RU" i="1" dirty="0" smtClean="0"/>
              <a:t>2. Отказ от строительства 2х МПС в Ура-Губе и </a:t>
            </a:r>
            <a:r>
              <a:rPr lang="ru-RU" i="1" dirty="0" err="1" smtClean="0"/>
              <a:t>Заозерске</a:t>
            </a:r>
            <a:r>
              <a:rPr lang="ru-RU" i="1" dirty="0" smtClean="0"/>
              <a:t>.</a:t>
            </a:r>
          </a:p>
          <a:p>
            <a:r>
              <a:rPr lang="ru-RU" i="1" dirty="0" smtClean="0"/>
              <a:t>3. Строительство МПС в Печенге.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95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Приоритет </a:t>
            </a:r>
            <a:r>
              <a:rPr lang="ru-RU" sz="2800" b="1" dirty="0"/>
              <a:t>утилизации над </a:t>
            </a:r>
            <a:r>
              <a:rPr lang="ru-RU" sz="2800" b="1" dirty="0" smtClean="0"/>
              <a:t>захоронением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15566"/>
            <a:ext cx="5828963" cy="2307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1400" dirty="0" smtClean="0"/>
              <a:t>Согласно ст. 3 п.2 ФЗ  </a:t>
            </a:r>
            <a:r>
              <a:rPr lang="ru-RU" altLang="ru-RU" sz="1400" dirty="0"/>
              <a:t>№89 от </a:t>
            </a:r>
            <a:r>
              <a:rPr lang="ru-RU" altLang="ru-RU" sz="1400" dirty="0" smtClean="0"/>
              <a:t>24.06.1998 «Об </a:t>
            </a:r>
            <a:r>
              <a:rPr lang="ru-RU" altLang="ru-RU" sz="1400" dirty="0"/>
              <a:t>отходах производства и потребления», </a:t>
            </a:r>
            <a:r>
              <a:rPr lang="ru-RU" altLang="ru-RU" sz="1400" dirty="0" smtClean="0"/>
              <a:t> к направлениям государственной </a:t>
            </a:r>
            <a:r>
              <a:rPr lang="ru-RU" altLang="ru-RU" sz="1400" dirty="0"/>
              <a:t>политики в области обращения с отходами </a:t>
            </a:r>
            <a:r>
              <a:rPr lang="ru-RU" altLang="ru-RU" sz="1400" dirty="0" smtClean="0"/>
              <a:t>относятся в </a:t>
            </a:r>
            <a:r>
              <a:rPr lang="ru-RU" altLang="ru-RU" sz="1400" dirty="0"/>
              <a:t>следующей </a:t>
            </a:r>
            <a:r>
              <a:rPr lang="ru-RU" altLang="ru-RU" sz="1400" dirty="0" smtClean="0"/>
              <a:t>последовательности: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1600" dirty="0" smtClean="0"/>
              <a:t>максимальное </a:t>
            </a:r>
            <a:r>
              <a:rPr lang="ru-RU" altLang="ru-RU" sz="1600" dirty="0"/>
              <a:t>использование исходных сырья и материалов;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1600" dirty="0"/>
              <a:t>предотвращение образования отходов;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1600" dirty="0"/>
              <a:t>сокращение образования отходов и снижение класса опасности отходов в источниках их образования;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1600" dirty="0"/>
              <a:t>обработка отходов;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1600" dirty="0"/>
              <a:t>утилизация отходов;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1600" dirty="0"/>
              <a:t>обезвреживание отходов</a:t>
            </a:r>
            <a:r>
              <a:rPr lang="ru-RU" altLang="ru-RU" sz="1600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altLang="ru-RU" sz="1600" dirty="0" smtClean="0"/>
          </a:p>
          <a:p>
            <a:pPr marL="0" indent="0">
              <a:buNone/>
            </a:pPr>
            <a:r>
              <a:rPr lang="ru-RU" sz="1600" dirty="0" smtClean="0"/>
              <a:t>Согласно </a:t>
            </a:r>
            <a:r>
              <a:rPr lang="ru-RU" sz="1600" dirty="0"/>
              <a:t>требованиям законодательства </a:t>
            </a:r>
            <a:r>
              <a:rPr lang="ru-RU" sz="1600" b="1" dirty="0"/>
              <a:t>захоронение отходов, в состав которых входят полезные компоненты, </a:t>
            </a:r>
            <a:r>
              <a:rPr lang="ru-RU" sz="1600" dirty="0"/>
              <a:t>подлежащие утилизации, </a:t>
            </a:r>
            <a:r>
              <a:rPr lang="ru-RU" sz="1800" b="1" dirty="0">
                <a:solidFill>
                  <a:srgbClr val="FF0000"/>
                </a:solidFill>
              </a:rPr>
              <a:t>запрещается</a:t>
            </a:r>
            <a:r>
              <a:rPr lang="ru-RU" sz="1800" b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 dirty="0"/>
          </a:p>
        </p:txBody>
      </p:sp>
      <p:pic>
        <p:nvPicPr>
          <p:cNvPr id="9" name="Picture 6" descr="Картинки по запросу вторичные ресурс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163" y="2775563"/>
            <a:ext cx="2487648" cy="165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15" y="1347614"/>
            <a:ext cx="1296144" cy="125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70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6"/>
          <p:cNvSpPr>
            <a:spLocks noGrp="1"/>
          </p:cNvSpPr>
          <p:nvPr>
            <p:ph type="title"/>
          </p:nvPr>
        </p:nvSpPr>
        <p:spPr>
          <a:xfrm>
            <a:off x="557647" y="339502"/>
            <a:ext cx="7704856" cy="677466"/>
          </a:xfrm>
        </p:spPr>
        <p:txBody>
          <a:bodyPr>
            <a:normAutofit fontScale="90000"/>
          </a:bodyPr>
          <a:lstStyle/>
          <a:p>
            <a:r>
              <a:rPr lang="ru-RU" altLang="ru-RU" sz="1800" dirty="0">
                <a:solidFill>
                  <a:srgbClr val="A42F30"/>
                </a:solidFill>
              </a:rPr>
              <a:t/>
            </a:r>
            <a:br>
              <a:rPr lang="ru-RU" altLang="ru-RU" sz="1800" dirty="0">
                <a:solidFill>
                  <a:srgbClr val="A42F30"/>
                </a:solidFill>
              </a:rPr>
            </a:br>
            <a:r>
              <a:rPr lang="ru-RU" altLang="ru-RU" sz="1800" dirty="0">
                <a:solidFill>
                  <a:srgbClr val="A42F30"/>
                </a:solidFill>
              </a:rPr>
              <a:t>АО «Втор-Ком»</a:t>
            </a:r>
            <a:r>
              <a:rPr lang="ru-RU" altLang="ru-RU" sz="1800" dirty="0"/>
              <a:t> </a:t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300" dirty="0">
                <a:solidFill>
                  <a:srgbClr val="C00000"/>
                </a:solidFill>
              </a:rPr>
              <a:t>АО «Втор-Ком» - ведущий российский производитель нетканых материалов. Сегодня компания изготавливает нетканые </a:t>
            </a:r>
            <a:r>
              <a:rPr lang="ru-RU" altLang="ru-RU" sz="1300" dirty="0" err="1">
                <a:solidFill>
                  <a:srgbClr val="C00000"/>
                </a:solidFill>
              </a:rPr>
              <a:t>геосинтетические</a:t>
            </a:r>
            <a:r>
              <a:rPr lang="ru-RU" altLang="ru-RU" sz="1300" dirty="0">
                <a:solidFill>
                  <a:srgbClr val="C00000"/>
                </a:solidFill>
              </a:rPr>
              <a:t> материалы, гидроизоляционное полотно </a:t>
            </a:r>
            <a:r>
              <a:rPr lang="ru-RU" altLang="ru-RU" sz="1300" dirty="0" err="1">
                <a:solidFill>
                  <a:srgbClr val="C00000"/>
                </a:solidFill>
              </a:rPr>
              <a:t>Теплонит</a:t>
            </a:r>
            <a:r>
              <a:rPr lang="ru-RU" altLang="ru-RU" sz="1300" dirty="0">
                <a:solidFill>
                  <a:srgbClr val="C00000"/>
                </a:solidFill>
              </a:rPr>
              <a:t>, нетканые основы для напольных и кровельных покрытий, объемное </a:t>
            </a:r>
            <a:r>
              <a:rPr lang="ru-RU" altLang="ru-RU" sz="1300" dirty="0" err="1">
                <a:solidFill>
                  <a:srgbClr val="C00000"/>
                </a:solidFill>
              </a:rPr>
              <a:t>термоскрепленное</a:t>
            </a:r>
            <a:r>
              <a:rPr lang="ru-RU" altLang="ru-RU" sz="1300" dirty="0">
                <a:solidFill>
                  <a:srgbClr val="C00000"/>
                </a:solidFill>
              </a:rPr>
              <a:t> полотно синтепон швейного и мебельного назначения, </a:t>
            </a:r>
            <a:r>
              <a:rPr lang="ru-RU" altLang="ru-RU" sz="1300" dirty="0" err="1">
                <a:solidFill>
                  <a:srgbClr val="C00000"/>
                </a:solidFill>
              </a:rPr>
              <a:t>холстопрошивной</a:t>
            </a:r>
            <a:r>
              <a:rPr lang="ru-RU" altLang="ru-RU" sz="1300" dirty="0">
                <a:solidFill>
                  <a:srgbClr val="C00000"/>
                </a:solidFill>
              </a:rPr>
              <a:t> ватин, </a:t>
            </a:r>
            <a:r>
              <a:rPr lang="ru-RU" altLang="ru-RU" sz="1300" dirty="0" err="1">
                <a:solidFill>
                  <a:srgbClr val="C00000"/>
                </a:solidFill>
              </a:rPr>
              <a:t>термовойлок</a:t>
            </a:r>
            <a:r>
              <a:rPr lang="ru-RU" altLang="ru-RU" sz="1300" dirty="0">
                <a:solidFill>
                  <a:srgbClr val="C00000"/>
                </a:solidFill>
              </a:rPr>
              <a:t> и другие виды технического текстиля. Кроме того, с 1999 года действует производство гофрированного картона и изделий из него</a:t>
            </a:r>
            <a:r>
              <a:rPr lang="ru-RU" altLang="ru-RU" sz="1800" dirty="0">
                <a:solidFill>
                  <a:srgbClr val="A42F30"/>
                </a:solidFill>
              </a:rPr>
              <a:t/>
            </a:r>
            <a:br>
              <a:rPr lang="ru-RU" altLang="ru-RU" sz="1800" dirty="0">
                <a:solidFill>
                  <a:srgbClr val="A42F30"/>
                </a:solidFill>
              </a:rPr>
            </a:br>
            <a:r>
              <a:rPr lang="ru-RU" altLang="ru-RU" sz="1800" dirty="0">
                <a:solidFill>
                  <a:srgbClr val="A42F30"/>
                </a:solidFill>
              </a:rPr>
              <a:t>Производство ватина из старой одежды </a:t>
            </a:r>
          </a:p>
        </p:txBody>
      </p:sp>
      <p:pic>
        <p:nvPicPr>
          <p:cNvPr id="20483" name="Объект 9" descr="J:\2015 ОБЪЕКТЫ\Челябинск_Схема\данные по объектам (с натурных)\втор-ком утилизация\Пр-во ватина из старой одежды\20160218_172019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2" y="1977628"/>
            <a:ext cx="2214563" cy="2565797"/>
          </a:xfrm>
        </p:spPr>
      </p:pic>
      <p:pic>
        <p:nvPicPr>
          <p:cNvPr id="20484" name="Объект 10" descr="J:\2015 ОБЪЕКТЫ\Челябинск_Схема\данные по объектам (с натурных)\втор-ком утилизация\Пр-во ватина из старой одежды\20160218_172036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4469" y="1977629"/>
            <a:ext cx="2119313" cy="2568178"/>
          </a:xfrm>
        </p:spPr>
      </p:pic>
    </p:spTree>
    <p:extLst>
      <p:ext uri="{BB962C8B-B14F-4D97-AF65-F5344CB8AC3E}">
        <p14:creationId xmlns:p14="http://schemas.microsoft.com/office/powerpoint/2010/main" val="3373817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485900" y="86917"/>
            <a:ext cx="6172200" cy="486965"/>
          </a:xfrm>
        </p:spPr>
        <p:txBody>
          <a:bodyPr>
            <a:normAutofit fontScale="90000"/>
          </a:bodyPr>
          <a:lstStyle/>
          <a:p>
            <a:r>
              <a:rPr lang="ru-RU" altLang="ru-RU" b="1" smtClean="0"/>
              <a:t> </a:t>
            </a:r>
            <a:r>
              <a:rPr lang="ru-RU" altLang="ru-RU" sz="1500" b="1">
                <a:solidFill>
                  <a:srgbClr val="A42F30"/>
                </a:solidFill>
              </a:rPr>
              <a:t>Производство гофрокартона из макулатры,</a:t>
            </a:r>
            <a:br>
              <a:rPr lang="ru-RU" altLang="ru-RU" sz="1500" b="1">
                <a:solidFill>
                  <a:srgbClr val="A42F30"/>
                </a:solidFill>
              </a:rPr>
            </a:br>
            <a:r>
              <a:rPr lang="ru-RU" altLang="ru-RU" sz="1500" b="1">
                <a:solidFill>
                  <a:srgbClr val="A42F30"/>
                </a:solidFill>
              </a:rPr>
              <a:t> АО «Втор-Ком»</a:t>
            </a:r>
            <a:br>
              <a:rPr lang="ru-RU" altLang="ru-RU" sz="1500" b="1">
                <a:solidFill>
                  <a:srgbClr val="A42F30"/>
                </a:solidFill>
              </a:rPr>
            </a:br>
            <a:endParaRPr lang="ru-RU" altLang="ru-RU" sz="1500">
              <a:solidFill>
                <a:srgbClr val="A42F30"/>
              </a:solidFill>
            </a:endParaRPr>
          </a:p>
        </p:txBody>
      </p:sp>
      <p:pic>
        <p:nvPicPr>
          <p:cNvPr id="21507" name="Объект 4" descr="J:\2015 ОБЪЕКТЫ\Челябинск_Схема\данные по объектам (с натурных)\втор-ком утилизация\Пр-во гофрокартона из макулатуры\20160218_171205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7541" y="681037"/>
            <a:ext cx="2538413" cy="2700338"/>
          </a:xfrm>
        </p:spPr>
      </p:pic>
      <p:pic>
        <p:nvPicPr>
          <p:cNvPr id="21508" name="Объект 5" descr="J:\2015 ОБЪЕКТЫ\Челябинск_Схема\данные по объектам (с натурных)\втор-ком утилизация\Пр-во гофрокартона из макулатуры\20160218_171800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4469" y="681037"/>
            <a:ext cx="2430066" cy="2700338"/>
          </a:xfrm>
        </p:spPr>
      </p:pic>
      <p:pic>
        <p:nvPicPr>
          <p:cNvPr id="21509" name="Объект 6" descr="J:\2015 ОБЪЕКТЫ\Челябинск_Схема\данные по объектам (с натурных)\втор-ком утилизация\Пр-во гофрокартона из макулатуры\20160218_171626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54" y="2787254"/>
            <a:ext cx="2969419" cy="167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189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1"/>
          <p:cNvSpPr>
            <a:spLocks noGrp="1"/>
          </p:cNvSpPr>
          <p:nvPr>
            <p:ph type="title"/>
          </p:nvPr>
        </p:nvSpPr>
        <p:spPr>
          <a:xfrm>
            <a:off x="1980010" y="1"/>
            <a:ext cx="5940028" cy="594122"/>
          </a:xfrm>
        </p:spPr>
        <p:txBody>
          <a:bodyPr>
            <a:normAutofit fontScale="90000"/>
          </a:bodyPr>
          <a:lstStyle/>
          <a:p>
            <a:r>
              <a:rPr lang="ru-RU" altLang="ru-RU" sz="1800" dirty="0">
                <a:solidFill>
                  <a:srgbClr val="FF0000"/>
                </a:solidFill>
              </a:rPr>
              <a:t>Производство </a:t>
            </a:r>
            <a:r>
              <a:rPr lang="ru-RU" altLang="ru-RU" sz="1800" dirty="0" err="1">
                <a:solidFill>
                  <a:srgbClr val="FF0000"/>
                </a:solidFill>
              </a:rPr>
              <a:t>дорнита</a:t>
            </a:r>
            <a:r>
              <a:rPr lang="ru-RU" altLang="ru-RU" sz="1800" dirty="0">
                <a:solidFill>
                  <a:srgbClr val="FF0000"/>
                </a:solidFill>
              </a:rPr>
              <a:t> и синтепона,</a:t>
            </a:r>
            <a:br>
              <a:rPr lang="ru-RU" altLang="ru-RU" sz="1800" dirty="0">
                <a:solidFill>
                  <a:srgbClr val="FF0000"/>
                </a:solidFill>
              </a:rPr>
            </a:br>
            <a:r>
              <a:rPr lang="ru-RU" altLang="ru-RU" sz="1800" dirty="0">
                <a:solidFill>
                  <a:srgbClr val="FF0000"/>
                </a:solidFill>
              </a:rPr>
              <a:t> АО «Втор-Ком</a:t>
            </a:r>
            <a:r>
              <a:rPr lang="ru-RU" altLang="ru-RU" sz="1800" dirty="0" smtClean="0">
                <a:solidFill>
                  <a:srgbClr val="FF0000"/>
                </a:solidFill>
              </a:rPr>
              <a:t>» из пластика</a:t>
            </a:r>
            <a:endParaRPr lang="ru-RU" altLang="ru-RU" sz="1800" dirty="0">
              <a:solidFill>
                <a:srgbClr val="FF0000"/>
              </a:solidFill>
            </a:endParaRPr>
          </a:p>
        </p:txBody>
      </p:sp>
      <p:pic>
        <p:nvPicPr>
          <p:cNvPr id="22531" name="Объект 6" descr="J:\2015 ОБЪЕКТЫ\Челябинск_Схема\данные по объектам (с натурных)\утилизация, производство дорнита и синтепона\20160218_172727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3785" y="735807"/>
            <a:ext cx="2487215" cy="1837135"/>
          </a:xfrm>
        </p:spPr>
      </p:pic>
      <p:pic>
        <p:nvPicPr>
          <p:cNvPr id="22532" name="Объект 7" descr="J:\2015 ОБЪЕКТЫ\Челябинск_Схема\данные по объектам (с натурных)\утилизация, производство дорнита и синтепона\20160218_173500.jpg"/>
          <p:cNvPicPr>
            <a:picLocks noGrp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119" y="1113235"/>
            <a:ext cx="2106216" cy="2894409"/>
          </a:xfrm>
        </p:spPr>
      </p:pic>
      <p:sp>
        <p:nvSpPr>
          <p:cNvPr id="22533" name="Объект 12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2534" name="Рисунок 10" descr="J:\2015 ОБЪЕКТЫ\Челябинск_Схема\данные по объектам (с натурных)\утилизация, производство дорнита и синтепона\20160218_173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44" y="2733675"/>
            <a:ext cx="2469356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Объект 8" descr="J:\2015 ОБЪЕКТЫ\Челябинск_Схема\данные по объектам (с натурных)\утилизация, производство дорнита и синтепона\20160218_173937_1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113235"/>
            <a:ext cx="1985963" cy="283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744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081040"/>
            <a:ext cx="7772400" cy="92275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Мусоросортировка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или раздельный сбор?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2624" y="3003798"/>
            <a:ext cx="7772400" cy="19442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FF0000"/>
                </a:solidFill>
              </a:rPr>
              <a:t>Процент </a:t>
            </a:r>
            <a:r>
              <a:rPr lang="ru-RU" b="1" dirty="0">
                <a:solidFill>
                  <a:srgbClr val="FF0000"/>
                </a:solidFill>
              </a:rPr>
              <a:t>утилизации. 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FF0000"/>
                </a:solidFill>
              </a:rPr>
              <a:t>Технологические </a:t>
            </a:r>
            <a:r>
              <a:rPr lang="ru-RU" b="1" dirty="0">
                <a:solidFill>
                  <a:srgbClr val="FF0000"/>
                </a:solidFill>
              </a:rPr>
              <a:t>решения переработки отходов. 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FF0000"/>
                </a:solidFill>
              </a:rPr>
              <a:t>Самостоятельная </a:t>
            </a:r>
            <a:r>
              <a:rPr lang="ru-RU" b="1" dirty="0">
                <a:solidFill>
                  <a:srgbClr val="FF0000"/>
                </a:solidFill>
              </a:rPr>
              <a:t>утилизация отходов компаниями-производителями продукции. 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FF0000"/>
                </a:solidFill>
              </a:rPr>
              <a:t>Подтверждение</a:t>
            </a:r>
            <a:r>
              <a:rPr lang="ru-RU" b="1" dirty="0">
                <a:solidFill>
                  <a:srgbClr val="FF0000"/>
                </a:solidFill>
              </a:rPr>
              <a:t> утилизации.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57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48</a:t>
            </a:fld>
            <a:endParaRPr lang="ru-RU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55776" y="1537934"/>
            <a:ext cx="64924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Sylfaen" panose="010A0502050306030303" pitchFamily="18" charset="0"/>
              </a:rPr>
              <a:t>Существующие объекты </a:t>
            </a:r>
            <a:r>
              <a:rPr lang="ru-RU" altLang="ru-RU" sz="1400" b="1" dirty="0" smtClean="0">
                <a:latin typeface="Sylfaen" panose="010A0502050306030303" pitchFamily="18" charset="0"/>
              </a:rPr>
              <a:t>обработки и утилизации </a:t>
            </a:r>
            <a:r>
              <a:rPr lang="ru-RU" altLang="ru-RU" sz="1400" b="1" dirty="0">
                <a:latin typeface="Sylfaen" panose="010A0502050306030303" pitchFamily="18" charset="0"/>
              </a:rPr>
              <a:t>ТКО в Челябинской области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892" y="1745156"/>
            <a:ext cx="346165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500" dirty="0" smtClean="0">
              <a:latin typeface="Sylfaen" panose="010A0502050306030303" pitchFamily="18" charset="0"/>
            </a:endParaRPr>
          </a:p>
          <a:p>
            <a:r>
              <a:rPr lang="ru-RU" sz="1500" dirty="0" smtClean="0">
                <a:latin typeface="Sylfaen" panose="010A0502050306030303" pitchFamily="18" charset="0"/>
              </a:rPr>
              <a:t>На </a:t>
            </a:r>
            <a:r>
              <a:rPr lang="ru-RU" sz="1500" dirty="0">
                <a:latin typeface="Sylfaen" panose="010A0502050306030303" pitchFamily="18" charset="0"/>
              </a:rPr>
              <a:t>территории Челябинской области составляет </a:t>
            </a:r>
            <a:r>
              <a:rPr lang="ru-RU" sz="1500" dirty="0" smtClean="0">
                <a:latin typeface="Sylfaen" panose="010A0502050306030303" pitchFamily="18" charset="0"/>
              </a:rPr>
              <a:t>доля утилизируемых отходов составляет около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1,5% </a:t>
            </a:r>
            <a:r>
              <a:rPr lang="ru-RU" sz="1500" dirty="0">
                <a:latin typeface="Sylfaen" panose="010A0502050306030303" pitchFamily="18" charset="0"/>
              </a:rPr>
              <a:t>от общей доли образующихся отходов, извлеченных на территории региона.</a:t>
            </a:r>
          </a:p>
          <a:p>
            <a:endParaRPr lang="ru-RU" sz="1500" dirty="0">
              <a:latin typeface="Sylfaen" panose="010A0502050306030303" pitchFamily="18" charset="0"/>
            </a:endParaRPr>
          </a:p>
          <a:p>
            <a:r>
              <a:rPr lang="ru-RU" sz="1500" dirty="0">
                <a:latin typeface="Sylfaen" panose="010A0502050306030303" pitchFamily="18" charset="0"/>
              </a:rPr>
              <a:t>Увеличение процента извлекаемых компонентов зависит от установленного оборудования и организации предварительного отбора полезных компонентов в рамках частичного раздельного </a:t>
            </a:r>
            <a:r>
              <a:rPr lang="ru-RU" sz="1500" dirty="0" smtClean="0">
                <a:latin typeface="Sylfaen" panose="010A0502050306030303" pitchFamily="18" charset="0"/>
              </a:rPr>
              <a:t>сбора.</a:t>
            </a:r>
            <a:endParaRPr lang="ru-RU" sz="1500" dirty="0">
              <a:latin typeface="Sylfaen" panose="010A0502050306030303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2276" y="27847"/>
            <a:ext cx="8229600" cy="85725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Процент утилизации отходов в регионах</a:t>
            </a:r>
            <a:endParaRPr lang="ru-RU" sz="2800" b="1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074594"/>
              </p:ext>
            </p:extLst>
          </p:nvPr>
        </p:nvGraphicFramePr>
        <p:xfrm>
          <a:off x="3785544" y="1923678"/>
          <a:ext cx="5079505" cy="2943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956"/>
                <a:gridCol w="2757461"/>
                <a:gridCol w="846403"/>
                <a:gridCol w="1077685"/>
              </a:tblGrid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№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Наименование объекта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Мощность объекта,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т/год 2015г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Кол-во принятых </a:t>
                      </a:r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ТКО,т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/год 2015г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</a:tr>
              <a:tr h="4525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АО Втор-Ком (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п.Старокамышинск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), МСК - обработка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40 000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40 000</a:t>
                      </a:r>
                    </a:p>
                  </a:txBody>
                  <a:tcPr marL="68580" marR="68580" marT="0" marB="0"/>
                </a:tc>
              </a:tr>
              <a:tr h="4525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АО Втор-Ком (г. Челябинск, Свердловский тракт, 34), утилизация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33 090</a:t>
                      </a:r>
                    </a:p>
                  </a:txBody>
                  <a:tcPr marL="68580" marR="68580" marT="0" marB="0"/>
                </a:tc>
              </a:tr>
              <a:tr h="355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Спецсервис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»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г.Кыштым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МСК обработка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40 000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12 400</a:t>
                      </a:r>
                    </a:p>
                  </a:txBody>
                  <a:tcPr marL="68580" marR="68580" marT="0" marB="0"/>
                </a:tc>
              </a:tr>
              <a:tr h="2229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ООО «Втор-Ком-Златоуст»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г.Златоуст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, 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МСК обработка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30 000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20 000</a:t>
                      </a:r>
                    </a:p>
                  </a:txBody>
                  <a:tcPr marL="68580" marR="68580" marT="0" marB="0"/>
                </a:tc>
              </a:tr>
              <a:tr h="249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ООО "Эко-Сервис"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г.Миасс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МСК обработка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25 000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22 500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Левая круглая скобка 2"/>
          <p:cNvSpPr/>
          <p:nvPr/>
        </p:nvSpPr>
        <p:spPr>
          <a:xfrm>
            <a:off x="283389" y="3368446"/>
            <a:ext cx="45719" cy="1408628"/>
          </a:xfrm>
          <a:prstGeom prst="lef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4453" y="788341"/>
            <a:ext cx="74979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ylfaen" panose="010A0502050306030303" pitchFamily="18" charset="0"/>
              </a:rPr>
              <a:t>Анализ баланса утилизации ТКО показывает, что извлечение полезных компонентов ТКО и вовлечение их в хозяйственный оборот в регионах не превышает 5%.</a:t>
            </a:r>
          </a:p>
        </p:txBody>
      </p:sp>
    </p:spTree>
    <p:extLst>
      <p:ext uri="{BB962C8B-B14F-4D97-AF65-F5344CB8AC3E}">
        <p14:creationId xmlns:p14="http://schemas.microsoft.com/office/powerpoint/2010/main" val="38558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1248" y="708780"/>
            <a:ext cx="841843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Sylfaen" panose="010A0502050306030303" pitchFamily="18" charset="0"/>
              </a:rPr>
              <a:t>В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ХМАО-Югре  </a:t>
            </a:r>
            <a:r>
              <a:rPr lang="ru-RU" sz="1600" dirty="0" smtClean="0">
                <a:latin typeface="Sylfaen" panose="010A0502050306030303" pitchFamily="18" charset="0"/>
              </a:rPr>
              <a:t>доля </a:t>
            </a:r>
            <a:r>
              <a:rPr lang="ru-RU" sz="1600" dirty="0">
                <a:latin typeface="Sylfaen" panose="010A0502050306030303" pitchFamily="18" charset="0"/>
              </a:rPr>
              <a:t>использованных и обезвреженных ТКО, от общего количества образовавшихся ТКО составляет не более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1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%.</a:t>
            </a:r>
          </a:p>
          <a:p>
            <a:endParaRPr lang="ru-RU" sz="1600" dirty="0" smtClean="0">
              <a:latin typeface="Sylfaen" panose="010A0502050306030303" pitchFamily="18" charset="0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1259632" y="1539777"/>
            <a:ext cx="4752528" cy="22772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регионе функционирует только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мусоросортировочных комплекса ТКО  в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г.Урай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г.Советский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регионе планируется к запуску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комплексных полигонов, предусматривающих сортировку отходов, и  Схемой предлагается ввод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МСК в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г.Радужный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г.Югорск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г.Лангепас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4011910"/>
            <a:ext cx="6696744" cy="76944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проведенным  маркетинговым исследованиям  в рамках разработки ТСОО для ХМАО-Югры, ежегодная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выручка может составлять порядка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386 млн. 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составляет  511 рублей на каждую тонну мусора, поступающего на  сортировку. 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2276" y="27847"/>
            <a:ext cx="8229600" cy="85725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Процент утилизации отходов в регионах</a:t>
            </a:r>
            <a:endParaRPr lang="ru-RU" sz="2800" b="1" dirty="0"/>
          </a:p>
        </p:txBody>
      </p:sp>
      <p:pic>
        <p:nvPicPr>
          <p:cNvPr id="10" name="Picture 2" descr="Картинки по запросу вывоз отхо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798" y="1527420"/>
            <a:ext cx="3060340" cy="191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55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836866"/>
              </p:ext>
            </p:extLst>
          </p:nvPr>
        </p:nvGraphicFramePr>
        <p:xfrm>
          <a:off x="179512" y="-5840"/>
          <a:ext cx="8064896" cy="5176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907"/>
                <a:gridCol w="2827989"/>
                <a:gridCol w="980692"/>
                <a:gridCol w="980692"/>
                <a:gridCol w="982304"/>
                <a:gridCol w="982304"/>
                <a:gridCol w="871008"/>
              </a:tblGrid>
              <a:tr h="15008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Наименование субъекта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Требования по ТКО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Тип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</a:tr>
              <a:tr h="149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Нормативы 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Морфология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Эл. модель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</a:rPr>
                        <a:t>Расчет тарифов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Республика Алтай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-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64" marR="241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Коми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Алтайский край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Калмыкия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аукцион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Хабаровский край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Хакасия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аукцион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Карелия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Рязанская область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884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Новгородская область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Костромская область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157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Карачаево-Черкесская Республика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Приморский край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Смоленская область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Кемеровская область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689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Бурятия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415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Тамбовская область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849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Кабардино-Балкарская Республика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184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Волгоградская область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Сахалинская область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Дагестан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Новосибирская область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аукцион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Камчатский край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Калининградская область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56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Ульяновская область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Омская область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Татарстан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Ставропольский край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Мурманская область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0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57.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Пензенская область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33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раздельный сбо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39702"/>
            <a:ext cx="2029118" cy="12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Раздельный сбор отходов в регионах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7574"/>
            <a:ext cx="6912768" cy="3168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раздельного сбора  должна быть направлена на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вторичных материалов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макулатуры, металла, пластика, стекла (в каждом населенном пункте) и их переработку в регионе.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развития:</a:t>
            </a:r>
          </a:p>
          <a:p>
            <a:pPr marL="285750" indent="-285750"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Сдача сырья в пунктах вторичных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 населением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Складирование каждого вида отходов  в специальные  маркированные контейнеры ;</a:t>
            </a:r>
          </a:p>
          <a:p>
            <a:pPr marL="285750" indent="-285750">
              <a:buFontTx/>
              <a:buChar char="-"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Накопление по системе «малого» селективного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сбора </a:t>
            </a:r>
          </a:p>
          <a:p>
            <a:pPr marL="0" indent="0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с 2 контейнерами) для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последующей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сортировки 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извлечения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утильных  фракций на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МСК или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мини-мусоросортировочные пункты.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7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2878"/>
            <a:ext cx="8229600" cy="857250"/>
          </a:xfrm>
        </p:spPr>
        <p:txBody>
          <a:bodyPr>
            <a:noAutofit/>
          </a:bodyPr>
          <a:lstStyle/>
          <a:p>
            <a:r>
              <a:rPr lang="ru-RU" sz="2800" dirty="0"/>
              <a:t>Технологические решения переработки отходов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71550"/>
            <a:ext cx="2448272" cy="410445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Факторы, определяющие месторасположение </a:t>
            </a:r>
            <a:r>
              <a:rPr lang="ru-RU" sz="1400" dirty="0"/>
              <a:t>предприятий, занимающихся заготовкой, переработкой и реализацией </a:t>
            </a:r>
            <a:r>
              <a:rPr lang="ru-RU" sz="1400" dirty="0" smtClean="0"/>
              <a:t>вторичных ресурсов на </a:t>
            </a:r>
            <a:r>
              <a:rPr lang="ru-RU" sz="1400" dirty="0"/>
              <a:t>сегодняшний день являются:</a:t>
            </a:r>
          </a:p>
          <a:p>
            <a:r>
              <a:rPr lang="ru-RU" sz="1400" i="1" dirty="0"/>
              <a:t>- близость расположения сырьевой базы или сосредоточение мест наличия и появления лома;</a:t>
            </a:r>
          </a:p>
          <a:p>
            <a:r>
              <a:rPr lang="ru-RU" sz="1400" i="1" dirty="0"/>
              <a:t>- развитие транспортной </a:t>
            </a:r>
            <a:r>
              <a:rPr lang="ru-RU" sz="1400" i="1" dirty="0" smtClean="0"/>
              <a:t>инфраструктуры.</a:t>
            </a:r>
            <a:endParaRPr lang="ru-RU" sz="1400" i="1" dirty="0"/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51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3476480"/>
              </p:ext>
            </p:extLst>
          </p:nvPr>
        </p:nvGraphicFramePr>
        <p:xfrm>
          <a:off x="2987824" y="699542"/>
          <a:ext cx="5688632" cy="4370553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111572"/>
                <a:gridCol w="1120676"/>
                <a:gridCol w="2130677"/>
                <a:gridCol w="1325707"/>
              </a:tblGrid>
              <a:tr h="504056">
                <a:tc rowSpan="2">
                  <a:txBody>
                    <a:bodyPr/>
                    <a:lstStyle/>
                    <a:p>
                      <a:pPr marR="20320"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Sylfaen" panose="010A0502050306030303" pitchFamily="18" charset="0"/>
                        </a:rPr>
                        <a:t> Наименование </a:t>
                      </a:r>
                      <a:endParaRPr lang="ru-RU" sz="105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 anchor="ctr"/>
                </a:tc>
                <a:tc rowSpan="2">
                  <a:txBody>
                    <a:bodyPr/>
                    <a:lstStyle/>
                    <a:p>
                      <a:pPr marL="5715"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Sylfaen" panose="010A0502050306030303" pitchFamily="18" charset="0"/>
                        </a:rPr>
                        <a:t>Потенциал </a:t>
                      </a:r>
                      <a:r>
                        <a:rPr lang="ru-RU" sz="1050" b="0" dirty="0" smtClean="0">
                          <a:effectLst/>
                          <a:latin typeface="Sylfaen" panose="010A0502050306030303" pitchFamily="18" charset="0"/>
                        </a:rPr>
                        <a:t>региона</a:t>
                      </a:r>
                      <a:r>
                        <a:rPr lang="ru-RU" sz="1050" b="0" baseline="0" dirty="0" smtClean="0">
                          <a:effectLst/>
                          <a:latin typeface="Sylfaen" panose="010A0502050306030303" pitchFamily="18" charset="0"/>
                        </a:rPr>
                        <a:t> </a:t>
                      </a:r>
                      <a:r>
                        <a:rPr lang="ru-RU" sz="1050" b="0" dirty="0" smtClean="0">
                          <a:effectLst/>
                          <a:latin typeface="Sylfaen" panose="010A0502050306030303" pitchFamily="18" charset="0"/>
                        </a:rPr>
                        <a:t>по </a:t>
                      </a:r>
                      <a:endParaRPr lang="ru-RU" sz="1050" b="0" dirty="0">
                        <a:effectLst/>
                        <a:latin typeface="Sylfaen" panose="010A0502050306030303" pitchFamily="18" charset="0"/>
                      </a:endParaRPr>
                    </a:p>
                    <a:p>
                      <a:pPr marL="69850"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Sylfaen" panose="010A0502050306030303" pitchFamily="18" charset="0"/>
                        </a:rPr>
                        <a:t>извлечению, тыс. </a:t>
                      </a:r>
                      <a:r>
                        <a:rPr lang="ru-RU" sz="1050" b="0" dirty="0" smtClean="0">
                          <a:effectLst/>
                          <a:latin typeface="Sylfaen" panose="010A0502050306030303" pitchFamily="18" charset="0"/>
                        </a:rPr>
                        <a:t>т/год </a:t>
                      </a:r>
                      <a:endParaRPr lang="ru-RU" sz="105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 anchor="ctr"/>
                </a:tc>
                <a:tc gridSpan="2">
                  <a:txBody>
                    <a:bodyPr/>
                    <a:lstStyle/>
                    <a:p>
                      <a:pPr marL="0" marR="2159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Перспективные направления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lfaen" panose="010A0502050306030303" pitchFamily="18" charset="0"/>
                          <a:ea typeface="+mn-ea"/>
                          <a:cs typeface="+mn-cs"/>
                        </a:rPr>
                        <a:t>утилизации вторичного сырья в ХМАО-ЮГРЕ</a:t>
                      </a:r>
                    </a:p>
                    <a:p>
                      <a:pPr marR="21590" algn="ctr">
                        <a:spcAft>
                          <a:spcPts val="0"/>
                        </a:spcAft>
                      </a:pPr>
                      <a:endParaRPr lang="ru-RU" sz="105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88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3655"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Sylfaen" panose="010A0502050306030303" pitchFamily="18" charset="0"/>
                        </a:rPr>
                        <a:t>Большие объемы использования </a:t>
                      </a:r>
                      <a:endParaRPr lang="ru-RU" sz="105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Sylfaen" panose="010A0502050306030303" pitchFamily="18" charset="0"/>
                        </a:rPr>
                        <a:t>Малые объемы использования </a:t>
                      </a:r>
                      <a:endParaRPr lang="ru-RU" sz="105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 anchor="ctr"/>
                </a:tc>
              </a:tr>
              <a:tr h="8986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Sylfaen" panose="010A0502050306030303" pitchFamily="18" charset="0"/>
                        </a:rPr>
                        <a:t>Макулатура  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 anchor="ctr"/>
                </a:tc>
                <a:tc>
                  <a:txBody>
                    <a:bodyPr/>
                    <a:lstStyle/>
                    <a:p>
                      <a:pPr marR="2032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Sylfaen" panose="010A0502050306030303" pitchFamily="18" charset="0"/>
                        </a:rPr>
                        <a:t>90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 anchor="ctr"/>
                </a:tc>
                <a:tc>
                  <a:txBody>
                    <a:bodyPr/>
                    <a:lstStyle/>
                    <a:p>
                      <a:pPr marR="8890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ylfaen" panose="010A0502050306030303" pitchFamily="18" charset="0"/>
                        </a:rPr>
                        <a:t>Производство вторичного картона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ylfaen" panose="010A0502050306030303" pitchFamily="18" charset="0"/>
                        </a:rPr>
                        <a:t>Производство кровельных материалов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ylfaen" panose="010A0502050306030303" pitchFamily="18" charset="0"/>
                        </a:rPr>
                        <a:t>Производство волокнистых плит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ylfaen" panose="010A0502050306030303" pitchFamily="18" charset="0"/>
                        </a:rPr>
                        <a:t>Производство </a:t>
                      </a:r>
                      <a:r>
                        <a:rPr lang="ru-RU" sz="1050" dirty="0" err="1">
                          <a:effectLst/>
                          <a:latin typeface="Sylfaen" panose="010A0502050306030303" pitchFamily="18" charset="0"/>
                        </a:rPr>
                        <a:t>эковаты</a:t>
                      </a:r>
                      <a:r>
                        <a:rPr lang="ru-RU" sz="1050" dirty="0">
                          <a:effectLst/>
                          <a:latin typeface="Sylfaen" panose="010A0502050306030303" pitchFamily="18" charset="0"/>
                        </a:rPr>
                        <a:t> 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ylfaen" panose="010A0502050306030303" pitchFamily="18" charset="0"/>
                        </a:rPr>
                        <a:t>Производство бугорчатых прокладок Производство туалетной бумаги 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/>
                </a:tc>
              </a:tr>
              <a:tr h="7304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Sylfaen" panose="010A0502050306030303" pitchFamily="18" charset="0"/>
                        </a:rPr>
                        <a:t>Вторичные полимеры 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 anchor="ctr"/>
                </a:tc>
                <a:tc>
                  <a:txBody>
                    <a:bodyPr/>
                    <a:lstStyle/>
                    <a:p>
                      <a:pPr marR="2032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Sylfaen" panose="010A0502050306030303" pitchFamily="18" charset="0"/>
                        </a:rPr>
                        <a:t>102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ylfaen" panose="010A0502050306030303" pitchFamily="18" charset="0"/>
                        </a:rPr>
                        <a:t>Производство волокон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ylfaen" panose="010A0502050306030303" pitchFamily="18" charset="0"/>
                        </a:rPr>
                        <a:t>Производство вторичной бутылки Производство кровельных материалов 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ylfaen" panose="010A0502050306030303" pitchFamily="18" charset="0"/>
                        </a:rPr>
                        <a:t>Производство бытовых емкостей, тары, труб 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/>
                </a:tc>
              </a:tr>
              <a:tr h="7124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effectLst/>
                          <a:latin typeface="Sylfaen" panose="010A0502050306030303" pitchFamily="18" charset="0"/>
                        </a:rPr>
                        <a:t>Стеклобой</a:t>
                      </a:r>
                      <a:r>
                        <a:rPr lang="ru-RU" sz="1200" b="0" dirty="0">
                          <a:effectLst/>
                          <a:latin typeface="Sylfaen" panose="010A0502050306030303" pitchFamily="18" charset="0"/>
                        </a:rPr>
                        <a:t> 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 anchor="ctr"/>
                </a:tc>
                <a:tc>
                  <a:txBody>
                    <a:bodyPr/>
                    <a:lstStyle/>
                    <a:p>
                      <a:pPr marR="2032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Sylfaen" panose="010A0502050306030303" pitchFamily="18" charset="0"/>
                        </a:rPr>
                        <a:t>79,5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ylfaen" panose="010A0502050306030303" pitchFamily="18" charset="0"/>
                        </a:rPr>
                        <a:t>Производство стеклянных изделий (переплавка)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ylfaen" panose="010A0502050306030303" pitchFamily="18" charset="0"/>
                        </a:rPr>
                        <a:t>Производство пеностекла и др.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ylfaen" panose="010A0502050306030303" pitchFamily="18" charset="0"/>
                        </a:rPr>
                        <a:t>строительных материалов 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Sylfaen" panose="010A0502050306030303" pitchFamily="18" charset="0"/>
                        </a:rPr>
                        <a:t>- </a:t>
                      </a:r>
                      <a:endParaRPr lang="ru-RU" sz="105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/>
                </a:tc>
              </a:tr>
              <a:tr h="4371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Sylfaen" panose="010A0502050306030303" pitchFamily="18" charset="0"/>
                        </a:rPr>
                        <a:t>Лом черных металлов 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 anchor="ctr"/>
                </a:tc>
                <a:tc>
                  <a:txBody>
                    <a:bodyPr/>
                    <a:lstStyle/>
                    <a:p>
                      <a:pPr marR="2159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Sylfaen" panose="010A0502050306030303" pitchFamily="18" charset="0"/>
                        </a:rPr>
                        <a:t>23 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ylfaen" panose="010A0502050306030303" pitchFamily="18" charset="0"/>
                        </a:rPr>
                        <a:t>Переплавка 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Sylfaen" panose="010A0502050306030303" pitchFamily="18" charset="0"/>
                        </a:rPr>
                        <a:t>- </a:t>
                      </a:r>
                      <a:endParaRPr lang="ru-RU" sz="105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/>
                </a:tc>
              </a:tr>
              <a:tr h="4371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Sylfaen" panose="010A0502050306030303" pitchFamily="18" charset="0"/>
                        </a:rPr>
                        <a:t>Лом цветных металлов 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 anchor="ctr"/>
                </a:tc>
                <a:tc>
                  <a:txBody>
                    <a:bodyPr/>
                    <a:lstStyle/>
                    <a:p>
                      <a:pPr marR="2159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Sylfaen" panose="010A0502050306030303" pitchFamily="18" charset="0"/>
                        </a:rPr>
                        <a:t>6,5 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ylfaen" panose="010A0502050306030303" pitchFamily="18" charset="0"/>
                        </a:rPr>
                        <a:t>Переплавка 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Sylfaen" panose="010A0502050306030303" pitchFamily="18" charset="0"/>
                        </a:rPr>
                        <a:t>- </a:t>
                      </a:r>
                      <a:endParaRPr lang="ru-RU" sz="10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ylfaen" panose="010A0502050306030303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242" marR="14613" marT="73569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331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Раздельный сбор организуют в рамках РОП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19. В случаях, установленных законодательством субъекта Российской Федерации, потребители обязаны осуществлять разделение твердых коммунальных отходов по видам отходов и складирование сортированных твердых коммунальных отходов в отдельных контейнерах для соответствующих видов твердых коммунальных отходов.</a:t>
            </a:r>
          </a:p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Осуществление такого разделения твердых коммунальных отходов не влечет необходимости получения потребителем лицензии на деятельность по сбору, транспортированию, обработке, утилизации, обезвреживанию, размещению отходов I - IV классов опасности.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21</a:t>
            </a:r>
            <a:r>
              <a:rPr lang="ru-RU" dirty="0">
                <a:solidFill>
                  <a:srgbClr val="FF0000"/>
                </a:solidFill>
              </a:rPr>
              <a:t>. Запрещается организовывать места сбора отходов от использования потребительских товаров и упаковки, утративших свои потребительские свойства, входящих в состав твердых коммунальных отходов, на контейнерных площадках и специальных площадках для складирования крупногабаритных отходов без письменного согласия регионального оператора.</a:t>
            </a:r>
          </a:p>
          <a:p>
            <a:r>
              <a:rPr lang="ru-RU" dirty="0">
                <a:solidFill>
                  <a:srgbClr val="FF0000"/>
                </a:solidFill>
              </a:rPr>
              <a:t>22. Сбор отходов от использования потребительских товаров и упаковки, утративших свои потребительские свойства, входящих в состав твердых коммунальных отходов, может осуществляться путем организации стационарных и мобильных пунктов приема отходов, в том числе через автоматические устройства для приема отходов.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5277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779662"/>
            <a:ext cx="8012764" cy="92275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Корректировка 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ТСОО субъектов - электронные модели 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террсхем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элемент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управления деятельностью по обращению с отходами в субъекте.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92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411510"/>
            <a:ext cx="5111750" cy="396708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Электронная модель территориальной схемы должна обеспечивать: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ru-RU" dirty="0"/>
              <a:t>Визуализацию на интерактивной карте данных об обращении с отходами, в том числе с твердыми коммунальными отходами на территории Ленинградской области; </a:t>
            </a:r>
          </a:p>
          <a:p>
            <a:pPr lvl="1"/>
            <a:r>
              <a:rPr lang="ru-RU" dirty="0"/>
              <a:t>Предоставление информации по каждому объекту обращения с отходами, инфраструктуре.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54</a:t>
            </a:fld>
            <a:endParaRPr lang="ru-RU"/>
          </a:p>
        </p:txBody>
      </p:sp>
      <p:sp>
        <p:nvSpPr>
          <p:cNvPr id="10" name="Текст 6"/>
          <p:cNvSpPr txBox="1">
            <a:spLocks/>
          </p:cNvSpPr>
          <p:nvPr/>
        </p:nvSpPr>
        <p:spPr>
          <a:xfrm>
            <a:off x="527529" y="3507854"/>
            <a:ext cx="3036358" cy="1348415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ylfaen" panose="010A050205030603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dirty="0" smtClean="0"/>
              <a:t>Требования к содержанию, функционалу и оформлению электронных моделей прописаны в ТЗ на выполнение разработки ТСОО в рамках каждого региона.</a:t>
            </a:r>
            <a:endParaRPr lang="ru-RU" sz="1500" dirty="0"/>
          </a:p>
        </p:txBody>
      </p:sp>
      <p:pic>
        <p:nvPicPr>
          <p:cNvPr id="13" name="Picture 7" descr="Картинки по запросу электронные модели террсхе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83" y="267494"/>
            <a:ext cx="222885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20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75320" y="267494"/>
            <a:ext cx="51125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ylfaen" panose="010A0502050306030303" pitchFamily="18" charset="0"/>
              </a:rPr>
              <a:t>В </a:t>
            </a:r>
            <a:r>
              <a:rPr lang="ru-RU" sz="1600" i="1" dirty="0">
                <a:latin typeface="Sylfaen" panose="010A0502050306030303" pitchFamily="18" charset="0"/>
              </a:rPr>
              <a:t>Электронной модели </a:t>
            </a:r>
            <a:r>
              <a:rPr lang="ru-RU" sz="1600" dirty="0" smtClean="0">
                <a:latin typeface="Sylfaen" panose="010A0502050306030303" pitchFamily="18" charset="0"/>
              </a:rPr>
              <a:t>разработан </a:t>
            </a:r>
            <a:r>
              <a:rPr lang="ru-RU" sz="1600" dirty="0">
                <a:latin typeface="Sylfaen" panose="010A0502050306030303" pitchFamily="18" charset="0"/>
              </a:rPr>
              <a:t>функционал по созданию отчётов, который должен обеспечивать пользователю возможность осуществлять формирование отчётов и иметь возможность вывода результатов в файлы.</a:t>
            </a:r>
          </a:p>
          <a:p>
            <a:r>
              <a:rPr lang="ru-RU" sz="1600" dirty="0">
                <a:latin typeface="Sylfaen" panose="010A0502050306030303" pitchFamily="18" charset="0"/>
              </a:rPr>
              <a:t>Система должна </a:t>
            </a:r>
            <a:r>
              <a:rPr lang="ru-RU" sz="1600" dirty="0" smtClean="0">
                <a:latin typeface="Sylfaen" panose="010A0502050306030303" pitchFamily="18" charset="0"/>
              </a:rPr>
              <a:t>обеспечивает просмотр</a:t>
            </a:r>
            <a:r>
              <a:rPr lang="ru-RU" sz="1600" dirty="0">
                <a:latin typeface="Sylfaen" panose="010A0502050306030303" pitchFamily="18" charset="0"/>
              </a:rPr>
              <a:t>, навигацию, измерения на картах</a:t>
            </a:r>
            <a:r>
              <a:rPr lang="ru-RU" sz="1600" dirty="0" smtClean="0">
                <a:latin typeface="Sylfaen" panose="010A0502050306030303" pitchFamily="18" charset="0"/>
              </a:rPr>
              <a:t>.</a:t>
            </a:r>
          </a:p>
          <a:p>
            <a:endParaRPr lang="ru-RU" sz="1600" dirty="0">
              <a:latin typeface="Sylfaen" panose="010A0502050306030303" pitchFamily="18" charset="0"/>
            </a:endParaRPr>
          </a:p>
          <a:p>
            <a:r>
              <a:rPr lang="ru-RU" sz="1600" i="1" dirty="0">
                <a:latin typeface="Sylfaen" panose="010A0502050306030303" pitchFamily="18" charset="0"/>
              </a:rPr>
              <a:t>Электронная модель </a:t>
            </a:r>
            <a:r>
              <a:rPr lang="ru-RU" sz="1600" dirty="0">
                <a:latin typeface="Sylfaen" panose="010A0502050306030303" pitchFamily="18" charset="0"/>
              </a:rPr>
              <a:t>должна </a:t>
            </a:r>
            <a:r>
              <a:rPr lang="ru-RU" sz="1600" dirty="0" smtClean="0">
                <a:latin typeface="Sylfaen" panose="010A0502050306030303" pitchFamily="18" charset="0"/>
              </a:rPr>
              <a:t>также предусматривать возможность </a:t>
            </a:r>
            <a:r>
              <a:rPr lang="ru-RU" sz="1600" dirty="0">
                <a:latin typeface="Sylfaen" panose="010A0502050306030303" pitchFamily="18" charset="0"/>
              </a:rPr>
              <a:t>ввода, изменения информации, содержащейся в базах данных, последующего изменения (дополнения) объектов баз данных (таблицы, поля и так далее) и объектов изменения программы (функций, модулей, объектов).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46861"/>
              </p:ext>
            </p:extLst>
          </p:nvPr>
        </p:nvGraphicFramePr>
        <p:xfrm>
          <a:off x="440525" y="302444"/>
          <a:ext cx="3135188" cy="4443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name="Acrobat Document" r:id="rId3" imgW="22707483" imgH="32108422" progId="AcroExch.Document.DC">
                  <p:embed/>
                </p:oleObj>
              </mc:Choice>
              <mc:Fallback>
                <p:oleObj name="Acrobat Document" r:id="rId3" imgW="22707483" imgH="32108422" progId="AcroExch.Document.DC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525" y="302444"/>
                        <a:ext cx="3135188" cy="44439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7504" y="4484792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Sylfaen" panose="010A0502050306030303" pitchFamily="18" charset="0"/>
              </a:rPr>
              <a:t>Пример визуализации карты Челябинской области, полученной с использованием </a:t>
            </a:r>
            <a:r>
              <a:rPr lang="ru-RU" sz="1400" i="1" dirty="0" smtClean="0">
                <a:latin typeface="Sylfaen" panose="010A0502050306030303" pitchFamily="18" charset="0"/>
              </a:rPr>
              <a:t>Электронной </a:t>
            </a:r>
            <a:r>
              <a:rPr lang="ru-RU" sz="1400" i="1" dirty="0">
                <a:latin typeface="Sylfaen" panose="010A0502050306030303" pitchFamily="18" charset="0"/>
              </a:rPr>
              <a:t>модели </a:t>
            </a:r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34070"/>
            <a:ext cx="1896780" cy="135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7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65" y="2647950"/>
            <a:ext cx="44005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97860" y="7937"/>
            <a:ext cx="3240360" cy="1626634"/>
          </a:xfrm>
        </p:spPr>
        <p:txBody>
          <a:bodyPr>
            <a:noAutofit/>
          </a:bodyPr>
          <a:lstStyle/>
          <a:p>
            <a:pPr algn="l"/>
            <a:r>
              <a:rPr lang="ru-RU" altLang="ru-RU" sz="1500" b="1" dirty="0" smtClean="0">
                <a:solidFill>
                  <a:schemeClr val="accent6">
                    <a:lumMod val="50000"/>
                  </a:schemeClr>
                </a:solidFill>
              </a:rPr>
              <a:t>Екатерина </a:t>
            </a:r>
            <a:r>
              <a:rPr lang="ru-RU" altLang="ru-RU" sz="1500" b="1" dirty="0">
                <a:solidFill>
                  <a:schemeClr val="accent6">
                    <a:lumMod val="50000"/>
                  </a:schemeClr>
                </a:solidFill>
              </a:rPr>
              <a:t>Михайловна </a:t>
            </a:r>
            <a:r>
              <a:rPr lang="ru-RU" altLang="ru-RU" sz="1500" b="1" dirty="0" smtClean="0">
                <a:solidFill>
                  <a:schemeClr val="accent6">
                    <a:lumMod val="50000"/>
                  </a:schemeClr>
                </a:solidFill>
              </a:rPr>
              <a:t>Озерова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</a:rPr>
              <a:t>к.т.н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</a:rPr>
              <a:t>., Заместитель председателя совета директоров Санкт-Петербургской ассоциации </a:t>
            </a:r>
            <a:r>
              <a:rPr lang="ru-RU" altLang="ru-RU" sz="1200" dirty="0" err="1" smtClean="0">
                <a:solidFill>
                  <a:schemeClr val="accent6">
                    <a:lumMod val="50000"/>
                  </a:schemeClr>
                </a:solidFill>
              </a:rPr>
              <a:t>рециклинга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</a:rPr>
              <a:t> СРО СПАР</a:t>
            </a:r>
          </a:p>
          <a:p>
            <a:pPr algn="l"/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</a:rPr>
              <a:t>Заместитель генерального директора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</a:rPr>
              <a:t>по стратегическому развитию СК «Гидрокор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</a:p>
          <a:p>
            <a:pPr algn="l"/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</a:rPr>
              <a:t>Заместитель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</a:rPr>
              <a:t>директора НОУ "Институт повышения квалификации "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</a:rPr>
              <a:t>Интеграл«</a:t>
            </a:r>
          </a:p>
          <a:p>
            <a:pPr algn="l"/>
            <a: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</a:rPr>
              <a:t>+7 911 925 66 44</a:t>
            </a:r>
          </a:p>
          <a:p>
            <a:pPr algn="l"/>
            <a: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</a:rPr>
              <a:t>+7 911 921 28 87</a:t>
            </a:r>
          </a:p>
          <a:p>
            <a:pPr algn="l"/>
            <a:r>
              <a:rPr lang="en-US" altLang="ru-RU" sz="2000" b="1" dirty="0" smtClean="0">
                <a:solidFill>
                  <a:schemeClr val="accent6">
                    <a:lumMod val="50000"/>
                  </a:schemeClr>
                </a:solidFill>
              </a:rPr>
              <a:t>emoz@yandex.ru</a:t>
            </a:r>
            <a:endParaRPr lang="ru-RU" alt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endParaRPr lang="ru-RU" altLang="ru-RU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131185" y="4741529"/>
            <a:ext cx="11961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100" dirty="0">
                <a:solidFill>
                  <a:schemeClr val="accent4"/>
                </a:solidFill>
                <a:latin typeface="Sylfaen" panose="010A0502050306030303" pitchFamily="18" charset="0"/>
              </a:rPr>
              <a:t>Москва</a:t>
            </a:r>
            <a:endParaRPr lang="ru-RU" sz="1100" dirty="0">
              <a:solidFill>
                <a:schemeClr val="accent4"/>
              </a:solidFill>
              <a:latin typeface="Sylfaen" panose="010A0502050306030303" pitchFamily="18" charset="0"/>
            </a:endParaRPr>
          </a:p>
          <a:p>
            <a:pPr algn="ctr"/>
            <a:r>
              <a:rPr lang="ru-RU" altLang="ru-RU" sz="1100" dirty="0" smtClean="0">
                <a:solidFill>
                  <a:schemeClr val="accent4"/>
                </a:solidFill>
                <a:latin typeface="Sylfaen" panose="010A0502050306030303" pitchFamily="18" charset="0"/>
              </a:rPr>
              <a:t>17 марта 2017 г. </a:t>
            </a:r>
            <a:endParaRPr lang="ru-RU" sz="1100" dirty="0">
              <a:solidFill>
                <a:schemeClr val="accent4"/>
              </a:solidFill>
              <a:latin typeface="Sylfaen" panose="010A050205030603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822163"/>
            <a:ext cx="68407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spc="300" dirty="0" smtClean="0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Sylfaen" panose="010A0502050306030303" pitchFamily="18" charset="0"/>
              <a:ea typeface="+mj-ea"/>
              <a:cs typeface="+mj-cs"/>
            </a:endParaRPr>
          </a:p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4-я Интернет-конференция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«Обращение с отходами в России; практические вопросы»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b="1" dirty="0" smtClean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ylfaen" panose="010A0502050306030303" pitchFamily="18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666733" y="3930159"/>
            <a:ext cx="8683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Спасибо за внимание!</a:t>
            </a:r>
            <a:endParaRPr lang="ru-RU" sz="24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09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27274"/>
              </p:ext>
            </p:extLst>
          </p:nvPr>
        </p:nvGraphicFramePr>
        <p:xfrm>
          <a:off x="395536" y="2580280"/>
          <a:ext cx="7560840" cy="255790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5234677"/>
                <a:gridCol w="2326163"/>
              </a:tblGrid>
              <a:tr h="5355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от общего числа контрактов,  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59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Расчет дифференцированных нормативов накопления отходов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76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морфологического состава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76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электронной модели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76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Расчет тарифов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762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определения поставщика: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7627">
                <a:tc>
                  <a:txBody>
                    <a:bodyPr/>
                    <a:lstStyle/>
                    <a:p>
                      <a:pPr marL="2705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конкурс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8285">
                <a:tc>
                  <a:txBody>
                    <a:bodyPr/>
                    <a:lstStyle/>
                    <a:p>
                      <a:pPr marL="2705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аукцион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1864" y="25737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Фактическим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отличием в ТЗ  регионов 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условие предварительного расчета тарифов для региональных операторов, определение морфологического состава и нормативов накопления ТКО и разработка электронной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модели. Из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доступных источников – сайт 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www.goszakupki.ru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открытом доступе находятся конкурсы или аукционы по 58 субъектам РФ, т.е. по 68% субъектов РФ.</a:t>
            </a:r>
          </a:p>
          <a:p>
            <a:pPr algn="just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  <a:ea typeface="+mj-ea"/>
                <a:cs typeface="+mj-cs"/>
              </a:rPr>
              <a:t>Разработка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  <a:ea typeface="+mj-ea"/>
                <a:cs typeface="+mj-cs"/>
              </a:rPr>
              <a:t>ТСОО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  <a:ea typeface="+mj-ea"/>
                <a:cs typeface="+mj-cs"/>
              </a:rPr>
              <a:t>по разделам совокупно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  <a:ea typeface="+mj-ea"/>
                <a:cs typeface="+mj-cs"/>
              </a:rPr>
              <a:t>по субъектам РФ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Sylfaen" panose="010A0502050306030303" pitchFamily="18" charset="0"/>
              <a:ea typeface="+mj-ea"/>
              <a:cs typeface="+mj-cs"/>
            </a:endParaRPr>
          </a:p>
          <a:p>
            <a:pPr algn="just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  <a:ea typeface="+mj-ea"/>
                <a:cs typeface="+mj-cs"/>
              </a:rPr>
              <a:t>(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брать за 100%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субъектов):</a:t>
            </a:r>
          </a:p>
        </p:txBody>
      </p:sp>
    </p:spTree>
    <p:extLst>
      <p:ext uri="{BB962C8B-B14F-4D97-AF65-F5344CB8AC3E}">
        <p14:creationId xmlns:p14="http://schemas.microsoft.com/office/powerpoint/2010/main" val="1207652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1"/>
            <a:ext cx="8229600" cy="478037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Расчет тарифов в </a:t>
            </a:r>
            <a:r>
              <a:rPr lang="ru-RU" sz="2800" b="1" dirty="0" err="1"/>
              <a:t>террсхемах</a:t>
            </a:r>
            <a:endParaRPr lang="ru-RU" sz="28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5244727"/>
              </p:ext>
            </p:extLst>
          </p:nvPr>
        </p:nvGraphicFramePr>
        <p:xfrm>
          <a:off x="600943" y="595715"/>
          <a:ext cx="7473019" cy="133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436096" y="1726361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335782" y="1942385"/>
            <a:ext cx="2" cy="3413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483768" y="1726361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2129011" y="2364038"/>
            <a:ext cx="4416884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chemeClr val="accent4">
                    <a:lumMod val="50000"/>
                  </a:schemeClr>
                </a:solidFill>
              </a:rPr>
              <a:t>Затратный метод;		- 484 </a:t>
            </a:r>
            <a:r>
              <a:rPr lang="ru-RU" sz="1100" b="1" dirty="0">
                <a:solidFill>
                  <a:schemeClr val="accent4">
                    <a:lumMod val="50000"/>
                  </a:schemeClr>
                </a:solidFill>
              </a:rPr>
              <a:t>ПП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 от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30.05.2016,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100" b="1" dirty="0">
                <a:solidFill>
                  <a:schemeClr val="accent4">
                    <a:lumMod val="50000"/>
                  </a:schemeClr>
                </a:solidFill>
              </a:rPr>
              <a:t>Приказ ФАС России от 21.11.2016 N 1638/16</a:t>
            </a:r>
            <a:r>
              <a:rPr lang="ru-RU" sz="1100" dirty="0">
                <a:solidFill>
                  <a:schemeClr val="accent4">
                    <a:lumMod val="50000"/>
                  </a:schemeClr>
                </a:solidFill>
              </a:rPr>
              <a:t> "Об утверждении Методических указаний по расчету регулируемых тарифов в области обращения с твердыми коммунальными отходами" (Зарегистрировано в Минюсте России 02.12.2016 N 44544)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00192" y="1487225"/>
            <a:ext cx="1944216" cy="6539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</a:rPr>
              <a:t>210 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</a:rPr>
              <a:t>ФЗ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</a:rPr>
              <a:t>НПА </a:t>
            </a: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</a:rPr>
              <a:t>региональные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5536" y="1474333"/>
            <a:ext cx="2016224" cy="6668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Плата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за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НВОС: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</a:rPr>
              <a:t>344 </a:t>
            </a: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</a:rPr>
              <a:t>ПП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до отмены -  23.09.2016г.), 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</a:rPr>
              <a:t>913 </a:t>
            </a: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</a:rPr>
              <a:t>ПП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3431364" y="3660181"/>
            <a:ext cx="1795447" cy="923290"/>
            <a:chOff x="2354266" y="1024591"/>
            <a:chExt cx="1990246" cy="362611"/>
          </a:xfrm>
          <a:scene3d>
            <a:camera prst="orthographicFront"/>
            <a:lightRig rig="flat" dir="t"/>
          </a:scene3d>
        </p:grpSpPr>
        <p:sp>
          <p:nvSpPr>
            <p:cNvPr id="25" name="Прямоугольник 24"/>
            <p:cNvSpPr/>
            <p:nvPr/>
          </p:nvSpPr>
          <p:spPr>
            <a:xfrm>
              <a:off x="2354266" y="1024591"/>
              <a:ext cx="1975405" cy="33975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6" name="Прямоугольник 25"/>
            <p:cNvSpPr/>
            <p:nvPr/>
          </p:nvSpPr>
          <p:spPr>
            <a:xfrm>
              <a:off x="2369107" y="1047443"/>
              <a:ext cx="1975405" cy="3397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algn="ctr"/>
              <a:r>
                <a:rPr lang="ru-RU" b="1" dirty="0"/>
                <a:t>Результаты расчетов по </a:t>
              </a:r>
              <a:r>
                <a:rPr lang="ru-RU" b="1" dirty="0" smtClean="0"/>
                <a:t>тарифам</a:t>
              </a:r>
              <a:endParaRPr lang="ru-RU" b="1" dirty="0"/>
            </a:p>
          </p:txBody>
        </p:sp>
      </p:grpSp>
      <p:sp>
        <p:nvSpPr>
          <p:cNvPr id="27" name="Стрелка вниз 26"/>
          <p:cNvSpPr/>
          <p:nvPr/>
        </p:nvSpPr>
        <p:spPr>
          <a:xfrm>
            <a:off x="4070367" y="3300142"/>
            <a:ext cx="504056" cy="360040"/>
          </a:xfrm>
          <a:prstGeom prst="downArrow">
            <a:avLst>
              <a:gd name="adj1" fmla="val 50000"/>
              <a:gd name="adj2" fmla="val 6924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 flipV="1">
            <a:off x="5370058" y="4007149"/>
            <a:ext cx="612068" cy="58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Скругленный прямоугольник 45"/>
          <p:cNvSpPr/>
          <p:nvPr/>
        </p:nvSpPr>
        <p:spPr>
          <a:xfrm>
            <a:off x="260684" y="3745231"/>
            <a:ext cx="2361520" cy="449730"/>
          </a:xfrm>
          <a:prstGeom prst="round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Тариф на обезвреживание ТКО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125602" y="3745232"/>
            <a:ext cx="2370049" cy="449729"/>
          </a:xfrm>
          <a:prstGeom prst="round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Тариф на захоронение ТКО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090068" y="4443846"/>
            <a:ext cx="2370363" cy="379949"/>
          </a:xfrm>
          <a:prstGeom prst="round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Единый тариф регионального оператора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51520" y="4443847"/>
            <a:ext cx="2370684" cy="379950"/>
          </a:xfrm>
          <a:prstGeom prst="round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Тариф на обработку ТКО</a:t>
            </a:r>
            <a:endParaRPr lang="ru-RU" sz="1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65" name="Прямая со стрелкой 64"/>
          <p:cNvCxnSpPr/>
          <p:nvPr/>
        </p:nvCxnSpPr>
        <p:spPr>
          <a:xfrm flipH="1" flipV="1">
            <a:off x="2706910" y="3954823"/>
            <a:ext cx="576064" cy="1390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>
            <a:off x="2706910" y="4443847"/>
            <a:ext cx="576064" cy="189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5328084" y="4443846"/>
            <a:ext cx="612068" cy="1899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004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7520" y="153466"/>
            <a:ext cx="4356927" cy="1554188"/>
          </a:xfrm>
        </p:spPr>
        <p:txBody>
          <a:bodyPr>
            <a:normAutofit/>
          </a:bodyPr>
          <a:lstStyle/>
          <a:p>
            <a:r>
              <a:rPr lang="ru-RU" sz="1800" b="1" dirty="0"/>
              <a:t>Маршруты и зоны обслуживания </a:t>
            </a:r>
            <a:r>
              <a:rPr lang="ru-RU" sz="1800" b="1" dirty="0" smtClean="0"/>
              <a:t>объектов Челябинской области (Магнитогорский и Кыштымский кластеры)</a:t>
            </a:r>
            <a:endParaRPr lang="ru-RU" sz="1800" dirty="0"/>
          </a:p>
        </p:txBody>
      </p:sp>
      <p:pic>
        <p:nvPicPr>
          <p:cNvPr id="6" name="Рисунок 5" descr="D:\Мои Документы\Desktop\Челябинск\Кыштымский_кластер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521" y="1563638"/>
            <a:ext cx="4751084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Мои Документы\Desktop\Челябинск\Магнитогорский_кластер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14498"/>
          <a:stretch/>
        </p:blipFill>
        <p:spPr bwMode="auto">
          <a:xfrm>
            <a:off x="179512" y="571500"/>
            <a:ext cx="3960846" cy="4376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52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1538369" y="1063229"/>
            <a:ext cx="2302637" cy="183060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380961" y="1180494"/>
            <a:ext cx="2617451" cy="168558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45000" lnSpcReduction="20000"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2900" b="1">
                <a:ln w="317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sz="4600" dirty="0" smtClean="0"/>
              <a:t>Тарифы</a:t>
            </a:r>
            <a:r>
              <a:rPr lang="ru-RU" sz="4600" dirty="0"/>
              <a:t>:</a:t>
            </a:r>
            <a:r>
              <a:rPr lang="ru-RU" dirty="0"/>
              <a:t/>
            </a:r>
            <a:br>
              <a:rPr lang="ru-RU" dirty="0"/>
            </a:br>
            <a:r>
              <a:rPr lang="ru-RU" sz="3600" b="0" dirty="0" smtClean="0"/>
              <a:t>+   </a:t>
            </a:r>
            <a:r>
              <a:rPr lang="ru-RU" sz="3600" b="0" dirty="0"/>
              <a:t>Обработка:</a:t>
            </a:r>
            <a:br>
              <a:rPr lang="ru-RU" sz="3600" b="0" dirty="0"/>
            </a:br>
            <a:r>
              <a:rPr lang="ru-RU" sz="3600" b="0" dirty="0" smtClean="0"/>
              <a:t>(</a:t>
            </a:r>
            <a:r>
              <a:rPr lang="ru-RU" sz="3600" b="0" dirty="0" err="1" smtClean="0"/>
              <a:t>мусоросортировка</a:t>
            </a:r>
            <a:r>
              <a:rPr lang="ru-RU" sz="3600" b="0" dirty="0" smtClean="0"/>
              <a:t> /</a:t>
            </a:r>
            <a:r>
              <a:rPr lang="ru-RU" sz="3600" b="0" dirty="0"/>
              <a:t/>
            </a:r>
            <a:br>
              <a:rPr lang="ru-RU" sz="3600" b="0" dirty="0"/>
            </a:br>
            <a:r>
              <a:rPr lang="ru-RU" sz="3600" b="0" dirty="0"/>
              <a:t>организация раздельного </a:t>
            </a:r>
            <a:r>
              <a:rPr lang="ru-RU" sz="3600" b="0" dirty="0" smtClean="0"/>
              <a:t>сбора)</a:t>
            </a:r>
            <a:r>
              <a:rPr lang="ru-RU" sz="3600" b="0" dirty="0"/>
              <a:t/>
            </a:r>
            <a:br>
              <a:rPr lang="ru-RU" sz="3600" b="0" dirty="0"/>
            </a:br>
            <a:r>
              <a:rPr lang="ru-RU" sz="3600" b="0" dirty="0"/>
              <a:t>+  Обезвреживание</a:t>
            </a:r>
            <a:br>
              <a:rPr lang="ru-RU" sz="3600" b="0" dirty="0"/>
            </a:br>
            <a:r>
              <a:rPr lang="ru-RU" sz="3600" b="0" dirty="0"/>
              <a:t>+  Захоронение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232619" y="1014546"/>
            <a:ext cx="2016224" cy="1560726"/>
            <a:chOff x="5556904" y="834609"/>
            <a:chExt cx="2016224" cy="1560726"/>
          </a:xfrm>
        </p:grpSpPr>
        <p:sp>
          <p:nvSpPr>
            <p:cNvPr id="5" name="Овал 4"/>
            <p:cNvSpPr/>
            <p:nvPr/>
          </p:nvSpPr>
          <p:spPr>
            <a:xfrm>
              <a:off x="5556904" y="834609"/>
              <a:ext cx="2016224" cy="156072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5556904" y="1088251"/>
              <a:ext cx="2016224" cy="81486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rmAutofit fontScale="75000" lnSpcReduction="200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Транспортирование ТКО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236446" y="1526420"/>
            <a:ext cx="671108" cy="653828"/>
            <a:chOff x="3516366" y="2424904"/>
            <a:chExt cx="671108" cy="653828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3516366" y="2757070"/>
              <a:ext cx="671108" cy="0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3851920" y="2424904"/>
              <a:ext cx="0" cy="653828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авая фигурная скобка 9"/>
          <p:cNvSpPr/>
          <p:nvPr/>
        </p:nvSpPr>
        <p:spPr>
          <a:xfrm rot="5400000">
            <a:off x="4341012" y="-400167"/>
            <a:ext cx="361807" cy="6984776"/>
          </a:xfrm>
          <a:prstGeom prst="rightBrac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531456" y="3390390"/>
            <a:ext cx="2009079" cy="75698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900" dirty="0" smtClean="0">
                <a:ln w="317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+Услуга РО= Тариф</a:t>
            </a:r>
            <a:r>
              <a:rPr lang="ru-RU" dirty="0" smtClean="0">
                <a:ln w="317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smtClean="0">
                <a:ln w="3175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endParaRPr lang="ru-RU" sz="2900" b="0" dirty="0">
              <a:ln w="3175" cmpd="sng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65194" y="4114029"/>
            <a:ext cx="2541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 w="3175" cmpd="sng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устанавливает </a:t>
            </a:r>
            <a:r>
              <a:rPr lang="ru-RU" sz="1400" dirty="0">
                <a:ln w="3175" cmpd="sng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служба по </a:t>
            </a:r>
            <a:r>
              <a:rPr lang="ru-RU" sz="1400" dirty="0" smtClean="0">
                <a:ln w="3175" cmpd="sng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тарифам </a:t>
            </a:r>
            <a:endParaRPr lang="ru-RU" sz="1400" dirty="0">
              <a:ln w="3175" cmpd="sng">
                <a:noFill/>
                <a:prstDash val="solid"/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noFill/>
                </a:ln>
                <a:effectLst/>
              </a:rPr>
              <a:t>Тариф регионального оператора</a:t>
            </a:r>
            <a:endParaRPr lang="ru-RU" sz="280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15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иний и зеленый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1945</TotalTime>
  <Words>5716</Words>
  <Application>Microsoft Office PowerPoint</Application>
  <PresentationFormat>Экран (16:9)</PresentationFormat>
  <Paragraphs>1624</Paragraphs>
  <Slides>56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59" baseType="lpstr">
      <vt:lpstr>Тема Office</vt:lpstr>
      <vt:lpstr>Документ</vt:lpstr>
      <vt:lpstr>Acrobat Document</vt:lpstr>
      <vt:lpstr>Презентация PowerPoint</vt:lpstr>
      <vt:lpstr> Тарифы на обращение с ТКО в террсхемах. </vt:lpstr>
      <vt:lpstr>Презентация PowerPoint</vt:lpstr>
      <vt:lpstr>Презентация PowerPoint</vt:lpstr>
      <vt:lpstr>Презентация PowerPoint</vt:lpstr>
      <vt:lpstr>Презентация PowerPoint</vt:lpstr>
      <vt:lpstr>Расчет тарифов в террсхемах</vt:lpstr>
      <vt:lpstr>Маршруты и зоны обслуживания объектов Челябинской области (Магнитогорский и Кыштымский кластеры)</vt:lpstr>
      <vt:lpstr>Презентация PowerPoint</vt:lpstr>
      <vt:lpstr>Презентация PowerPoint</vt:lpstr>
      <vt:lpstr>Презентация PowerPoint</vt:lpstr>
      <vt:lpstr>Плата за НВОС – учет при расчета тарифов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Определение нормативов накопления ТКО</vt:lpstr>
      <vt:lpstr>Презентация PowerPoint</vt:lpstr>
      <vt:lpstr>Презентация PowerPoint</vt:lpstr>
      <vt:lpstr>Категории объектов, в отношении которых могут устанавливаться нормативы накопления твердых коммунальных отходов</vt:lpstr>
      <vt:lpstr>Категории объектов, в отношении которых предлагается установить нормативы накопления твердых коммунальных отходов для Ханты-Мансийского автономного округа-Югры </vt:lpstr>
      <vt:lpstr>Презентация PowerPoint</vt:lpstr>
      <vt:lpstr>Презентация PowerPoint</vt:lpstr>
      <vt:lpstr>Презентация PowerPoint</vt:lpstr>
      <vt:lpstr>Презентация PowerPoint</vt:lpstr>
      <vt:lpstr>Затруднения при проведении натурных измерений</vt:lpstr>
      <vt:lpstr>Презентация PowerPoint</vt:lpstr>
      <vt:lpstr>Презентация PowerPoint</vt:lpstr>
      <vt:lpstr>Презентация PowerPoint</vt:lpstr>
      <vt:lpstr>Выводы:</vt:lpstr>
      <vt:lpstr>Определение морфологического состава ТКО</vt:lpstr>
      <vt:lpstr>Количество видов исследуемых компонентов и фракционный состав ТКО на объектах жилфонда </vt:lpstr>
      <vt:lpstr>Морфологические исследования в ХМАО-Югре</vt:lpstr>
      <vt:lpstr>Усредненный морфологический состав отходов для 1-ой и 2-ой групп дифференциации  ХМАО-Югры </vt:lpstr>
      <vt:lpstr>Оценка морфологического состава ТКО на МСК</vt:lpstr>
      <vt:lpstr>Необходимо внести изменения в действующие НПА по определению морфологического состава</vt:lpstr>
      <vt:lpstr>Включение объектов обращения  с ТКО в тСОО субъекта.</vt:lpstr>
      <vt:lpstr>Состояние ОРО: санкционированная свалка (в реестре ГРОРО) </vt:lpstr>
      <vt:lpstr>Презентация PowerPoint</vt:lpstr>
      <vt:lpstr>Дозагрузка действующих ОРО</vt:lpstr>
      <vt:lpstr>Презентация PowerPoint</vt:lpstr>
      <vt:lpstr>Приоритет утилизации над захоронением</vt:lpstr>
      <vt:lpstr> АО «Втор-Ком»   АО «Втор-Ком» - ведущий российский производитель нетканых материалов. Сегодня компания изготавливает нетканые геосинтетические материалы, гидроизоляционное полотно Теплонит, нетканые основы для напольных и кровельных покрытий, объемное термоскрепленное полотно синтепон швейного и мебельного назначения, холстопрошивной ватин, термовойлок и другие виды технического текстиля. Кроме того, с 1999 года действует производство гофрированного картона и изделий из него Производство ватина из старой одежды </vt:lpstr>
      <vt:lpstr> Производство гофрокартона из макулатры,  АО «Втор-Ком» </vt:lpstr>
      <vt:lpstr>Производство дорнита и синтепона,  АО «Втор-Ком» из пластика</vt:lpstr>
      <vt:lpstr>Мусоросортировка или раздельный сбор?</vt:lpstr>
      <vt:lpstr>Процент утилизации отходов в регионах</vt:lpstr>
      <vt:lpstr>Процент утилизации отходов в регионах</vt:lpstr>
      <vt:lpstr>Раздельный сбор отходов в регионах</vt:lpstr>
      <vt:lpstr>Технологические решения переработки отходов</vt:lpstr>
      <vt:lpstr>Раздельный сбор организуют в рамках РОП</vt:lpstr>
      <vt:lpstr>Корректировка ТСОО субъектов - электронные модели террсхем, как элемент управления деятельностью по обращению с отходами в субъекте.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Екатерина</cp:lastModifiedBy>
  <cp:revision>155</cp:revision>
  <dcterms:created xsi:type="dcterms:W3CDTF">2017-03-02T21:36:04Z</dcterms:created>
  <dcterms:modified xsi:type="dcterms:W3CDTF">2017-03-26T14:18:04Z</dcterms:modified>
</cp:coreProperties>
</file>