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20" r:id="rId5"/>
    <p:sldMasterId id="2147483732" r:id="rId6"/>
    <p:sldMasterId id="2147483756" r:id="rId7"/>
    <p:sldMasterId id="2147483768" r:id="rId8"/>
  </p:sldMasterIdLst>
  <p:notesMasterIdLst>
    <p:notesMasterId r:id="rId27"/>
  </p:notesMasterIdLst>
  <p:sldIdLst>
    <p:sldId id="286" r:id="rId9"/>
    <p:sldId id="267" r:id="rId10"/>
    <p:sldId id="257" r:id="rId11"/>
    <p:sldId id="259" r:id="rId12"/>
    <p:sldId id="261" r:id="rId13"/>
    <p:sldId id="269" r:id="rId14"/>
    <p:sldId id="271" r:id="rId15"/>
    <p:sldId id="273" r:id="rId16"/>
    <p:sldId id="284" r:id="rId17"/>
    <p:sldId id="277" r:id="rId18"/>
    <p:sldId id="287" r:id="rId19"/>
    <p:sldId id="285" r:id="rId20"/>
    <p:sldId id="280" r:id="rId21"/>
    <p:sldId id="288" r:id="rId22"/>
    <p:sldId id="289" r:id="rId23"/>
    <p:sldId id="290" r:id="rId24"/>
    <p:sldId id="291" r:id="rId25"/>
    <p:sldId id="292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1032" y="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DFC747-FB73-4912-B9D4-231FBA7E3DC6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B3DD63-0EF4-4B1D-A6BE-3494445E4E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86947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536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263081B-E70C-486B-8D74-FCCAEDCC5CD3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08837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0890299-CC22-420A-9505-5C86797F0265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04246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945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FE10154-19C8-4026-A131-352C9821747A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53998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150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A830764-D786-44DC-9087-0A2B241515FC}" type="slidenum">
              <a:rPr lang="ru-RU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9551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355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C7E5BFA-FFD2-4563-8BA6-91EFD8EBC876}" type="slidenum">
              <a:rPr lang="ru-RU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8456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560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2DBB45B-BDF7-419F-B6AE-97110963A7DC}" type="slidenum">
              <a:rPr lang="ru-RU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743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96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3918044-CE85-43DA-8089-9C1077CD8B1B}" type="slidenum">
              <a:rPr lang="ru-RU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0728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765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C15A344-831C-4C6E-A951-233A932D094E}" type="slidenum">
              <a:rPr lang="ru-RU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957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81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ED79A-15FF-4859-A31C-D10B53139536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82D49-93F6-4EF2-A2FF-6C451BACB9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8166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ED79A-15FF-4859-A31C-D10B53139536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82D49-93F6-4EF2-A2FF-6C451BACB9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5614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94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94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ED79A-15FF-4859-A31C-D10B53139536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82D49-93F6-4EF2-A2FF-6C451BACB9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09880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ED123D-216F-4CD3-9C56-6B235F6EC82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72B036-7202-4D6F-98F7-C8B79527A8B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4797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CF34D5-5BE8-41DA-867D-3BDC221E274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E2251C-922A-4595-BA64-921A79B869F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9114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9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51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27A662-3F93-41C1-BA81-0D32B834363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A93289-D4A0-40D9-9EA9-73C92002035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9175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164A10-C29C-4EF8-A9BC-98193488933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13BE9E-54F6-4408-9C8E-980265BE9F1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3173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7957E5-AB04-40E9-ADD6-0AE6B9928BF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F8094D-FD41-4F7E-8C5B-B3BCEF584F3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0755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8A707E-2ABE-4F7F-B5E4-3FEF9FA6BE9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BC2F6E-FDAB-4DC0-A961-FAB695A3C0F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6154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B8CB21-7B12-46B4-8093-EFDD0FE243B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3335EA-2470-47BE-8448-3901599329F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9416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8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646545-953A-4AA7-81A1-9192FCAD00C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3F8FD2-A5E5-41A9-BAA8-6EEAEA5E999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086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ED79A-15FF-4859-A31C-D10B53139536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82D49-93F6-4EF2-A2FF-6C451BACB9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37723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80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A9002A-C43D-444C-A9D6-3382FD945A6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DE4811-DB3A-471A-BB63-C071E5B3335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0253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A5C893-8869-42D0-9E61-BD47DEF35F3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ACC094-2CB2-40A1-89E9-47DF6A2D822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4189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E7E42A-7290-43DF-A9C5-0C017DC4F12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364D3A-F765-43BB-AE08-64E0338DD82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3338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ED123D-216F-4CD3-9C56-6B235F6EC82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72B036-7202-4D6F-98F7-C8B79527A8B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327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CF34D5-5BE8-41DA-867D-3BDC221E274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E2251C-922A-4595-BA64-921A79B869F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2537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87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512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27A662-3F93-41C1-BA81-0D32B834363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A93289-D4A0-40D9-9EA9-73C92002035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823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164A10-C29C-4EF8-A9BC-98193488933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13BE9E-54F6-4408-9C8E-980265BE9F1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8679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7957E5-AB04-40E9-ADD6-0AE6B9928BF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F8094D-FD41-4F7E-8C5B-B3BCEF584F3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948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8A707E-2ABE-4F7F-B5E4-3FEF9FA6BE9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BC2F6E-FDAB-4DC0-A961-FAB695A3C0F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8124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B8CB21-7B12-46B4-8093-EFDD0FE243B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3335EA-2470-47BE-8448-3901599329F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533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5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ED79A-15FF-4859-A31C-D10B53139536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82D49-93F6-4EF2-A2FF-6C451BACB9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39750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7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646545-953A-4AA7-81A1-9192FCAD00C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3F8FD2-A5E5-41A9-BAA8-6EEAEA5E999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7774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74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A9002A-C43D-444C-A9D6-3382FD945A6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DE4811-DB3A-471A-BB63-C071E5B3335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1551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A5C893-8869-42D0-9E61-BD47DEF35F3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ACC094-2CB2-40A1-89E9-47DF6A2D822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0799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E7E42A-7290-43DF-A9C5-0C017DC4F12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364D3A-F765-43BB-AE08-64E0338DD82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1887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ED123D-216F-4CD3-9C56-6B235F6EC82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72B036-7202-4D6F-98F7-C8B79527A8B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8194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CF34D5-5BE8-41DA-867D-3BDC221E274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E2251C-922A-4595-BA64-921A79B869F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981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7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50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27A662-3F93-41C1-BA81-0D32B834363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A93289-D4A0-40D9-9EA9-73C92002035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3507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164A10-C29C-4EF8-A9BC-98193488933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13BE9E-54F6-4408-9C8E-980265BE9F1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9149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7957E5-AB04-40E9-ADD6-0AE6B9928BF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F8094D-FD41-4F7E-8C5B-B3BCEF584F3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9595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8A707E-2ABE-4F7F-B5E4-3FEF9FA6BE9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BC2F6E-FDAB-4DC0-A961-FAB695A3C0F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063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ED79A-15FF-4859-A31C-D10B53139536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82D49-93F6-4EF2-A2FF-6C451BACB9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93113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B8CB21-7B12-46B4-8093-EFDD0FE243B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3335EA-2470-47BE-8448-3901599329F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4296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6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646545-953A-4AA7-81A1-9192FCAD00C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3F8FD2-A5E5-41A9-BAA8-6EEAEA5E999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8054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6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A9002A-C43D-444C-A9D6-3382FD945A6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DE4811-DB3A-471A-BB63-C071E5B3335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2722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A5C893-8869-42D0-9E61-BD47DEF35F3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ACC094-2CB2-40A1-89E9-47DF6A2D822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39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E7E42A-7290-43DF-A9C5-0C017DC4F12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364D3A-F765-43BB-AE08-64E0338DD82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3056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ED123D-216F-4CD3-9C56-6B235F6EC82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72B036-7202-4D6F-98F7-C8B79527A8B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4897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CF34D5-5BE8-41DA-867D-3BDC221E274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E2251C-922A-4595-BA64-921A79B869F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13592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57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82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27A662-3F93-41C1-BA81-0D32B834363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A93289-D4A0-40D9-9EA9-73C92002035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7194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164A10-C29C-4EF8-A9BC-98193488933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13BE9E-54F6-4408-9C8E-980265BE9F1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6967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7957E5-AB04-40E9-ADD6-0AE6B9928BF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F8094D-FD41-4F7E-8C5B-B3BCEF584F3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447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5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5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ED79A-15FF-4859-A31C-D10B53139536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82D49-93F6-4EF2-A2FF-6C451BACB9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862162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8A707E-2ABE-4F7F-B5E4-3FEF9FA6BE9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BC2F6E-FDAB-4DC0-A961-FAB695A3C0F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1333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B8CB21-7B12-46B4-8093-EFDD0FE243B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3335EA-2470-47BE-8448-3901599329F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9719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4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646545-953A-4AA7-81A1-9192FCAD00C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3F8FD2-A5E5-41A9-BAA8-6EEAEA5E999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7975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44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A9002A-C43D-444C-A9D6-3382FD945A6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DE4811-DB3A-471A-BB63-C071E5B3335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51422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A5C893-8869-42D0-9E61-BD47DEF35F3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ACC094-2CB2-40A1-89E9-47DF6A2D822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16232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E7E42A-7290-43DF-A9C5-0C017DC4F12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364D3A-F765-43BB-AE08-64E0338DD82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75330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43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F8AC1-0032-4194-8DC0-6BF34EB453A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30.03.2017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1BA06-47F0-4B05-97E2-3358FA0CF3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84163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F8AC1-0032-4194-8DC0-6BF34EB453A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30.03.2017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1BA06-47F0-4B05-97E2-3358FA0CF3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33078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1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F8AC1-0032-4194-8DC0-6BF34EB453A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30.03.2017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1BA06-47F0-4B05-97E2-3358FA0CF3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61450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F8AC1-0032-4194-8DC0-6BF34EB453A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30.03.2017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1BA06-47F0-4B05-97E2-3358FA0CF3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299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ED79A-15FF-4859-A31C-D10B53139536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82D49-93F6-4EF2-A2FF-6C451BACB9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83855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4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4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F8AC1-0032-4194-8DC0-6BF34EB453A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30.03.2017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1BA06-47F0-4B05-97E2-3358FA0CF3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33698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F8AC1-0032-4194-8DC0-6BF34EB453A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30.03.2017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1BA06-47F0-4B05-97E2-3358FA0CF3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34847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F8AC1-0032-4194-8DC0-6BF34EB453A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30.03.2017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1BA06-47F0-4B05-97E2-3358FA0CF3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54783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6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F8AC1-0032-4194-8DC0-6BF34EB453A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30.03.2017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1BA06-47F0-4B05-97E2-3358FA0CF3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29754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F8AC1-0032-4194-8DC0-6BF34EB453A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30.03.2017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1BA06-47F0-4B05-97E2-3358FA0CF3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16957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F8AC1-0032-4194-8DC0-6BF34EB453A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30.03.2017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1BA06-47F0-4B05-97E2-3358FA0CF3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57270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56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56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0F8AC1-0032-4194-8DC0-6BF34EB453A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30.03.2017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51BA06-47F0-4B05-97E2-3358FA0CF3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75075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ED123D-216F-4CD3-9C56-6B235F6EC82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72B036-7202-4D6F-98F7-C8B79527A8B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75641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CF34D5-5BE8-41DA-867D-3BDC221E274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E2251C-922A-4595-BA64-921A79B869F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78022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27A662-3F93-41C1-BA81-0D32B834363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A93289-D4A0-40D9-9EA9-73C92002035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394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ED79A-15FF-4859-A31C-D10B53139536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82D49-93F6-4EF2-A2FF-6C451BACB9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646782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164A10-C29C-4EF8-A9BC-98193488933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13BE9E-54F6-4408-9C8E-980265BE9F1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5113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7957E5-AB04-40E9-ADD6-0AE6B9928BF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F8094D-FD41-4F7E-8C5B-B3BCEF584F3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35552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8A707E-2ABE-4F7F-B5E4-3FEF9FA6BE9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BC2F6E-FDAB-4DC0-A961-FAB695A3C0F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66831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B8CB21-7B12-46B4-8093-EFDD0FE243B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3335EA-2470-47BE-8448-3901599329F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57697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646545-953A-4AA7-81A1-9192FCAD00C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3F8FD2-A5E5-41A9-BAA8-6EEAEA5E999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40290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A9002A-C43D-444C-A9D6-3382FD945A6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DE4811-DB3A-471A-BB63-C071E5B3335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43065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A5C893-8869-42D0-9E61-BD47DEF35F3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ACC094-2CB2-40A1-89E9-47DF6A2D822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39750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E7E42A-7290-43DF-A9C5-0C017DC4F12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364D3A-F765-43BB-AE08-64E0338DD82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34459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ED123D-216F-4CD3-9C56-6B235F6EC82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72B036-7202-4D6F-98F7-C8B79527A8B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62825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CF34D5-5BE8-41DA-867D-3BDC221E274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E2251C-922A-4595-BA64-921A79B869F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195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10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ED79A-15FF-4859-A31C-D10B53139536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82D49-93F6-4EF2-A2FF-6C451BACB9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286279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6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9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27A662-3F93-41C1-BA81-0D32B834363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A93289-D4A0-40D9-9EA9-73C92002035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1644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164A10-C29C-4EF8-A9BC-98193488933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13BE9E-54F6-4408-9C8E-980265BE9F1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05791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7957E5-AB04-40E9-ADD6-0AE6B9928BF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F8094D-FD41-4F7E-8C5B-B3BCEF584F3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00725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8A707E-2ABE-4F7F-B5E4-3FEF9FA6BE9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BC2F6E-FDAB-4DC0-A961-FAB695A3C0F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53273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B8CB21-7B12-46B4-8093-EFDD0FE243B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3335EA-2470-47BE-8448-3901599329F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99272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5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646545-953A-4AA7-81A1-9192FCAD00C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3F8FD2-A5E5-41A9-BAA8-6EEAEA5E999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78329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5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A9002A-C43D-444C-A9D6-3382FD945A6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DE4811-DB3A-471A-BB63-C071E5B3335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51915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A5C893-8869-42D0-9E61-BD47DEF35F3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ACC094-2CB2-40A1-89E9-47DF6A2D822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10120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E7E42A-7290-43DF-A9C5-0C017DC4F12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364D3A-F765-43BB-AE08-64E0338DD82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590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EED79A-15FF-4859-A31C-D10B53139536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82D49-93F6-4EF2-A2FF-6C451BACB9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3197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40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EED79A-15FF-4859-A31C-D10B53139536}" type="datetimeFigureOut">
              <a:rPr lang="ru-RU" smtClean="0"/>
              <a:t>30.03.2017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40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40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582D49-93F6-4EF2-A2FF-6C451BACB9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5366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28650" y="365129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40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B2B72FB-60FD-4C5E-8EBD-EFD6E8A25A5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40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40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6A7EF7B-0B16-423B-A077-8D650AFE479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973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28650" y="365129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9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B2B72FB-60FD-4C5E-8EBD-EFD6E8A25A5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9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9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6A7EF7B-0B16-423B-A077-8D650AFE479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891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28650" y="365129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9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B2B72FB-60FD-4C5E-8EBD-EFD6E8A25A5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9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9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6A7EF7B-0B16-423B-A077-8D650AFE479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159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28650" y="365129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6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B2B72FB-60FD-4C5E-8EBD-EFD6E8A25A5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6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6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6A7EF7B-0B16-423B-A077-8D650AFE479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675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0F8AC1-0032-4194-8DC0-6BF34EB453A1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30.03.2017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6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51BA06-47F0-4B05-97E2-3358FA0CF34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575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28650" y="365126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B2B72FB-60FD-4C5E-8EBD-EFD6E8A25A5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6A7EF7B-0B16-423B-A077-8D650AFE479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459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28650" y="365129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8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B2B72FB-60FD-4C5E-8EBD-EFD6E8A25A5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30.03.2017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8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8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6A7EF7B-0B16-423B-A077-8D650AFE479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280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5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46.jpeg"/><Relationship Id="rId18" Type="http://schemas.openxmlformats.org/officeDocument/2006/relationships/image" Target="../media/image35.emf"/><Relationship Id="rId3" Type="http://schemas.openxmlformats.org/officeDocument/2006/relationships/image" Target="../media/image36.emf"/><Relationship Id="rId7" Type="http://schemas.openxmlformats.org/officeDocument/2006/relationships/image" Target="../media/image40.jpeg"/><Relationship Id="rId12" Type="http://schemas.openxmlformats.org/officeDocument/2006/relationships/image" Target="../media/image45.jpeg"/><Relationship Id="rId17" Type="http://schemas.openxmlformats.org/officeDocument/2006/relationships/package" Target="../embeddings/_________Microsoft_Word1.docx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49.jpeg"/><Relationship Id="rId1" Type="http://schemas.openxmlformats.org/officeDocument/2006/relationships/vmlDrawing" Target="../drawings/vmlDrawing1.vml"/><Relationship Id="rId6" Type="http://schemas.openxmlformats.org/officeDocument/2006/relationships/image" Target="../media/image39.jpeg"/><Relationship Id="rId11" Type="http://schemas.openxmlformats.org/officeDocument/2006/relationships/image" Target="../media/image44.jpeg"/><Relationship Id="rId5" Type="http://schemas.openxmlformats.org/officeDocument/2006/relationships/image" Target="../media/image38.jpeg"/><Relationship Id="rId15" Type="http://schemas.openxmlformats.org/officeDocument/2006/relationships/image" Target="../media/image48.jpeg"/><Relationship Id="rId10" Type="http://schemas.openxmlformats.org/officeDocument/2006/relationships/image" Target="../media/image43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Relationship Id="rId1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1.jpeg"/><Relationship Id="rId7" Type="http://schemas.openxmlformats.org/officeDocument/2006/relationships/image" Target="../media/image54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jpeg"/><Relationship Id="rId5" Type="http://schemas.openxmlformats.org/officeDocument/2006/relationships/image" Target="../media/image53.jpeg"/><Relationship Id="rId4" Type="http://schemas.openxmlformats.org/officeDocument/2006/relationships/image" Target="../media/image52.emf"/><Relationship Id="rId9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emf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emf"/><Relationship Id="rId10" Type="http://schemas.openxmlformats.org/officeDocument/2006/relationships/image" Target="../media/image12.png"/><Relationship Id="rId4" Type="http://schemas.openxmlformats.org/officeDocument/2006/relationships/image" Target="../media/image6.emf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jpeg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12" Type="http://schemas.openxmlformats.org/officeDocument/2006/relationships/image" Target="../media/image24.jpe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8.jpe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5" Type="http://schemas.openxmlformats.org/officeDocument/2006/relationships/image" Target="../media/image2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Relationship Id="rId1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FF0000"/>
                </a:solidFill>
              </a:rPr>
              <a:t>ПРЕЗЕНТАЦИЯ</a:t>
            </a:r>
            <a:endParaRPr lang="ru-RU" sz="32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2500" lnSpcReduction="10000"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marL="0" indent="0">
              <a:buNone/>
            </a:pPr>
            <a:r>
              <a:rPr lang="ru-RU" dirty="0" smtClean="0">
                <a:latin typeface="Arial Black" pitchFamily="34" charset="0"/>
              </a:rPr>
              <a:t>      </a:t>
            </a:r>
            <a:r>
              <a:rPr lang="ru-RU" b="1" i="1" dirty="0" smtClean="0">
                <a:latin typeface="Arial Narrow" pitchFamily="34" charset="0"/>
              </a:rPr>
              <a:t>Р.А. </a:t>
            </a:r>
            <a:r>
              <a:rPr lang="ru-RU" b="1" i="1" dirty="0" err="1" smtClean="0">
                <a:latin typeface="Arial Narrow" pitchFamily="34" charset="0"/>
              </a:rPr>
              <a:t>Мхитаров</a:t>
            </a:r>
            <a:r>
              <a:rPr lang="ru-RU" i="1" dirty="0" smtClean="0">
                <a:latin typeface="Arial Narrow" pitchFamily="34" charset="0"/>
              </a:rPr>
              <a:t>,  </a:t>
            </a:r>
          </a:p>
          <a:p>
            <a:pPr marL="180000" indent="0">
              <a:buNone/>
            </a:pPr>
            <a:r>
              <a:rPr lang="ru-RU" sz="2000" i="1" dirty="0" smtClean="0">
                <a:latin typeface="Arial Narrow" pitchFamily="34" charset="0"/>
              </a:rPr>
              <a:t>Чл.-корр. АМТН, к.т.н., член Президиума</a:t>
            </a:r>
          </a:p>
          <a:p>
            <a:pPr marL="180000" indent="0">
              <a:buNone/>
            </a:pPr>
            <a:r>
              <a:rPr lang="ru-RU" sz="2000" i="1" dirty="0" smtClean="0">
                <a:latin typeface="Arial Narrow" pitchFamily="34" charset="0"/>
              </a:rPr>
              <a:t>Экспертного совета ТПП РФ, руководитель секции «Кластерные методы переработки отходов» ЭС, </a:t>
            </a:r>
            <a:r>
              <a:rPr lang="ru-RU" sz="2400" i="1" dirty="0" smtClean="0">
                <a:latin typeface="Arial Narrow" pitchFamily="34" charset="0"/>
              </a:rPr>
              <a:t>генеральный директор ООО «</a:t>
            </a:r>
            <a:r>
              <a:rPr lang="ru-RU" sz="2400" i="1" dirty="0" err="1" smtClean="0">
                <a:latin typeface="Arial Narrow" pitchFamily="34" charset="0"/>
              </a:rPr>
              <a:t>Экосорбер</a:t>
            </a:r>
            <a:r>
              <a:rPr lang="ru-RU" sz="2400" i="1" dirty="0" smtClean="0">
                <a:latin typeface="Arial Narrow" pitchFamily="34" charset="0"/>
              </a:rPr>
              <a:t>», Москва. +7 910 480 2542,</a:t>
            </a:r>
          </a:p>
          <a:p>
            <a:pPr marL="180000" indent="0">
              <a:buNone/>
            </a:pPr>
            <a:r>
              <a:rPr lang="en-US" sz="2400" i="1" dirty="0" smtClean="0">
                <a:latin typeface="Arial Narrow" pitchFamily="34" charset="0"/>
              </a:rPr>
              <a:t>rmkhitarov@yandex.ru</a:t>
            </a:r>
            <a:endParaRPr lang="ru-RU" sz="2400" i="1" dirty="0" smtClean="0">
              <a:latin typeface="Arial Narrow" pitchFamily="34" charset="0"/>
            </a:endParaRPr>
          </a:p>
          <a:p>
            <a:pPr marL="0" indent="0">
              <a:buNone/>
            </a:pPr>
            <a:endParaRPr lang="ru-RU" i="1" dirty="0">
              <a:latin typeface="Arial Narrow" pitchFamily="34" charset="0"/>
            </a:endParaRPr>
          </a:p>
          <a:p>
            <a:pPr marL="0" indent="0">
              <a:buNone/>
            </a:pPr>
            <a:endParaRPr lang="ru-RU" i="1" dirty="0" smtClean="0">
              <a:latin typeface="Arial Narrow" pitchFamily="34" charset="0"/>
            </a:endParaRPr>
          </a:p>
          <a:p>
            <a:pPr marL="0" indent="0">
              <a:buNone/>
            </a:pPr>
            <a:endParaRPr lang="ru-RU" i="1" dirty="0">
              <a:latin typeface="Arial Narrow" pitchFamily="34" charset="0"/>
            </a:endParaRPr>
          </a:p>
          <a:p>
            <a:pPr marL="0" indent="0" algn="ctr">
              <a:buNone/>
            </a:pPr>
            <a:r>
              <a:rPr lang="ru-RU" sz="2400" i="1" dirty="0" smtClean="0">
                <a:latin typeface="Arial Narrow" pitchFamily="34" charset="0"/>
              </a:rPr>
              <a:t>2016</a:t>
            </a:r>
            <a:endParaRPr lang="ru-RU" sz="2400" i="1" dirty="0">
              <a:latin typeface="Arial Narrow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endParaRPr lang="en-US" sz="1800" b="1" dirty="0"/>
          </a:p>
          <a:p>
            <a:pPr>
              <a:spcBef>
                <a:spcPts val="0"/>
              </a:spcBef>
            </a:pPr>
            <a:endParaRPr lang="en-US" sz="1800" b="1" dirty="0" smtClean="0"/>
          </a:p>
          <a:p>
            <a:pPr>
              <a:spcBef>
                <a:spcPts val="0"/>
              </a:spcBef>
            </a:pPr>
            <a:endParaRPr lang="en-US" sz="1800" b="1" dirty="0"/>
          </a:p>
          <a:p>
            <a:pPr>
              <a:spcBef>
                <a:spcPts val="0"/>
              </a:spcBef>
            </a:pPr>
            <a:r>
              <a:rPr lang="ru-RU" sz="1800" b="1" dirty="0" smtClean="0"/>
              <a:t>новейшей безотходной, экологически безопасной,</a:t>
            </a:r>
          </a:p>
          <a:p>
            <a:pPr>
              <a:spcBef>
                <a:spcPts val="0"/>
              </a:spcBef>
            </a:pPr>
            <a:r>
              <a:rPr lang="ru-RU" sz="1800" b="1" dirty="0" smtClean="0"/>
              <a:t> экономически эффективной</a:t>
            </a:r>
          </a:p>
          <a:p>
            <a:pPr>
              <a:spcBef>
                <a:spcPts val="0"/>
              </a:spcBef>
            </a:pPr>
            <a:r>
              <a:rPr lang="ru-RU" sz="1800" b="1" dirty="0" smtClean="0"/>
              <a:t>ТЕХНОЛОГИИ  переработки твердых бытовых и  ряда промышленных отходов</a:t>
            </a:r>
          </a:p>
          <a:p>
            <a:pPr algn="ctr">
              <a:spcBef>
                <a:spcPts val="0"/>
              </a:spcBef>
            </a:pPr>
            <a:r>
              <a:rPr lang="ru-RU" sz="3200" b="1" dirty="0" smtClean="0">
                <a:solidFill>
                  <a:srgbClr val="FF0000"/>
                </a:solidFill>
              </a:rPr>
              <a:t>ВЭСТВУД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0084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7694" y="147659"/>
            <a:ext cx="8030766" cy="58737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FF0000"/>
                </a:solidFill>
              </a:rPr>
              <a:t>                          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28674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63688" y="0"/>
            <a:ext cx="4899422" cy="93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6273979"/>
              </p:ext>
            </p:extLst>
          </p:nvPr>
        </p:nvGraphicFramePr>
        <p:xfrm>
          <a:off x="671514" y="874713"/>
          <a:ext cx="7433188" cy="5980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44646"/>
                <a:gridCol w="1917290"/>
                <a:gridCol w="2271252"/>
              </a:tblGrid>
              <a:tr h="2848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Производительность </a:t>
                      </a:r>
                      <a:r>
                        <a:rPr lang="ru-RU" sz="1600" kern="1200" dirty="0" smtClean="0">
                          <a:effectLst/>
                        </a:rPr>
                        <a:t>линий, </a:t>
                      </a:r>
                      <a:r>
                        <a:rPr lang="ru-RU" sz="1600" kern="1200" dirty="0" err="1" smtClean="0">
                          <a:effectLst/>
                        </a:rPr>
                        <a:t>прод</a:t>
                      </a:r>
                      <a:r>
                        <a:rPr lang="ru-RU" sz="1600" kern="1200" dirty="0" smtClean="0">
                          <a:effectLst/>
                        </a:rPr>
                        <a:t>.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2000 кг/час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6000 кг/час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  <a:tr h="2848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effectLst/>
                        </a:rPr>
                        <a:t>Объем производства в год, </a:t>
                      </a:r>
                      <a:r>
                        <a:rPr lang="ru-RU" sz="1600" b="1" kern="1200" dirty="0" err="1" smtClean="0">
                          <a:effectLst/>
                        </a:rPr>
                        <a:t>тн</a:t>
                      </a:r>
                      <a:r>
                        <a:rPr lang="ru-RU" sz="1600" b="1" kern="1200" dirty="0" smtClean="0">
                          <a:effectLst/>
                        </a:rPr>
                        <a:t>               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180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effectLst/>
                        </a:rPr>
                        <a:t>16000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180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48000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  <a:tr h="2848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Цена реализации продукции  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180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36000 </a:t>
                      </a:r>
                      <a:r>
                        <a:rPr lang="ru-RU" sz="1600" kern="1200" dirty="0" smtClean="0">
                          <a:effectLst/>
                        </a:rPr>
                        <a:t>руб./тонна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180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36000 рублей/тонна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  <a:tr h="2848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Цена </a:t>
                      </a:r>
                      <a:r>
                        <a:rPr lang="ru-RU" sz="1600" kern="1200" dirty="0" smtClean="0">
                          <a:effectLst/>
                        </a:rPr>
                        <a:t>вторичного пластика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180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600 рублей/тонна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180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600 рублей/тонна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  <a:tr h="2848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Цена реализации вторсырья    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180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4500  </a:t>
                      </a:r>
                      <a:r>
                        <a:rPr lang="ru-RU" sz="1600" kern="1200" dirty="0" smtClean="0">
                          <a:effectLst/>
                        </a:rPr>
                        <a:t>руб. </a:t>
                      </a:r>
                      <a:r>
                        <a:rPr lang="ru-RU" sz="1600" kern="1200" dirty="0">
                          <a:effectLst/>
                        </a:rPr>
                        <a:t>тонна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180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4500  рублей тонна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  <a:tr h="2848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Тариф на переработку ТБО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180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2100 </a:t>
                      </a:r>
                      <a:r>
                        <a:rPr lang="ru-RU" sz="1600" kern="1200" dirty="0" smtClean="0">
                          <a:effectLst/>
                        </a:rPr>
                        <a:t>руб./тонна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180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2100 рублей/тонна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  <a:tr h="2848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Тариф на электроэнергию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180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effectLst/>
                        </a:rPr>
                        <a:t>4,70 рублей/кВт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180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4,70 рублей/кВт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  <a:tr h="2848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FF0000"/>
                          </a:solidFill>
                          <a:effectLst/>
                        </a:rPr>
                        <a:t>Капитальные затраты, в </a:t>
                      </a:r>
                      <a:r>
                        <a:rPr lang="ru-RU" sz="1600" kern="1200" dirty="0" err="1">
                          <a:solidFill>
                            <a:srgbClr val="FF0000"/>
                          </a:solidFill>
                          <a:effectLst/>
                        </a:rPr>
                        <a:t>т.ч</a:t>
                      </a:r>
                      <a:r>
                        <a:rPr lang="ru-RU" sz="1600" kern="1200" dirty="0">
                          <a:solidFill>
                            <a:srgbClr val="FF0000"/>
                          </a:solidFill>
                          <a:effectLst/>
                        </a:rPr>
                        <a:t>.</a:t>
                      </a:r>
                      <a:r>
                        <a:rPr lang="ru-RU" sz="1600" kern="1200" dirty="0">
                          <a:effectLst/>
                        </a:rPr>
                        <a:t>  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180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FF0000"/>
                          </a:solidFill>
                          <a:effectLst/>
                        </a:rPr>
                        <a:t>616 680 тыс. </a:t>
                      </a:r>
                      <a:r>
                        <a:rPr lang="ru-RU" sz="1600" b="1" kern="1200" dirty="0" err="1" smtClean="0">
                          <a:solidFill>
                            <a:srgbClr val="FF0000"/>
                          </a:solidFill>
                          <a:effectLst/>
                        </a:rPr>
                        <a:t>руб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180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r>
                        <a:rPr lang="ru-RU" sz="1600" b="1" dirty="0" smtClean="0">
                          <a:solidFill>
                            <a:srgbClr val="FF0000"/>
                          </a:solidFill>
                          <a:effectLst/>
                        </a:rPr>
                        <a:t>1233360 тыс. руб.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  <a:tr h="2848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Оборудование   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180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523 240 тыс. </a:t>
                      </a:r>
                      <a:r>
                        <a:rPr lang="ru-RU" sz="1600" kern="1200" dirty="0" smtClean="0">
                          <a:effectLst/>
                        </a:rPr>
                        <a:t>руб.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180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r>
                        <a:rPr lang="ru-RU" sz="1600" dirty="0" smtClean="0">
                          <a:effectLst/>
                        </a:rPr>
                        <a:t>1046480 тыс. руб.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  <a:tr h="2848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Инфраструктура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180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91 440 тыс. </a:t>
                      </a:r>
                      <a:r>
                        <a:rPr lang="ru-RU" sz="1600" kern="1200" dirty="0" smtClean="0">
                          <a:effectLst/>
                        </a:rPr>
                        <a:t>руб.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180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r>
                        <a:rPr lang="ru-RU" sz="1600" dirty="0" smtClean="0">
                          <a:effectLst/>
                        </a:rPr>
                        <a:t>182880 тыс. руб.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  <a:tr h="2848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Срок амортизации                                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180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15 лет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180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15 лет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  <a:tr h="2848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effectLst/>
                        </a:rPr>
                        <a:t>Ремонт </a:t>
                      </a:r>
                      <a:r>
                        <a:rPr lang="ru-RU" sz="1600" kern="1200" dirty="0">
                          <a:effectLst/>
                        </a:rPr>
                        <a:t>и содержание           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180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2,0%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180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2,0%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  <a:tr h="2848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Штат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180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45 человек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180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r>
                        <a:rPr lang="ru-RU" sz="1600" dirty="0" smtClean="0">
                          <a:effectLst/>
                        </a:rPr>
                        <a:t>63 человека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  <a:tr h="2848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rgbClr val="FF0000"/>
                          </a:solidFill>
                          <a:effectLst/>
                        </a:rPr>
                        <a:t>Реализация  продукции</a:t>
                      </a:r>
                      <a:endParaRPr lang="ru-RU" sz="16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180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rgbClr val="FF0000"/>
                          </a:solidFill>
                          <a:effectLst/>
                        </a:rPr>
                        <a:t>576 млн. руб./год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180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r>
                        <a:rPr lang="ru-RU" sz="1600" b="1" dirty="0" smtClean="0">
                          <a:solidFill>
                            <a:srgbClr val="FF0000"/>
                          </a:solidFill>
                          <a:effectLst/>
                        </a:rPr>
                        <a:t>1,73 млрд. руб./год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  <a:tr h="2848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Переработка отходов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180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31963 тыс. рублей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180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r>
                        <a:rPr lang="ru-RU" sz="1600" dirty="0" smtClean="0">
                          <a:effectLst/>
                        </a:rPr>
                        <a:t>95889 тыс. руб.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  <a:tr h="2848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Реализация прочего вторсырья              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180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9247 тыс. рублей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180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r>
                        <a:rPr lang="ru-RU" sz="1600" dirty="0" smtClean="0">
                          <a:effectLst/>
                        </a:rPr>
                        <a:t>27741 тыс. руб.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  <a:tr h="2848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Операционные затраты     </a:t>
                      </a:r>
                      <a:r>
                        <a:rPr lang="ru-RU" sz="1600" kern="1200" dirty="0" smtClean="0">
                          <a:effectLst/>
                        </a:rPr>
                        <a:t>                     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180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73336 тыс. рублей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180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r>
                        <a:rPr lang="ru-RU" sz="1600" dirty="0" smtClean="0">
                          <a:effectLst/>
                        </a:rPr>
                        <a:t>220008 тыс. руб.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  <a:tr h="2848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Чистый денежный поток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180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724322 тыс. </a:t>
                      </a:r>
                      <a:r>
                        <a:rPr lang="ru-RU" sz="1600" kern="1200" dirty="0" smtClean="0">
                          <a:effectLst/>
                        </a:rPr>
                        <a:t>руб.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180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r>
                        <a:rPr lang="ru-RU" sz="1600" dirty="0" smtClean="0">
                          <a:effectLst/>
                        </a:rPr>
                        <a:t>2172966 тыс. руб.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  <a:tr h="2848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effectLst/>
                        </a:rPr>
                        <a:t>NPV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180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effectLst/>
                        </a:rPr>
                        <a:t>1,8 млрд. руб.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180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</a:rPr>
                        <a:t> </a:t>
                      </a:r>
                      <a:r>
                        <a:rPr lang="ru-RU" sz="1600" b="1" dirty="0" smtClean="0">
                          <a:effectLst/>
                        </a:rPr>
                        <a:t>5,4 млрд. руб.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  <a:tr h="2848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</a:rPr>
                        <a:t>IRR</a:t>
                      </a:r>
                      <a:r>
                        <a:rPr lang="ru-RU" sz="1600" dirty="0">
                          <a:solidFill>
                            <a:srgbClr val="FF0000"/>
                          </a:solidFill>
                          <a:effectLst/>
                        </a:rPr>
                        <a:t>, % </a:t>
                      </a: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</a:rPr>
                        <a:t>    </a:t>
                      </a:r>
                      <a:endParaRPr lang="ru-RU" sz="16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180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FF0000"/>
                          </a:solidFill>
                          <a:effectLst/>
                        </a:rPr>
                        <a:t>101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180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r>
                        <a:rPr lang="ru-RU" sz="1600" b="1" dirty="0" smtClean="0">
                          <a:solidFill>
                            <a:srgbClr val="FF0000"/>
                          </a:solidFill>
                          <a:effectLst/>
                        </a:rPr>
                        <a:t>98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  <a:tr h="2848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FF0000"/>
                          </a:solidFill>
                          <a:effectLst/>
                        </a:rPr>
                        <a:t>Окупаемость проекта                          </a:t>
                      </a:r>
                      <a:endParaRPr lang="ru-RU" sz="16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180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FF0000"/>
                          </a:solidFill>
                          <a:effectLst/>
                        </a:rPr>
                        <a:t>менее 1,5 лет     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180000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r>
                        <a:rPr lang="ru-RU" sz="1600" b="1" dirty="0" smtClean="0">
                          <a:solidFill>
                            <a:srgbClr val="FF0000"/>
                          </a:solidFill>
                          <a:effectLst/>
                        </a:rPr>
                        <a:t>менее 1,5 лет 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7532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8" y="28162"/>
            <a:ext cx="8496944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         </a:t>
            </a:r>
            <a:r>
              <a:rPr lang="ru-RU" sz="44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Заключения экспертиз</a:t>
            </a:r>
          </a:p>
          <a:p>
            <a:r>
              <a:rPr lang="ru-RU" sz="4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Выписки из решений экспертных советов: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-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Экспертной группы при Министерстве инвестиций и инноваций Московской области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–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</a:rPr>
              <a:t>«Считать технологию </a:t>
            </a:r>
            <a:r>
              <a:rPr lang="ru-RU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Вэйствуд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</a:rPr>
              <a:t>» первым приоритетом среди наилучших доступных технологий переработки ТБО»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</a:rPr>
              <a:t>;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-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Рабочей группы при Министерстве экологии Московской области 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–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«Ознакомить с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предлагаемой технологий потенциальных инвесторов и при их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заинтересованности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организовать совещание с участием Р.А.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Мхитарова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; Одновременно с этим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Минэкологии Московской области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</a:rPr>
              <a:t>поддерживает предлагаемую технологию в части, касающейся ее соответствия экологическим показателям качества окружающей среды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»; - 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Экспертного совета Торгово-промышленной палаты РФ: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«…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</a:rPr>
              <a:t>обратиться в Комитет (по инвестициям) с целью оценки перспективы инвестиционного потенциала Технологии (</a:t>
            </a:r>
            <a:r>
              <a:rPr lang="ru-RU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Вэйствуд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</a:rPr>
              <a:t>) и возможности поиска инвесторов для ее внедрения. Просим Вас поручить рассмотреть прилагаемые материалы по Технологии (</a:t>
            </a:r>
            <a:r>
              <a:rPr lang="ru-RU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Вэйствуд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). В случае заинтересованности потенциальных инвесторов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</a:rPr>
              <a:t>Экспертный совет выражает готовность в научно-техническом сопровождении разработки инвестиционного проекта создания предприятий по переработке ТБО на основе Технологии (</a:t>
            </a:r>
            <a:r>
              <a:rPr lang="ru-RU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Вэйствуд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</a:rPr>
              <a:t>) и его реализации.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4551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/>
          <p:cNvSpPr>
            <a:spLocks noGrp="1"/>
          </p:cNvSpPr>
          <p:nvPr>
            <p:ph type="title"/>
          </p:nvPr>
        </p:nvSpPr>
        <p:spPr>
          <a:xfrm>
            <a:off x="982980" y="304833"/>
            <a:ext cx="7886700" cy="716915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ru-RU" dirty="0" err="1" smtClean="0">
                <a:solidFill>
                  <a:srgbClr val="FFFFFF"/>
                </a:solidFill>
              </a:rPr>
              <a:t>г</a:t>
            </a:r>
            <a:r>
              <a:rPr lang="ru-RU" sz="3200" b="1" dirty="0" err="1" smtClean="0">
                <a:solidFill>
                  <a:srgbClr val="FF0000"/>
                </a:solidFill>
              </a:rPr>
              <a:t>Ассортиментный</a:t>
            </a:r>
            <a:r>
              <a:rPr lang="ru-RU" sz="3200" b="1" dirty="0" smtClean="0">
                <a:solidFill>
                  <a:srgbClr val="FF0000"/>
                </a:solidFill>
              </a:rPr>
              <a:t>  ряд  продукции </a:t>
            </a:r>
            <a:r>
              <a:rPr lang="ru-RU" b="1" dirty="0" smtClean="0">
                <a:solidFill>
                  <a:srgbClr val="FF0000"/>
                </a:solidFill>
              </a:rPr>
              <a:t>ВЭЙСТВУД</a:t>
            </a:r>
            <a:br>
              <a:rPr lang="ru-RU" b="1" dirty="0" smtClean="0">
                <a:solidFill>
                  <a:srgbClr val="FF0000"/>
                </a:solidFill>
              </a:rPr>
            </a:br>
            <a:endParaRPr lang="ru-RU" dirty="0" smtClean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2559427"/>
              </p:ext>
            </p:extLst>
          </p:nvPr>
        </p:nvGraphicFramePr>
        <p:xfrm>
          <a:off x="726999" y="977583"/>
          <a:ext cx="8037910" cy="5640804"/>
        </p:xfrm>
        <a:graphic>
          <a:graphicData uri="http://schemas.openxmlformats.org/drawingml/2006/table">
            <a:tbl>
              <a:tblPr/>
              <a:tblGrid>
                <a:gridCol w="1475184"/>
                <a:gridCol w="1739504"/>
                <a:gridCol w="2740819"/>
                <a:gridCol w="2082403"/>
              </a:tblGrid>
              <a:tr h="1356089">
                <a:tc>
                  <a:txBody>
                    <a:bodyPr/>
                    <a:lstStyle/>
                    <a:p>
                      <a:pPr marL="10795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10795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Вид </a:t>
                      </a:r>
                    </a:p>
                    <a:p>
                      <a:pPr marL="10795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продукции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   Длина- любая в      пределах, м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Ширина, любая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в пределах, см;</a:t>
                      </a: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Толщина, любая в пределах, см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834243">
                <a:tc>
                  <a:txBody>
                    <a:bodyPr/>
                    <a:lstStyle/>
                    <a:p>
                      <a:pPr marL="10795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Доска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142875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0,5 - 6.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142875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5; 7; 10; 12; 15; 16; </a:t>
                      </a:r>
                    </a:p>
                    <a:p>
                      <a:pPr marL="142875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20; 22; 24; 30.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142875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1;1,5; 2; 2,5; 3; 3,5; 4.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</a:tr>
              <a:tr h="834243">
                <a:tc>
                  <a:txBody>
                    <a:bodyPr/>
                    <a:lstStyle/>
                    <a:p>
                      <a:pPr marL="10795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Брус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142875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0,5; 1; 1,5; 2; </a:t>
                      </a:r>
                    </a:p>
                    <a:p>
                      <a:pPr marL="142875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2,5;  4; 6.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142875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3; 4; 5; 6; 8; 10; 12.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142875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3; 4; 5; 6; 8; 10; 12.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</a:tr>
              <a:tr h="834243">
                <a:tc>
                  <a:txBody>
                    <a:bodyPr/>
                    <a:lstStyle/>
                    <a:p>
                      <a:pPr marL="10795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Плита, </a:t>
                      </a:r>
                    </a:p>
                    <a:p>
                      <a:pPr marL="10795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лист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142875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0,5; 1; 1,5; 2; </a:t>
                      </a:r>
                    </a:p>
                    <a:p>
                      <a:pPr marL="142875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2,5;  3; 3,3.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142875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50; 100; 150; 200; 250, 300, 330.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142875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0,2; 0,3; 0,4; 0,5; 1; 2,</a:t>
                      </a:r>
                    </a:p>
                    <a:p>
                      <a:pPr marL="142875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cs typeface="Times New Roman" pitchFamily="18" charset="0"/>
                        </a:rPr>
                        <a:t>3, 4.</a:t>
                      </a: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</a:tr>
              <a:tr h="734844">
                <a:tc>
                  <a:txBody>
                    <a:bodyPr/>
                    <a:lstStyle/>
                    <a:p>
                      <a:pPr marL="10795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Блок, ячейки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142875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0,1 – 0,5.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142875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10 - 30</a:t>
                      </a: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142875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 Light"/>
                          <a:cs typeface="Times New Roman" pitchFamily="18" charset="0"/>
                        </a:rPr>
                        <a:t>20 - 30</a:t>
                      </a: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FF7"/>
                    </a:solidFill>
                  </a:tcPr>
                </a:tc>
              </a:tr>
              <a:tr h="783834">
                <a:tc>
                  <a:txBody>
                    <a:bodyPr/>
                    <a:lstStyle/>
                    <a:p>
                      <a:pPr marL="10795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Труба</a:t>
                      </a:r>
                      <a:endParaRPr kumimoji="0" 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142875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0,5 - 8.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142875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10 -  50 (диаметр)</a:t>
                      </a:r>
                    </a:p>
                    <a:p>
                      <a:pPr marL="142875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  <a:tc>
                  <a:txBody>
                    <a:bodyPr/>
                    <a:lstStyle/>
                    <a:p>
                      <a:pPr marL="142875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1- 8</a:t>
                      </a:r>
                      <a:endParaRPr kumimoji="0" 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51435" marR="51435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2DEE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5391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5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Оценка рынка продукции </a:t>
            </a:r>
            <a:r>
              <a:rPr lang="ru-RU" b="1" dirty="0" err="1" smtClean="0">
                <a:solidFill>
                  <a:srgbClr val="FF0000"/>
                </a:solidFill>
              </a:rPr>
              <a:t>Вэйствуд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6"/>
            <a:ext cx="8435280" cy="4525963"/>
          </a:xfrm>
        </p:spPr>
        <p:txBody>
          <a:bodyPr>
            <a:normAutofit fontScale="92500" lnSpcReduction="20000"/>
          </a:bodyPr>
          <a:lstStyle/>
          <a:p>
            <a:r>
              <a:rPr lang="ru-RU" b="1" dirty="0" smtClean="0"/>
              <a:t>В штучном измерении </a:t>
            </a:r>
            <a:r>
              <a:rPr lang="ru-RU" sz="2800" dirty="0" smtClean="0"/>
              <a:t>(единица товара -  </a:t>
            </a:r>
            <a:r>
              <a:rPr lang="ru-RU" sz="2800" dirty="0" smtClean="0"/>
              <a:t>тонна)</a:t>
            </a:r>
            <a:endParaRPr lang="ru-RU" sz="2800" dirty="0" smtClean="0"/>
          </a:p>
          <a:p>
            <a:pPr marL="0" indent="0">
              <a:buNone/>
            </a:pPr>
            <a:r>
              <a:rPr lang="ru-RU" sz="2400" dirty="0" smtClean="0"/>
              <a:t>Объем </a:t>
            </a:r>
            <a:r>
              <a:rPr lang="ru-RU" sz="2400" dirty="0"/>
              <a:t>рынка </a:t>
            </a:r>
            <a:r>
              <a:rPr lang="ru-RU" sz="2400" dirty="0" smtClean="0"/>
              <a:t>только в  ЦФО </a:t>
            </a:r>
            <a:r>
              <a:rPr lang="ru-RU" sz="2400" dirty="0"/>
              <a:t>по </a:t>
            </a:r>
            <a:r>
              <a:rPr lang="ru-RU" sz="2400" dirty="0" smtClean="0"/>
              <a:t>единственной позиции – фанера ламинированная (применение в качестве палубы для опалубки в монолитном строительстве) оценивается в  600 тыс. тонн. Объем образования ТБО в ЦФО в год составляет 12,5 млн. тонн, из которых по технологии </a:t>
            </a:r>
            <a:r>
              <a:rPr lang="ru-RU" sz="2400" dirty="0" err="1" smtClean="0"/>
              <a:t>Вэйствуд</a:t>
            </a:r>
            <a:r>
              <a:rPr lang="ru-RU" sz="2400" dirty="0" smtClean="0"/>
              <a:t> можно произвести 8 млн. тонн продукции. </a:t>
            </a:r>
            <a:r>
              <a:rPr lang="ru-RU" sz="2400" dirty="0" smtClean="0">
                <a:solidFill>
                  <a:srgbClr val="FF0000"/>
                </a:solidFill>
              </a:rPr>
              <a:t>Один завод  с линией мощностью 48 тыс. тонн/год «покроет» только 8% от потенциальной потребности в продукции.</a:t>
            </a:r>
          </a:p>
          <a:p>
            <a:pPr marL="0" indent="0">
              <a:buNone/>
            </a:pPr>
            <a:r>
              <a:rPr lang="ru-RU" b="1" dirty="0" smtClean="0"/>
              <a:t>В денежном измерении:  </a:t>
            </a:r>
            <a:r>
              <a:rPr lang="ru-RU" sz="2400" dirty="0" smtClean="0"/>
              <a:t>1 кг </a:t>
            </a:r>
            <a:r>
              <a:rPr lang="ru-RU" sz="2400" dirty="0"/>
              <a:t>фанеры </a:t>
            </a:r>
            <a:r>
              <a:rPr lang="ru-RU" sz="2400" dirty="0" smtClean="0"/>
              <a:t>ламинированной стоит на рынке 72 </a:t>
            </a:r>
            <a:r>
              <a:rPr lang="ru-RU" sz="2400" dirty="0" smtClean="0"/>
              <a:t>руб., </a:t>
            </a:r>
            <a:r>
              <a:rPr lang="ru-RU" sz="2400" dirty="0" smtClean="0"/>
              <a:t>а  1 кг продукции </a:t>
            </a:r>
            <a:r>
              <a:rPr lang="ru-RU" sz="2400" dirty="0" err="1" smtClean="0"/>
              <a:t>Вэйствуд</a:t>
            </a:r>
            <a:r>
              <a:rPr lang="ru-RU" sz="2400" dirty="0" smtClean="0"/>
              <a:t> стоит 36 </a:t>
            </a:r>
            <a:r>
              <a:rPr lang="ru-RU" sz="2400" dirty="0" smtClean="0"/>
              <a:t>руб., </a:t>
            </a:r>
            <a:r>
              <a:rPr lang="ru-RU" sz="2400" dirty="0" smtClean="0"/>
              <a:t>т.е. в 2 раза дешевле (</a:t>
            </a:r>
            <a:r>
              <a:rPr lang="ru-RU" sz="2400" b="1" dirty="0" smtClean="0">
                <a:solidFill>
                  <a:srgbClr val="FF0000"/>
                </a:solidFill>
              </a:rPr>
              <a:t>при себестоимости производства 1 кг. – 6 </a:t>
            </a:r>
            <a:r>
              <a:rPr lang="ru-RU" sz="2400" b="1" dirty="0" smtClean="0">
                <a:solidFill>
                  <a:srgbClr val="FF0000"/>
                </a:solidFill>
              </a:rPr>
              <a:t>руб</a:t>
            </a:r>
            <a:r>
              <a:rPr lang="ru-RU" sz="2400" dirty="0" smtClean="0">
                <a:solidFill>
                  <a:srgbClr val="FF0000"/>
                </a:solidFill>
              </a:rPr>
              <a:t>.! </a:t>
            </a:r>
            <a:r>
              <a:rPr lang="ru-RU" sz="2400" dirty="0" smtClean="0"/>
              <a:t>). Предложив рынку  товар </a:t>
            </a:r>
            <a:r>
              <a:rPr lang="ru-RU" sz="2400" dirty="0" smtClean="0"/>
              <a:t>лучшего качества</a:t>
            </a:r>
            <a:r>
              <a:rPr lang="ru-RU" sz="2400" dirty="0" smtClean="0"/>
              <a:t>, но со стоимостью в два раза ниже, можно обеспечить гарантированный сбыт всего планируемого объема производства.</a:t>
            </a:r>
          </a:p>
          <a:p>
            <a:pPr marL="0" indent="0">
              <a:buNone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2441908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196752"/>
            <a:ext cx="7772400" cy="5544616"/>
          </a:xfrm>
        </p:spPr>
        <p:txBody>
          <a:bodyPr>
            <a:noAutofit/>
          </a:bodyPr>
          <a:lstStyle/>
          <a:p>
            <a:r>
              <a:rPr lang="ru-RU" sz="2000" dirty="0"/>
              <a:t>Процесс </a:t>
            </a:r>
            <a:r>
              <a:rPr lang="ru-RU" sz="2000" dirty="0" err="1" smtClean="0"/>
              <a:t>вэйствуд</a:t>
            </a:r>
            <a:r>
              <a:rPr lang="ru-RU" sz="2000" dirty="0" smtClean="0"/>
              <a:t> </a:t>
            </a:r>
            <a:r>
              <a:rPr lang="ru-RU" sz="2000" dirty="0" smtClean="0">
                <a:solidFill>
                  <a:srgbClr val="FF0000"/>
                </a:solidFill>
              </a:rPr>
              <a:t>обеспечивает </a:t>
            </a:r>
            <a:r>
              <a:rPr lang="ru-RU" sz="2000" dirty="0">
                <a:solidFill>
                  <a:srgbClr val="FF0000"/>
                </a:solidFill>
              </a:rPr>
              <a:t>выполнение </a:t>
            </a:r>
            <a:r>
              <a:rPr lang="ru-RU" sz="2000" dirty="0"/>
              <a:t>требований:</a:t>
            </a:r>
            <a:br>
              <a:rPr lang="ru-RU" sz="2000" dirty="0"/>
            </a:br>
            <a:r>
              <a:rPr lang="ru-RU" sz="2000" b="0" dirty="0"/>
              <a:t>- </a:t>
            </a:r>
            <a:r>
              <a:rPr lang="ru-RU" sz="2000" dirty="0">
                <a:solidFill>
                  <a:srgbClr val="FF0000"/>
                </a:solidFill>
              </a:rPr>
              <a:t>экологических</a:t>
            </a:r>
            <a:r>
              <a:rPr lang="ru-RU" sz="2000" b="0" dirty="0">
                <a:solidFill>
                  <a:srgbClr val="FF0000"/>
                </a:solidFill>
              </a:rPr>
              <a:t> </a:t>
            </a:r>
            <a:r>
              <a:rPr lang="ru-RU" sz="2000" b="0" dirty="0"/>
              <a:t>(нет никаких отходов, тем более - опасных);</a:t>
            </a:r>
            <a:br>
              <a:rPr lang="ru-RU" sz="2000" b="0" dirty="0"/>
            </a:br>
            <a:r>
              <a:rPr lang="ru-RU" sz="2000" b="0" dirty="0"/>
              <a:t>- </a:t>
            </a:r>
            <a:r>
              <a:rPr lang="ru-RU" sz="2000" dirty="0">
                <a:solidFill>
                  <a:srgbClr val="FF0000"/>
                </a:solidFill>
              </a:rPr>
              <a:t>экономических</a:t>
            </a:r>
            <a:r>
              <a:rPr lang="ru-RU" sz="2000" b="0" dirty="0"/>
              <a:t> - (полная самоокупаемость инвестиций за срок менее полутора лет, нет необходимости в дотациях из бюджета региона и повышения действующих тарифов, освобождает бюджеты от плановых затрат на строительство новых полигонов и на рекультивацию старых, обеспечивает существенное пополнение бюджетов за счет дополнительных налоговых отчислений, предоставляет новые рабочие места и новую востребованную продукцию);</a:t>
            </a:r>
            <a:br>
              <a:rPr lang="ru-RU" sz="2000" b="0" dirty="0"/>
            </a:br>
            <a:r>
              <a:rPr lang="ru-RU" sz="2000" b="0" dirty="0"/>
              <a:t>- </a:t>
            </a:r>
            <a:r>
              <a:rPr lang="ru-RU" sz="2000" dirty="0">
                <a:solidFill>
                  <a:srgbClr val="FF0000"/>
                </a:solidFill>
              </a:rPr>
              <a:t>технических</a:t>
            </a:r>
            <a:r>
              <a:rPr lang="ru-RU" sz="2000" b="0" dirty="0"/>
              <a:t> (полное соответствие продукции требованиям, предъявляемым к </a:t>
            </a:r>
            <a:r>
              <a:rPr lang="ru-RU" sz="2000" b="0" dirty="0" err="1" smtClean="0"/>
              <a:t>строЙМатериалам</a:t>
            </a:r>
            <a:r>
              <a:rPr lang="ru-RU" sz="2000" b="0" dirty="0"/>
              <a:t>);</a:t>
            </a:r>
            <a:br>
              <a:rPr lang="ru-RU" sz="2000" b="0" dirty="0"/>
            </a:br>
            <a:r>
              <a:rPr lang="ru-RU" sz="2000" b="0" dirty="0"/>
              <a:t>- </a:t>
            </a:r>
            <a:r>
              <a:rPr lang="ru-RU" sz="2000" dirty="0">
                <a:solidFill>
                  <a:srgbClr val="FF0000"/>
                </a:solidFill>
              </a:rPr>
              <a:t>организационным</a:t>
            </a:r>
            <a:r>
              <a:rPr lang="ru-RU" sz="2000" b="0" dirty="0"/>
              <a:t> (внедрение процесса не ущемляет интересы операторов ТКО. Более того, операторы существенно выигрывают материально в случае вхождения участниками в структуру "Мусороперерабатывающий завод" (МПЗ</a:t>
            </a:r>
            <a:r>
              <a:rPr lang="ru-RU" sz="2000" b="0" dirty="0" smtClean="0"/>
              <a:t>). В ряде регионов РФ применение технологии </a:t>
            </a:r>
            <a:r>
              <a:rPr lang="ru-RU" sz="2000" dirty="0" err="1" smtClean="0"/>
              <a:t>Вэйствуд</a:t>
            </a:r>
            <a:r>
              <a:rPr lang="ru-RU" sz="2000" dirty="0" smtClean="0"/>
              <a:t>  </a:t>
            </a:r>
            <a:r>
              <a:rPr lang="ru-RU" sz="2000" b="0" dirty="0" smtClean="0"/>
              <a:t>находится в стадии </a:t>
            </a:r>
            <a:r>
              <a:rPr lang="ru-RU" sz="2000" b="0" dirty="0" smtClean="0"/>
              <a:t>РАЗРАБОТКИ проектов</a:t>
            </a:r>
            <a:r>
              <a:rPr lang="ru-RU" sz="2000" b="0" dirty="0" smtClean="0"/>
              <a:t>.</a:t>
            </a:r>
            <a:endParaRPr lang="ru-RU" sz="2000" b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548681"/>
            <a:ext cx="7772400" cy="648071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ЗАКЛЮЧЕНИЕ</a:t>
            </a:r>
            <a:endParaRPr lang="ru-RU" sz="32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7213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ts val="2400"/>
              </a:lnSpc>
            </a:pPr>
            <a:r>
              <a:rPr lang="ru-RU" b="1" dirty="0" smtClean="0">
                <a:solidFill>
                  <a:srgbClr val="FF0000"/>
                </a:solidFill>
              </a:rPr>
              <a:t>ПРИЛОЖЕНИЯ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sz="2200" b="1" dirty="0" smtClean="0">
                <a:solidFill>
                  <a:srgbClr val="FF0000"/>
                </a:solidFill>
              </a:rPr>
              <a:t>1.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</a:rPr>
              <a:t>Патент РФ, Способ получения композиционного материала из ТБО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7" y="1268760"/>
            <a:ext cx="4320480" cy="5400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18364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2. МЕМОРАНДУМ Президента компании ЕКТ</a:t>
            </a:r>
            <a:br>
              <a:rPr lang="ru-RU" sz="3200" b="1" dirty="0" smtClean="0">
                <a:solidFill>
                  <a:srgbClr val="FF0000"/>
                </a:solidFill>
              </a:rPr>
            </a:br>
            <a:r>
              <a:rPr lang="ru-RU" sz="2000" b="1" dirty="0" smtClean="0">
                <a:solidFill>
                  <a:srgbClr val="FF0000"/>
                </a:solidFill>
              </a:rPr>
              <a:t>о намерениях производить оборудование в РФ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084983" y="-210146"/>
            <a:ext cx="5107707" cy="83632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40212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15950"/>
          </a:xfrm>
        </p:spPr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457200" y="268958"/>
            <a:ext cx="8229600" cy="8216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662880" y="291762"/>
            <a:ext cx="8229600" cy="7988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291762"/>
            <a:ext cx="8435280" cy="798826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3643898" y="-210809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3. </a:t>
            </a:r>
            <a:endParaRPr lang="ru-RU" dirty="0"/>
          </a:p>
        </p:txBody>
      </p:sp>
      <p:pic>
        <p:nvPicPr>
          <p:cNvPr id="22" name="Рисунок 21" descr="https://static.wixstatic.com/media/afb6d2_c35982e79c09a8f5f95df1d3291c76af.jpeg/v1/fill/w_240,h_170,al_c,q_75,usm_0.50_1.20_0.00/afb6d2_c35982e79c09a8f5f95df1d3291c76af.jpe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12776"/>
            <a:ext cx="1389380" cy="1094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Рисунок 22" descr="https://static.wixstatic.com/media/afb6d2_dc1e562b11cf0ea8515fe73eaadf5382.jpeg/v1/fill/w_235,h_170,al_c,q_75,usm_0.50_1.20_0.00/afb6d2_dc1e562b11cf0ea8515fe73eaadf5382.jpe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412776"/>
            <a:ext cx="1398905" cy="110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Рисунок 23" descr="https://static.wixstatic.com/media/afb6d2_c494f479f897cee8bb39fdcf857a22f6.jpeg/v1/fill/w_235,h_170,al_c,q_75,usm_0.50_1.20_0.00/afb6d2_c494f479f897cee8bb39fdcf857a22f6.jpe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655" y="1412776"/>
            <a:ext cx="1370330" cy="1111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Рисунок 24" descr="https://static.wixstatic.com/media/afb6d2_d76136ad0a9ebc4d6feafe5c861a545d.jpeg/v1/fill/w_235,h_170,al_c,q_75,usm_0.50_1.20_0.00/afb6d2_d76136ad0a9ebc4d6feafe5c861a545d.jpe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015" y="1421730"/>
            <a:ext cx="1391920" cy="1075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Рисунок 25" descr="https://static.wixstatic.com/media/afb6d2_570ef9603f82de337b51c030b307a506.jpg/v1/fill/w_306,h_225,al_c,q_75,usm_0.50_1.20_0.00,lg_1/afb6d2_570ef9603f82de337b51c030b307a506.jp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965" y="1423317"/>
            <a:ext cx="1392555" cy="1072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Рисунок 26" descr="https://static.wixstatic.com/media/afb6d2_87b176e472da5767d3d1c813e30247ed.jpeg/v1/fill/w_235,h_170,al_c,q_75,usm_0.50_1.20_0.00/afb6d2_87b176e472da5767d3d1c813e30247ed.jpeg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69" y="2829069"/>
            <a:ext cx="1363980" cy="1072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Рисунок 27" descr="Рисунок 1. Крупнощитовая опалубка для стен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839864"/>
            <a:ext cx="2952265" cy="1090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Рисунок 28" descr="https://static.wixstatic.com/media/afb6d2_62246815086c8f590639b19a11979fa3.jpeg/v1/fill/w_235,h_170,al_c,q_75,usm_0.50_1.20_0.00/afb6d2_62246815086c8f590639b19a11979fa3.jpeg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015" y="2822084"/>
            <a:ext cx="1391920" cy="107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Рисунок 29" descr="https://static.wixstatic.com/media/afb6d2_f565a6099e6ddb508d9dfa42ef6587f0.jpeg/v1/fill/w_235,h_170,al_c,q_75,usm_0.50_1.20_0.00/afb6d2_f565a6099e6ddb508d9dfa42ef6587f0.jpeg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8070" y="2810843"/>
            <a:ext cx="1396450" cy="107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Рисунок 30" descr="https://static.wixstatic.com/media/afb6d2_31f7cdd3988e0610200812c054bc947f.jpeg/v1/fill/w_235,h_170,al_c,q_75,usm_0.50_1.20_0.00/afb6d2_31f7cdd3988e0610200812c054bc947f.jpeg"/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21" y="4437112"/>
            <a:ext cx="1414780" cy="107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Рисунок 31" descr="https://static.wixstatic.com/media/afb6d2_649ddf61c173a083042aff418227f653.jpg/v1/fill/w_235,h_170,al_c,q_75,usm_0.50_1.20_0.00/afb6d2_649ddf61c173a083042aff418227f653.jpg"/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4441010"/>
            <a:ext cx="1493520" cy="10795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1695620"/>
              </p:ext>
            </p:extLst>
          </p:nvPr>
        </p:nvGraphicFramePr>
        <p:xfrm>
          <a:off x="457199" y="4011335"/>
          <a:ext cx="7905121" cy="2934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18665"/>
                <a:gridCol w="2850835"/>
                <a:gridCol w="1488958"/>
                <a:gridCol w="1946663"/>
              </a:tblGrid>
              <a:tr h="2670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475740" algn="l"/>
                        </a:tabLst>
                      </a:pP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Траверсы ЛЭП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475740" algn="l"/>
                        </a:tabLst>
                      </a:pPr>
                      <a:r>
                        <a:rPr lang="ru-RU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Опалубка </a:t>
                      </a:r>
                      <a:r>
                        <a:rPr lang="ru-RU" sz="1800" dirty="0" err="1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крупнощитовая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475740" algn="l"/>
                        </a:tabLst>
                      </a:pPr>
                      <a:r>
                        <a:rPr lang="ru-RU" sz="16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Сваи, колонны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475740" algn="l"/>
                        </a:tabLst>
                      </a:pPr>
                      <a:r>
                        <a:rPr lang="ru-RU" sz="16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Литьевые изделия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8" name="Прямоугольник 17"/>
          <p:cNvSpPr/>
          <p:nvPr/>
        </p:nvSpPr>
        <p:spPr>
          <a:xfrm>
            <a:off x="459463" y="2501227"/>
            <a:ext cx="1188146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  <a:tabLst>
                <a:tab pos="1475740" algn="l"/>
              </a:tabLst>
            </a:pPr>
            <a:r>
              <a:rPr lang="ru-RU" dirty="0" smtClean="0"/>
              <a:t>    Шифер</a:t>
            </a:r>
            <a:r>
              <a:rPr lang="ru-RU" sz="1400" dirty="0"/>
              <a:t>, 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991833" y="2444077"/>
            <a:ext cx="1152303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  <a:tabLst>
                <a:tab pos="1475740" algn="l"/>
              </a:tabLst>
            </a:pPr>
            <a:r>
              <a:rPr lang="ru-RU" dirty="0" smtClean="0"/>
              <a:t>       Трубы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992343" y="2464872"/>
            <a:ext cx="22362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           </a:t>
            </a:r>
            <a:r>
              <a:rPr lang="ru-RU" dirty="0" err="1" smtClean="0"/>
              <a:t>Декинг</a:t>
            </a:r>
            <a:r>
              <a:rPr lang="ru-RU" dirty="0"/>
              <a:t>, доска, 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4591953" y="2444077"/>
            <a:ext cx="2012154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  <a:tabLst>
                <a:tab pos="1475740" algn="l"/>
              </a:tabLst>
            </a:pPr>
            <a:r>
              <a:rPr lang="ru-RU" dirty="0" smtClean="0"/>
              <a:t>           Ж/д</a:t>
            </a:r>
            <a:r>
              <a:rPr lang="ru-RU" dirty="0"/>
              <a:t>,  </a:t>
            </a:r>
            <a:r>
              <a:rPr lang="ru-RU" dirty="0" smtClean="0"/>
              <a:t>шпалы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6681967" y="2490115"/>
            <a:ext cx="1343638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  <a:tabLst>
                <a:tab pos="1475740" algn="l"/>
              </a:tabLst>
            </a:pPr>
            <a:r>
              <a:rPr lang="ru-RU" dirty="0" smtClean="0"/>
              <a:t>     Ж/д </a:t>
            </a:r>
            <a:r>
              <a:rPr lang="ru-RU" dirty="0"/>
              <a:t>пути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1" name="Рисунок 40" descr="https://static.wixstatic.com/media/afb6d2_5ec8248bea9af8259f51ce840640e0b8.jpg/v1/fill/w_386,h_285,al_c,q_75,usm_0.50_1.20_0.00,lg_1/afb6d2_5ec8248bea9af8259f51ce840640e0b8.jpg"/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4578" y="4437112"/>
            <a:ext cx="1327785" cy="1072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Рисунок 41" descr="https://static.wixstatic.com/media/afb6d2_5ea7e7442e956e72e3002977cdbd931b.jpg/v1/fill/w_386,h_285,al_c,q_75,usm_0.50_1.20_0.00/afb6d2_5ea7e7442e956e72e3002977cdbd931b.jpg"/>
          <p:cNvPicPr/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463" y="4415522"/>
            <a:ext cx="3044945" cy="110498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7" name="Объект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5556220"/>
              </p:ext>
            </p:extLst>
          </p:nvPr>
        </p:nvGraphicFramePr>
        <p:xfrm>
          <a:off x="640718" y="5725838"/>
          <a:ext cx="7721600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7" name="Документ" r:id="rId17" imgW="5925852" imgH="516342" progId="Word.Document.12">
                  <p:embed/>
                </p:oleObj>
              </mc:Choice>
              <mc:Fallback>
                <p:oleObj name="Документ" r:id="rId17" imgW="5925852" imgH="516342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640718" y="5725838"/>
                        <a:ext cx="7721600" cy="6604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324955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437595" cy="712801"/>
          </a:xfrm>
          <a:prstGeom prst="rect">
            <a:avLst/>
          </a:prstGeom>
        </p:spPr>
      </p:pic>
      <p:pic>
        <p:nvPicPr>
          <p:cNvPr id="5" name="Рисунок 4" descr="https://static.wixstatic.com/media/afb6d2_819a0da3a53a5de07e893e57cde9fa31.jpg/v1/fill/w_181,h_185,al_c,q_75,usm_0.50_1.20_0.00/afb6d2_819a0da3a53a5de07e893e57cde9fa3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12802"/>
            <a:ext cx="2170584" cy="1799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98" y="712801"/>
            <a:ext cx="2383155" cy="1799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s://static.wixstatic.com/media/afb6d2_ca5f2200900a3032ad86d90bbe16732e.jpg/v1/fill/w_386,h_285,al_c,q_75,usm_0.50_1.20_0.00,lg_1/afb6d2_ca5f2200900a3032ad86d90bbe16732e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316" y="712802"/>
            <a:ext cx="2418715" cy="1799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s://static.wixstatic.com/media/afb6d2_5ec8248bea9af8259f51ce840640e0b8.jpg/v1/fill/w_386,h_285,al_c,q_75,usm_0.50_1.20_0.00,lg_1/afb6d2_5ec8248bea9af8259f51ce840640e0b8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47" y="2852937"/>
            <a:ext cx="2217420" cy="1728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s://static.wixstatic.com/media/afb6d2_e3b96803e1379dfda118975f86fdbb91.jpg/v1/fill/w_386,h_285,al_c,q_75,usm_0.50_1.20_0.00,lg_1/afb6d2_e3b96803e1379dfda118975f86fdbb91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316" y="2852937"/>
            <a:ext cx="2469515" cy="1728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https://static.wixstatic.com/media/afb6d2_2e15a31a980e72156cd3283fa559ce5d.jpg/v1/fill/w_386,h_285,al_c,q_75,usm_0.50_1.20_0.00/afb6d2_2e15a31a980e72156cd3283fa559ce5d.jp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98" y="2852937"/>
            <a:ext cx="2304258" cy="172819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5673411"/>
              </p:ext>
            </p:extLst>
          </p:nvPr>
        </p:nvGraphicFramePr>
        <p:xfrm>
          <a:off x="431961" y="2512391"/>
          <a:ext cx="7380399" cy="2609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09387"/>
                <a:gridCol w="4048866"/>
                <a:gridCol w="1322146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475740" algn="l"/>
                        </a:tabLst>
                      </a:pPr>
                      <a:r>
                        <a:rPr lang="ru-RU" sz="1100" dirty="0">
                          <a:effectLst/>
                        </a:rPr>
                        <a:t>Малоэтажное домостроение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475740" algn="l"/>
                        </a:tabLst>
                      </a:pPr>
                      <a:r>
                        <a:rPr lang="ru-RU" sz="1600" dirty="0">
                          <a:effectLst/>
                        </a:rPr>
                        <a:t>Сборка жилого 54 м</a:t>
                      </a:r>
                      <a:r>
                        <a:rPr lang="ru-RU" sz="1600" baseline="30000" dirty="0">
                          <a:effectLst/>
                        </a:rPr>
                        <a:t>2</a:t>
                      </a:r>
                      <a:r>
                        <a:rPr lang="ru-RU" sz="1600" dirty="0">
                          <a:effectLst/>
                        </a:rPr>
                        <a:t> дома,  2 чел.- 3 дня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475740" algn="l"/>
                        </a:tabLst>
                      </a:pPr>
                      <a:r>
                        <a:rPr lang="ru-RU" sz="1600" dirty="0">
                          <a:effectLst/>
                        </a:rPr>
                        <a:t>Лестницы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6677255"/>
              </p:ext>
            </p:extLst>
          </p:nvPr>
        </p:nvGraphicFramePr>
        <p:xfrm>
          <a:off x="405248" y="4725144"/>
          <a:ext cx="7331014" cy="3600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06617"/>
                <a:gridCol w="2562198"/>
                <a:gridCol w="2562199"/>
              </a:tblGrid>
              <a:tr h="3600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475740" algn="l"/>
                        </a:tabLst>
                      </a:pPr>
                      <a:r>
                        <a:rPr lang="ru-RU" sz="1600" dirty="0" smtClean="0">
                          <a:effectLst/>
                        </a:rPr>
                        <a:t>           Мебель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475740" algn="l"/>
                        </a:tabLst>
                      </a:pPr>
                      <a:r>
                        <a:rPr lang="ru-RU" sz="1600" dirty="0">
                          <a:effectLst/>
                        </a:rPr>
                        <a:t>Пешеходные дорожки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475740" algn="l"/>
                        </a:tabLst>
                      </a:pPr>
                      <a:r>
                        <a:rPr lang="ru-RU" sz="1600" dirty="0" smtClean="0">
                          <a:effectLst/>
                        </a:rPr>
                        <a:t>      Дизайн </a:t>
                      </a:r>
                      <a:r>
                        <a:rPr lang="ru-RU" sz="1600" dirty="0">
                          <a:effectLst/>
                        </a:rPr>
                        <a:t>территорий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4" name="Рисунок 13" descr="https://static.wixstatic.com/media/afb6d2_6e392b39db99dcaf3772a17ece486066.jpg/v1/fill/w_306,h_225,al_c,q_75,usm_0.50_1.20_0.00/afb6d2_6e392b39db99dcaf3772a17ece486066.jpg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47" y="5085184"/>
            <a:ext cx="4749706" cy="145034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Прямоугольник 14"/>
          <p:cNvSpPr/>
          <p:nvPr/>
        </p:nvSpPr>
        <p:spPr>
          <a:xfrm>
            <a:off x="336666" y="6523392"/>
            <a:ext cx="88073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Обшивка ж/д вагонов, платформ, кузовов А/м</a:t>
            </a:r>
            <a:endParaRPr lang="ru-RU" b="1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5071610" y="5087526"/>
            <a:ext cx="381642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2000"/>
            <a:r>
              <a:rPr lang="ru-RU" dirty="0">
                <a:solidFill>
                  <a:srgbClr val="C00000"/>
                </a:solidFill>
              </a:rPr>
              <a:t>   </a:t>
            </a:r>
            <a:r>
              <a:rPr lang="ru-RU" sz="1600" b="1" dirty="0">
                <a:solidFill>
                  <a:srgbClr val="C00000"/>
                </a:solidFill>
              </a:rPr>
              <a:t>В Бразилии принята Госпрограмма              «Доступное жильё» взамен сноси-</a:t>
            </a:r>
          </a:p>
          <a:p>
            <a:pPr marL="72000"/>
            <a:r>
              <a:rPr lang="ru-RU" sz="1600" b="1" dirty="0">
                <a:solidFill>
                  <a:srgbClr val="C00000"/>
                </a:solidFill>
              </a:rPr>
              <a:t>   </a:t>
            </a:r>
            <a:r>
              <a:rPr lang="ru-RU" sz="1600" b="1" dirty="0" err="1">
                <a:solidFill>
                  <a:srgbClr val="C00000"/>
                </a:solidFill>
              </a:rPr>
              <a:t>мых</a:t>
            </a:r>
            <a:r>
              <a:rPr lang="ru-RU" sz="1600" b="1" dirty="0">
                <a:solidFill>
                  <a:srgbClr val="C00000"/>
                </a:solidFill>
              </a:rPr>
              <a:t> </a:t>
            </a:r>
            <a:r>
              <a:rPr lang="ru-RU" sz="1600" b="1" dirty="0" err="1">
                <a:solidFill>
                  <a:srgbClr val="C00000"/>
                </a:solidFill>
              </a:rPr>
              <a:t>фавелл</a:t>
            </a:r>
            <a:r>
              <a:rPr lang="ru-RU" sz="1600" b="1" dirty="0">
                <a:solidFill>
                  <a:srgbClr val="C00000"/>
                </a:solidFill>
              </a:rPr>
              <a:t> и </a:t>
            </a:r>
            <a:r>
              <a:rPr lang="ru-RU" sz="1600" b="1" dirty="0" err="1">
                <a:solidFill>
                  <a:srgbClr val="C00000"/>
                </a:solidFill>
              </a:rPr>
              <a:t>бидонвиллей</a:t>
            </a:r>
            <a:r>
              <a:rPr lang="ru-RU" sz="1600" b="1" dirty="0">
                <a:solidFill>
                  <a:srgbClr val="C00000"/>
                </a:solidFill>
              </a:rPr>
              <a:t>.   </a:t>
            </a:r>
            <a:r>
              <a:rPr lang="ru-RU" sz="1600" b="1" dirty="0" smtClean="0">
                <a:solidFill>
                  <a:srgbClr val="C00000"/>
                </a:solidFill>
              </a:rPr>
              <a:t>    Стоимость    </a:t>
            </a:r>
            <a:r>
              <a:rPr lang="ru-RU" sz="1600" b="1" dirty="0">
                <a:solidFill>
                  <a:srgbClr val="C00000"/>
                </a:solidFill>
              </a:rPr>
              <a:t>дома (со сборкой) </a:t>
            </a:r>
            <a:r>
              <a:rPr lang="ru-RU" sz="1600" b="1" dirty="0" smtClean="0">
                <a:solidFill>
                  <a:srgbClr val="C00000"/>
                </a:solidFill>
              </a:rPr>
              <a:t>–</a:t>
            </a:r>
          </a:p>
          <a:p>
            <a:pPr marL="72000"/>
            <a:r>
              <a:rPr lang="ru-RU" sz="1600" b="1" dirty="0" smtClean="0">
                <a:solidFill>
                  <a:srgbClr val="C00000"/>
                </a:solidFill>
              </a:rPr>
              <a:t> </a:t>
            </a:r>
            <a:r>
              <a:rPr lang="ru-RU" sz="1600" b="1" dirty="0">
                <a:solidFill>
                  <a:srgbClr val="C00000"/>
                </a:solidFill>
              </a:rPr>
              <a:t>8 тыс. </a:t>
            </a:r>
            <a:r>
              <a:rPr lang="ru-RU" sz="1600" b="1" dirty="0" smtClean="0">
                <a:solidFill>
                  <a:srgbClr val="C00000"/>
                </a:solidFill>
              </a:rPr>
              <a:t>долл., </a:t>
            </a:r>
            <a:r>
              <a:rPr lang="ru-RU" sz="1600" b="1" dirty="0">
                <a:solidFill>
                  <a:srgbClr val="C00000"/>
                </a:solidFill>
              </a:rPr>
              <a:t>себестоимость – </a:t>
            </a:r>
            <a:endParaRPr lang="ru-RU" sz="1600" b="1" dirty="0" smtClean="0">
              <a:solidFill>
                <a:srgbClr val="C00000"/>
              </a:solidFill>
            </a:endParaRPr>
          </a:p>
          <a:p>
            <a:pPr marL="72000"/>
            <a:r>
              <a:rPr lang="ru-RU" sz="1600" b="1" dirty="0" smtClean="0">
                <a:solidFill>
                  <a:srgbClr val="C00000"/>
                </a:solidFill>
              </a:rPr>
              <a:t>2    </a:t>
            </a:r>
            <a:r>
              <a:rPr lang="ru-RU" sz="1600" b="1" dirty="0">
                <a:solidFill>
                  <a:srgbClr val="C00000"/>
                </a:solidFill>
              </a:rPr>
              <a:t>тыс. </a:t>
            </a:r>
            <a:r>
              <a:rPr lang="ru-RU" sz="1600" b="1" dirty="0" smtClean="0">
                <a:solidFill>
                  <a:srgbClr val="C00000"/>
                </a:solidFill>
              </a:rPr>
              <a:t>долл. </a:t>
            </a:r>
            <a:r>
              <a:rPr lang="ru-RU" sz="1600" b="1" dirty="0">
                <a:solidFill>
                  <a:srgbClr val="C00000"/>
                </a:solidFill>
              </a:rPr>
              <a:t>Материал- </a:t>
            </a:r>
            <a:r>
              <a:rPr lang="ru-RU" sz="1600" b="1" dirty="0" err="1">
                <a:solidFill>
                  <a:srgbClr val="C00000"/>
                </a:solidFill>
              </a:rPr>
              <a:t>Вэйствуд</a:t>
            </a:r>
            <a:endParaRPr lang="ru-RU" sz="1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5415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858218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/>
              <a:t/>
            </a:r>
            <a:br>
              <a:rPr lang="ru-RU" sz="2200" dirty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3100" b="1" dirty="0" smtClean="0">
                <a:solidFill>
                  <a:srgbClr val="FF0000"/>
                </a:solidFill>
              </a:rPr>
              <a:t>Ситуация с бытовыми отходами  </a:t>
            </a:r>
            <a:br>
              <a:rPr lang="ru-RU" sz="3100" b="1" dirty="0" smtClean="0">
                <a:solidFill>
                  <a:srgbClr val="FF0000"/>
                </a:solidFill>
              </a:rPr>
            </a:br>
            <a:r>
              <a:rPr lang="ru-RU" sz="3100" b="1" dirty="0" smtClean="0">
                <a:solidFill>
                  <a:srgbClr val="FF0000"/>
                </a:solidFill>
              </a:rPr>
              <a:t>в Московском регионе:</a:t>
            </a:r>
            <a:br>
              <a:rPr lang="ru-RU" sz="3100" b="1" dirty="0" smtClean="0">
                <a:solidFill>
                  <a:srgbClr val="FF0000"/>
                </a:solidFill>
              </a:rPr>
            </a:br>
            <a:r>
              <a:rPr lang="ru-RU" sz="2200" dirty="0" smtClean="0"/>
              <a:t>Объем образования ТКО ежегодно – более </a:t>
            </a:r>
            <a:r>
              <a:rPr lang="ru-RU" sz="2200" b="1" dirty="0" smtClean="0"/>
              <a:t>11 млн. тонн</a:t>
            </a:r>
            <a:r>
              <a:rPr lang="ru-RU" sz="2200" dirty="0" smtClean="0"/>
              <a:t>, из них перерабатываются  4%, сжигаются  6%,</a:t>
            </a:r>
            <a:br>
              <a:rPr lang="ru-RU" sz="2200" dirty="0" smtClean="0"/>
            </a:br>
            <a:r>
              <a:rPr lang="ru-RU" sz="2200" b="1" dirty="0" smtClean="0">
                <a:solidFill>
                  <a:srgbClr val="FF0000"/>
                </a:solidFill>
              </a:rPr>
              <a:t> а  90% размещаются  на полигонах и свалках.</a:t>
            </a:r>
            <a:br>
              <a:rPr lang="ru-RU" sz="2200" b="1" dirty="0" smtClean="0">
                <a:solidFill>
                  <a:srgbClr val="FF0000"/>
                </a:solidFill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51205"/>
            <a:ext cx="4038600" cy="329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925144"/>
          </a:xfrm>
        </p:spPr>
        <p:txBody>
          <a:bodyPr>
            <a:normAutofit fontScale="70000" lnSpcReduction="20000"/>
          </a:bodyPr>
          <a:lstStyle/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По данным </a:t>
            </a:r>
            <a:r>
              <a:rPr lang="ru-RU" dirty="0" err="1" smtClean="0"/>
              <a:t>Минприродных</a:t>
            </a:r>
            <a:r>
              <a:rPr lang="ru-RU" dirty="0" smtClean="0"/>
              <a:t> ресурсов </a:t>
            </a:r>
            <a:r>
              <a:rPr lang="ru-RU" dirty="0" err="1" smtClean="0"/>
              <a:t>Моск</a:t>
            </a:r>
            <a:r>
              <a:rPr lang="ru-RU" dirty="0" smtClean="0"/>
              <a:t>. области емкости существующих полигонов хватит только </a:t>
            </a:r>
            <a:r>
              <a:rPr lang="ru-RU" b="1" dirty="0" smtClean="0"/>
              <a:t>на </a:t>
            </a:r>
            <a:r>
              <a:rPr lang="ru-RU" b="1" dirty="0" smtClean="0">
                <a:solidFill>
                  <a:srgbClr val="FF0000"/>
                </a:solidFill>
              </a:rPr>
              <a:t>ближайшие 2-3 года, далее – коллапс.</a:t>
            </a:r>
            <a:r>
              <a:rPr lang="ru-RU" dirty="0" smtClean="0"/>
              <a:t> Единственно приемлемый выход – </a:t>
            </a:r>
            <a:r>
              <a:rPr lang="ru-RU" b="1" dirty="0" smtClean="0">
                <a:solidFill>
                  <a:srgbClr val="FF0000"/>
                </a:solidFill>
              </a:rPr>
              <a:t>переработка</a:t>
            </a:r>
            <a:r>
              <a:rPr lang="ru-RU" dirty="0" smtClean="0"/>
              <a:t> образующихся отходов  с использованием их потенциала – ресурсного и энергетического</a:t>
            </a:r>
            <a:r>
              <a:rPr lang="ru-RU" dirty="0" smtClean="0">
                <a:solidFill>
                  <a:srgbClr val="FF0000"/>
                </a:solidFill>
              </a:rPr>
              <a:t>. Но такая переработка </a:t>
            </a:r>
            <a:r>
              <a:rPr lang="ru-RU" b="1" dirty="0" smtClean="0">
                <a:solidFill>
                  <a:srgbClr val="FF0000"/>
                </a:solidFill>
              </a:rPr>
              <a:t>должна быть экономически эффективной, т.е. не дотационной, а прибыльной.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7037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Заголовок 1"/>
          <p:cNvSpPr>
            <a:spLocks noGrp="1"/>
          </p:cNvSpPr>
          <p:nvPr>
            <p:ph type="ctrTitle"/>
          </p:nvPr>
        </p:nvSpPr>
        <p:spPr>
          <a:xfrm>
            <a:off x="457200" y="1122363"/>
            <a:ext cx="8115300" cy="238760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Arial Black" pitchFamily="34" charset="0"/>
                <a:cs typeface="Aharoni" pitchFamily="2" charset="-79"/>
              </a:rPr>
              <a:t/>
            </a:r>
            <a:br>
              <a:rPr lang="ru-RU" sz="2000" b="1" dirty="0" smtClean="0">
                <a:solidFill>
                  <a:srgbClr val="FF0000"/>
                </a:solidFill>
                <a:latin typeface="Arial Black" pitchFamily="34" charset="0"/>
                <a:cs typeface="Aharoni" pitchFamily="2" charset="-79"/>
              </a:rPr>
            </a:br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itchFamily="34" charset="0"/>
                <a:cs typeface="Aharoni" pitchFamily="2" charset="-79"/>
              </a:rPr>
              <a:t>Это оказывается возможным</a:t>
            </a:r>
            <a:b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itchFamily="34" charset="0"/>
                <a:cs typeface="Aharoni" pitchFamily="2" charset="-79"/>
              </a:rPr>
            </a:br>
            <a:r>
              <a:rPr lang="ru-RU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Black" pitchFamily="34" charset="0"/>
                <a:cs typeface="Aharoni" pitchFamily="2" charset="-79"/>
              </a:rPr>
              <a:t> при использовании технологии  </a:t>
            </a:r>
            <a:r>
              <a:rPr lang="ru-RU" sz="2400" b="1" dirty="0" smtClean="0">
                <a:solidFill>
                  <a:srgbClr val="FF0000"/>
                </a:solidFill>
                <a:latin typeface="Arial Black" pitchFamily="34" charset="0"/>
                <a:cs typeface="Aharoni" pitchFamily="2" charset="-79"/>
              </a:rPr>
              <a:t>ВЭЙСТВУД</a:t>
            </a:r>
            <a:br>
              <a:rPr lang="ru-RU" sz="2400" b="1" dirty="0" smtClean="0">
                <a:solidFill>
                  <a:srgbClr val="FF0000"/>
                </a:solidFill>
                <a:latin typeface="Arial Black" pitchFamily="34" charset="0"/>
                <a:cs typeface="Aharoni" pitchFamily="2" charset="-79"/>
              </a:rPr>
            </a:br>
            <a:endParaRPr lang="ru-RU" sz="1800" b="1" dirty="0" smtClean="0">
              <a:solidFill>
                <a:schemeClr val="tx1">
                  <a:lumMod val="65000"/>
                  <a:lumOff val="35000"/>
                </a:schemeClr>
              </a:solidFill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1433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7200" y="2636912"/>
            <a:ext cx="8115300" cy="4221088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</a:pPr>
            <a:r>
              <a:rPr lang="ru-RU" sz="2800" b="1" dirty="0" smtClean="0">
                <a:solidFill>
                  <a:srgbClr val="FF0000"/>
                </a:solidFill>
              </a:rPr>
              <a:t>- Безотходная</a:t>
            </a:r>
            <a:r>
              <a:rPr lang="ru-RU" sz="2800" b="1" dirty="0" smtClean="0">
                <a:solidFill>
                  <a:srgbClr val="FF0000"/>
                </a:solidFill>
              </a:rPr>
              <a:t>, экологически безопасная,</a:t>
            </a:r>
          </a:p>
          <a:p>
            <a:pPr>
              <a:spcBef>
                <a:spcPts val="0"/>
              </a:spcBef>
            </a:pPr>
            <a:r>
              <a:rPr lang="ru-RU" sz="2800" b="1" dirty="0" smtClean="0">
                <a:solidFill>
                  <a:srgbClr val="FF0000"/>
                </a:solidFill>
              </a:rPr>
              <a:t> экономически эффективная</a:t>
            </a:r>
          </a:p>
          <a:p>
            <a:pPr>
              <a:spcBef>
                <a:spcPts val="0"/>
              </a:spcBef>
            </a:pPr>
            <a:r>
              <a:rPr lang="ru-RU" sz="2800" b="1" dirty="0" smtClean="0">
                <a:solidFill>
                  <a:srgbClr val="FF0000"/>
                </a:solidFill>
              </a:rPr>
              <a:t>ТЕХНОЛОГИЯ </a:t>
            </a:r>
          </a:p>
          <a:p>
            <a:pPr>
              <a:spcBef>
                <a:spcPts val="0"/>
              </a:spcBef>
            </a:pPr>
            <a:r>
              <a:rPr lang="ru-RU" sz="2800" b="1" dirty="0" smtClean="0">
                <a:solidFill>
                  <a:srgbClr val="FF0000"/>
                </a:solidFill>
              </a:rPr>
              <a:t>переработки отходов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: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твердых бытовых (включая полигонные) и некоторых промышленных (отходов животноводства, с/х производства, текстильной, пищевой,  лесной, </a:t>
            </a:r>
            <a:r>
              <a:rPr lang="ru-RU" sz="2400" b="1" dirty="0" err="1" smtClean="0">
                <a:solidFill>
                  <a:schemeClr val="tx2">
                    <a:lumMod val="75000"/>
                  </a:schemeClr>
                </a:solidFill>
              </a:rPr>
              <a:t>древообрабатывающей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 промышленности). В соответствии с </a:t>
            </a:r>
            <a:r>
              <a:rPr lang="ru-RU" sz="2400" b="1" dirty="0" smtClean="0">
                <a:solidFill>
                  <a:srgbClr val="FF0000"/>
                </a:solidFill>
              </a:rPr>
              <a:t>Постановлением Главы Администрации ГО Химки от 19.12.2016.г. № 1303 технология </a:t>
            </a:r>
            <a:r>
              <a:rPr lang="ru-RU" sz="2400" b="1" dirty="0" err="1" smtClean="0">
                <a:solidFill>
                  <a:srgbClr val="FF0000"/>
                </a:solidFill>
              </a:rPr>
              <a:t>Вэйствуд</a:t>
            </a:r>
            <a:r>
              <a:rPr lang="ru-RU" sz="2400" b="1" dirty="0" smtClean="0">
                <a:solidFill>
                  <a:srgbClr val="FF0000"/>
                </a:solidFill>
              </a:rPr>
              <a:t> заложена в проект рекультивации полигона «Левобережный» Московской области</a:t>
            </a:r>
          </a:p>
        </p:txBody>
      </p:sp>
      <p:pic>
        <p:nvPicPr>
          <p:cNvPr id="14339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23963" y="1236663"/>
            <a:ext cx="6477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96188" y="1236663"/>
            <a:ext cx="809625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517914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title"/>
          </p:nvPr>
        </p:nvSpPr>
        <p:spPr>
          <a:xfrm>
            <a:off x="754408" y="555682"/>
            <a:ext cx="8006239" cy="1281113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Технология</a:t>
            </a:r>
            <a:r>
              <a:rPr lang="ru-RU" dirty="0" smtClean="0"/>
              <a:t> </a:t>
            </a:r>
            <a:r>
              <a:rPr lang="ru-RU" b="1" dirty="0" smtClean="0">
                <a:solidFill>
                  <a:srgbClr val="FF0000"/>
                </a:solidFill>
                <a:latin typeface="Arial Black" pitchFamily="34" charset="0"/>
              </a:rPr>
              <a:t>ВЭЙСТВУД</a:t>
            </a:r>
            <a:br>
              <a:rPr lang="ru-RU" b="1" dirty="0" smtClean="0">
                <a:solidFill>
                  <a:srgbClr val="FF0000"/>
                </a:solidFill>
                <a:latin typeface="Arial Black" pitchFamily="34" charset="0"/>
              </a:rPr>
            </a:br>
            <a:endParaRPr lang="ru-RU" b="1" dirty="0" smtClean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87054" y="1304952"/>
            <a:ext cx="7381875" cy="507831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FF0000"/>
                </a:solidFill>
                <a:latin typeface="+mn-lt"/>
              </a:rPr>
              <a:t>КОМПОНЕНТЫ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  <a:r>
              <a:rPr lang="ru-RU" sz="2000" b="1" dirty="0">
                <a:latin typeface="+mn-lt"/>
              </a:rPr>
              <a:t>–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вторичные смешанные загрязненные пластики;      </a:t>
            </a: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 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органика из состава ТБО – отходы пищевые, древесные,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прочие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пластики, макулатура, кожа, резина, текстиль, комбинированные (</a:t>
            </a:r>
            <a:r>
              <a:rPr lang="ru-RU" sz="2000" b="1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Тетрапак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), смет (в </a:t>
            </a:r>
            <a:r>
              <a:rPr lang="ru-RU" sz="2000" b="1" dirty="0" err="1">
                <a:solidFill>
                  <a:schemeClr val="tx2">
                    <a:lumMod val="50000"/>
                  </a:schemeClr>
                </a:solidFill>
                <a:latin typeface="+mn-lt"/>
              </a:rPr>
              <a:t>т.ч</a:t>
            </a:r>
            <a:r>
              <a:rPr lang="ru-RU" sz="20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. - полигонные). </a:t>
            </a:r>
            <a:endParaRPr lang="ru-RU" sz="2000" b="1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Влагосодержание в отходах возможно до </a:t>
            </a:r>
            <a:r>
              <a:rPr lang="ru-RU" sz="2000" b="1" dirty="0" smtClean="0">
                <a:solidFill>
                  <a:srgbClr val="FF0000"/>
                </a:solidFill>
              </a:rPr>
              <a:t>55%.</a:t>
            </a:r>
            <a:endParaRPr lang="ru-RU" sz="2000" b="1" dirty="0">
              <a:solidFill>
                <a:srgbClr val="FF0000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FF0000"/>
                </a:solidFill>
                <a:latin typeface="+mn-lt"/>
              </a:rPr>
              <a:t>СТАДИИ ПРОЦЕССА:</a:t>
            </a:r>
            <a:endParaRPr lang="ru-RU" sz="2000" b="1" dirty="0">
              <a:solidFill>
                <a:srgbClr val="FF0000"/>
              </a:solidFill>
              <a:latin typeface="+mn-lt"/>
            </a:endParaRP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AutoNum type="arabicPeriod"/>
              <a:defRPr/>
            </a:pPr>
            <a:r>
              <a:rPr lang="ru-RU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Первичная </a:t>
            </a:r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сортировка отходов с отбором на реализацию металлов, ПЭТ, лучших видов </a:t>
            </a:r>
            <a:r>
              <a:rPr lang="ru-RU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макулатуры</a:t>
            </a:r>
            <a:r>
              <a:rPr lang="ru-RU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, стекла.</a:t>
            </a:r>
            <a:r>
              <a:rPr lang="ru-RU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</a:t>
            </a:r>
          </a:p>
          <a:p>
            <a:pPr marL="457200" indent="-457200" fontAlgn="auto">
              <a:spcBef>
                <a:spcPts val="0"/>
              </a:spcBef>
              <a:spcAft>
                <a:spcPts val="0"/>
              </a:spcAft>
              <a:buAutoNum type="arabicPeriod"/>
              <a:defRPr/>
            </a:pPr>
            <a:r>
              <a:rPr lang="ru-RU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Оставшиеся </a:t>
            </a:r>
            <a:r>
              <a:rPr lang="ru-RU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фракции (90%) направляются на переработку </a:t>
            </a:r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в готовую продукцию;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</a:t>
            </a:r>
            <a:r>
              <a:rPr lang="ru-RU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.    Обработка </a:t>
            </a:r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в пре-реакторе (дробление, измельчение, удаление влаги, плавление, смешение, гранулирование).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ru-RU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.    Обработка </a:t>
            </a:r>
            <a:r>
              <a: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гранул в реакторе, экструзия, резка на заданный формат.  Возможна окраска, шлифовка, создание регулярного рельефа на поверхности продукции.</a:t>
            </a:r>
          </a:p>
        </p:txBody>
      </p:sp>
    </p:spTree>
    <p:extLst>
      <p:ext uri="{BB962C8B-B14F-4D97-AF65-F5344CB8AC3E}">
        <p14:creationId xmlns:p14="http://schemas.microsoft.com/office/powerpoint/2010/main" val="3267991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75656" y="260704"/>
            <a:ext cx="6686550" cy="757237"/>
          </a:xfrm>
          <a:solidFill>
            <a:schemeClr val="accent5">
              <a:lumMod val="20000"/>
              <a:lumOff val="80000"/>
            </a:schemeClr>
          </a:solidFill>
        </p:spPr>
        <p:txBody>
          <a:bodyPr rtlCol="0"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ru-RU" b="1" dirty="0" smtClean="0"/>
              <a:t>ТЕХНОЛОГИЯ </a:t>
            </a:r>
            <a:r>
              <a:rPr lang="ru-RU" b="1" dirty="0" smtClean="0">
                <a:solidFill>
                  <a:srgbClr val="FF0000"/>
                </a:solidFill>
              </a:rPr>
              <a:t>ВЭЙСТВУД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1843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1017941"/>
            <a:ext cx="8784976" cy="5584825"/>
          </a:xfrm>
        </p:spPr>
        <p:txBody>
          <a:bodyPr>
            <a:normAutofit/>
          </a:bodyPr>
          <a:lstStyle/>
          <a:p>
            <a:pPr algn="l">
              <a:spcBef>
                <a:spcPts val="0"/>
              </a:spcBef>
            </a:pPr>
            <a:r>
              <a:rPr lang="ru-RU" sz="1600" dirty="0" smtClean="0">
                <a:solidFill>
                  <a:srgbClr val="FF0000"/>
                </a:solidFill>
              </a:rPr>
              <a:t>                  Отработка </a:t>
            </a:r>
            <a:r>
              <a:rPr lang="ru-RU" sz="1600" dirty="0" smtClean="0">
                <a:solidFill>
                  <a:srgbClr val="FF0000"/>
                </a:solidFill>
              </a:rPr>
              <a:t>технологии на опытно-промышленной линии, </a:t>
            </a:r>
            <a:r>
              <a:rPr lang="ru-RU" sz="1600" dirty="0" smtClean="0">
                <a:solidFill>
                  <a:srgbClr val="FF0000"/>
                </a:solidFill>
              </a:rPr>
              <a:t>апрель-май 2014 </a:t>
            </a:r>
            <a:r>
              <a:rPr lang="ru-RU" sz="1600" dirty="0" smtClean="0">
                <a:solidFill>
                  <a:srgbClr val="FF0000"/>
                </a:solidFill>
              </a:rPr>
              <a:t>г</a:t>
            </a:r>
            <a:r>
              <a:rPr lang="ru-RU" sz="1600" dirty="0" smtClean="0">
                <a:solidFill>
                  <a:srgbClr val="FF0000"/>
                </a:solidFill>
              </a:rPr>
              <a:t>.</a:t>
            </a:r>
          </a:p>
          <a:p>
            <a:pPr algn="l">
              <a:spcBef>
                <a:spcPts val="0"/>
              </a:spcBef>
            </a:pPr>
            <a:r>
              <a:rPr lang="ru-RU" sz="1600" dirty="0" smtClean="0">
                <a:solidFill>
                  <a:srgbClr val="FF0000"/>
                </a:solidFill>
              </a:rPr>
              <a:t>              1. Определение фракционного состава, 2. Взвешивание компонент; </a:t>
            </a:r>
          </a:p>
          <a:p>
            <a:pPr algn="l">
              <a:spcBef>
                <a:spcPts val="0"/>
              </a:spcBef>
            </a:pPr>
            <a:endParaRPr lang="ru-RU" sz="1600" dirty="0" smtClean="0">
              <a:solidFill>
                <a:srgbClr val="FF0000"/>
              </a:solidFill>
            </a:endParaRPr>
          </a:p>
          <a:p>
            <a:pPr algn="l">
              <a:spcBef>
                <a:spcPts val="0"/>
              </a:spcBef>
            </a:pPr>
            <a:endParaRPr lang="ru-RU" sz="1600" dirty="0">
              <a:solidFill>
                <a:srgbClr val="FF0000"/>
              </a:solidFill>
            </a:endParaRPr>
          </a:p>
          <a:p>
            <a:pPr algn="l">
              <a:spcBef>
                <a:spcPts val="0"/>
              </a:spcBef>
            </a:pPr>
            <a:endParaRPr lang="ru-RU" sz="1600" dirty="0" smtClean="0">
              <a:solidFill>
                <a:srgbClr val="FF0000"/>
              </a:solidFill>
            </a:endParaRPr>
          </a:p>
          <a:p>
            <a:pPr algn="l">
              <a:spcBef>
                <a:spcPts val="0"/>
              </a:spcBef>
            </a:pPr>
            <a:endParaRPr lang="ru-RU" sz="1600" dirty="0">
              <a:solidFill>
                <a:srgbClr val="FF0000"/>
              </a:solidFill>
            </a:endParaRPr>
          </a:p>
          <a:p>
            <a:pPr algn="l">
              <a:spcBef>
                <a:spcPts val="0"/>
              </a:spcBef>
            </a:pPr>
            <a:endParaRPr lang="ru-RU" sz="1600" dirty="0" smtClean="0">
              <a:solidFill>
                <a:srgbClr val="FF0000"/>
              </a:solidFill>
            </a:endParaRPr>
          </a:p>
          <a:p>
            <a:pPr algn="l">
              <a:spcBef>
                <a:spcPts val="0"/>
              </a:spcBef>
            </a:pPr>
            <a:endParaRPr lang="ru-RU" sz="1600" dirty="0">
              <a:solidFill>
                <a:srgbClr val="FF0000"/>
              </a:solidFill>
            </a:endParaRPr>
          </a:p>
          <a:p>
            <a:pPr algn="l">
              <a:spcBef>
                <a:spcPts val="0"/>
              </a:spcBef>
            </a:pPr>
            <a:r>
              <a:rPr lang="ru-RU" sz="1600" dirty="0" smtClean="0">
                <a:solidFill>
                  <a:srgbClr val="FF0000"/>
                </a:solidFill>
              </a:rPr>
              <a:t>                3. Обработка компонент в пре-реакторе</a:t>
            </a:r>
          </a:p>
          <a:p>
            <a:pPr algn="l">
              <a:spcBef>
                <a:spcPts val="0"/>
              </a:spcBef>
            </a:pPr>
            <a:r>
              <a:rPr lang="ru-RU" sz="2000" dirty="0" smtClean="0">
                <a:solidFill>
                  <a:srgbClr val="FF0000"/>
                </a:solidFill>
              </a:rPr>
              <a:t> </a:t>
            </a:r>
            <a:endParaRPr lang="ru-RU" sz="2000" dirty="0" smtClean="0">
              <a:solidFill>
                <a:srgbClr val="FF0000"/>
              </a:solidFill>
            </a:endParaRPr>
          </a:p>
        </p:txBody>
      </p:sp>
      <p:pic>
        <p:nvPicPr>
          <p:cNvPr id="18435" name="Рисунок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5587" y="1556792"/>
            <a:ext cx="7786688" cy="494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5684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title"/>
          </p:nvPr>
        </p:nvSpPr>
        <p:spPr>
          <a:xfrm>
            <a:off x="628650" y="365182"/>
            <a:ext cx="7886700" cy="732155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ru-RU" b="1" dirty="0" smtClean="0"/>
              <a:t>Технология </a:t>
            </a:r>
            <a:r>
              <a:rPr lang="ru-RU" b="1" dirty="0" smtClean="0">
                <a:solidFill>
                  <a:srgbClr val="FF0000"/>
                </a:solidFill>
                <a:latin typeface="Arial Black" pitchFamily="34" charset="0"/>
              </a:rPr>
              <a:t>ВЭЙСТВУД</a:t>
            </a:r>
          </a:p>
        </p:txBody>
      </p:sp>
      <p:sp>
        <p:nvSpPr>
          <p:cNvPr id="20482" name="Прямоугольник 3"/>
          <p:cNvSpPr>
            <a:spLocks noChangeArrowheads="1"/>
          </p:cNvSpPr>
          <p:nvPr/>
        </p:nvSpPr>
        <p:spPr bwMode="auto">
          <a:xfrm>
            <a:off x="228628" y="1285882"/>
            <a:ext cx="8568929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FF0000"/>
                </a:solidFill>
              </a:rPr>
              <a:t>Завод в г. Бела-Оризонте, Бразилия, Промышленная </a:t>
            </a:r>
            <a:r>
              <a:rPr lang="ru-RU" b="1" dirty="0" smtClean="0">
                <a:solidFill>
                  <a:srgbClr val="FF0000"/>
                </a:solidFill>
              </a:rPr>
              <a:t>линия производительностью  </a:t>
            </a:r>
            <a:r>
              <a:rPr lang="ru-RU" b="1" dirty="0" smtClean="0">
                <a:solidFill>
                  <a:srgbClr val="FF0000"/>
                </a:solidFill>
              </a:rPr>
              <a:t>по </a:t>
            </a:r>
            <a:r>
              <a:rPr lang="ru-RU" b="1" dirty="0">
                <a:solidFill>
                  <a:srgbClr val="FF0000"/>
                </a:solidFill>
              </a:rPr>
              <a:t>готовой продукции 8 тыс. т/мес</a:t>
            </a:r>
            <a:r>
              <a:rPr lang="ru-RU" b="1" dirty="0" smtClean="0">
                <a:solidFill>
                  <a:srgbClr val="FF0000"/>
                </a:solidFill>
              </a:rPr>
              <a:t>. Технология внедрена в пяти странах, продукция экспортируется в 13 стран мира (США, Европа, Юго-восточная Азия – 2016 г. )</a:t>
            </a:r>
            <a:endParaRPr lang="ru-RU" b="1" dirty="0">
              <a:solidFill>
                <a:srgbClr val="FF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dirty="0">
              <a:solidFill>
                <a:prstClr val="black"/>
              </a:solidFill>
            </a:endParaRPr>
          </a:p>
        </p:txBody>
      </p:sp>
      <p:pic>
        <p:nvPicPr>
          <p:cNvPr id="20483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00603" y="2132856"/>
            <a:ext cx="1807369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Рисунок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2247" y="2132856"/>
            <a:ext cx="1724025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Рисунок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72968" y="2132856"/>
            <a:ext cx="1647825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Рисунок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87757" y="2132856"/>
            <a:ext cx="2040731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Рисунок 1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55107" y="3933058"/>
            <a:ext cx="1683543" cy="2131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Рисунок 1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600603" y="3933057"/>
            <a:ext cx="1807369" cy="213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9" name="Рисунок 1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543425" y="3414716"/>
            <a:ext cx="57150" cy="2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0" name="Рисунок 15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587757" y="3933058"/>
            <a:ext cx="2040731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940594" y="4414895"/>
            <a:ext cx="1706166" cy="16784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32247" y="3933057"/>
            <a:ext cx="1724025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83797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45533" y="201613"/>
            <a:ext cx="3745706" cy="87471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3494" y="993775"/>
            <a:ext cx="7344966" cy="62865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22531" name="Прямоугольник 5"/>
          <p:cNvSpPr>
            <a:spLocks noChangeArrowheads="1"/>
          </p:cNvSpPr>
          <p:nvPr/>
        </p:nvSpPr>
        <p:spPr bwMode="auto">
          <a:xfrm>
            <a:off x="692946" y="1252542"/>
            <a:ext cx="803791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FF0000"/>
                </a:solidFill>
              </a:rPr>
              <a:t>ВЫВОДЫ</a:t>
            </a:r>
            <a:r>
              <a:rPr lang="ru-RU" sz="2000" dirty="0">
                <a:solidFill>
                  <a:prstClr val="black"/>
                </a:solidFill>
              </a:rPr>
              <a:t> </a:t>
            </a:r>
            <a:r>
              <a:rPr lang="ru-RU" sz="2000" b="1" dirty="0">
                <a:solidFill>
                  <a:srgbClr val="FF0000"/>
                </a:solidFill>
              </a:rPr>
              <a:t>по</a:t>
            </a:r>
            <a:r>
              <a:rPr lang="ru-RU" sz="2000" dirty="0">
                <a:solidFill>
                  <a:prstClr val="black"/>
                </a:solidFill>
              </a:rPr>
              <a:t> </a:t>
            </a:r>
            <a:r>
              <a:rPr lang="ru-RU" sz="2000" b="1" dirty="0">
                <a:solidFill>
                  <a:srgbClr val="FF0000"/>
                </a:solidFill>
              </a:rPr>
              <a:t>Результатам испытаний продукции </a:t>
            </a:r>
            <a:r>
              <a:rPr lang="ru-RU" sz="2000" b="1" dirty="0" err="1">
                <a:solidFill>
                  <a:srgbClr val="FF0000"/>
                </a:solidFill>
              </a:rPr>
              <a:t>Вэйствуд</a:t>
            </a:r>
            <a:r>
              <a:rPr lang="ru-RU" sz="2000" b="1" dirty="0">
                <a:solidFill>
                  <a:srgbClr val="FF0000"/>
                </a:solidFill>
              </a:rPr>
              <a:t> в </a:t>
            </a:r>
            <a:r>
              <a:rPr lang="ru-RU" sz="2000" dirty="0">
                <a:solidFill>
                  <a:prstClr val="black"/>
                </a:solidFill>
              </a:rPr>
              <a:t> </a:t>
            </a:r>
            <a:r>
              <a:rPr lang="ru-RU" sz="2000" b="1" dirty="0">
                <a:solidFill>
                  <a:srgbClr val="FF0000"/>
                </a:solidFill>
              </a:rPr>
              <a:t>ООО НИЦ «ДПК»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prstClr val="black"/>
                </a:solidFill>
              </a:rPr>
              <a:t>(Сертификат ГОСТ Р № СДСГК RU.ОС03.К0003; Сертификат ИСО 9001 № 2011109001).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prstClr val="black"/>
                </a:solidFill>
              </a:rPr>
              <a:t>Протокол испытаний № И-5/14 от </a:t>
            </a:r>
            <a:r>
              <a:rPr lang="ru-RU" dirty="0">
                <a:solidFill>
                  <a:srgbClr val="FF0000"/>
                </a:solidFill>
              </a:rPr>
              <a:t>16 мая 2014 г.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41747" y="2413007"/>
            <a:ext cx="8162925" cy="430887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marL="144000" algn="just">
              <a:defRPr/>
            </a:pPr>
            <a:r>
              <a:rPr lang="ru-RU" sz="1600" dirty="0">
                <a:solidFill>
                  <a:prstClr val="black"/>
                </a:solidFill>
              </a:rPr>
              <a:t>1. Значения показателей прочности при изгибе, разрыве и удельное сопротивление выдергиванию шурупов </a:t>
            </a:r>
            <a:r>
              <a:rPr lang="ru-RU" sz="1600" b="1" dirty="0">
                <a:solidFill>
                  <a:srgbClr val="FF0000"/>
                </a:solidFill>
              </a:rPr>
              <a:t>соответствует</a:t>
            </a:r>
            <a:r>
              <a:rPr lang="ru-RU" sz="1600" dirty="0">
                <a:solidFill>
                  <a:prstClr val="black"/>
                </a:solidFill>
              </a:rPr>
              <a:t>  области применения в качестве отделочного материала в различных областях строительства; </a:t>
            </a:r>
          </a:p>
          <a:p>
            <a:pPr marL="144000" algn="just">
              <a:defRPr/>
            </a:pPr>
            <a:r>
              <a:rPr lang="ru-RU" sz="1600" dirty="0">
                <a:solidFill>
                  <a:prstClr val="black"/>
                </a:solidFill>
              </a:rPr>
              <a:t>2. Несущая способность  по распределенной нагрузке на 1 </a:t>
            </a:r>
            <a:r>
              <a:rPr lang="ru-RU" sz="1600" dirty="0" err="1">
                <a:solidFill>
                  <a:prstClr val="black"/>
                </a:solidFill>
              </a:rPr>
              <a:t>кв.м</a:t>
            </a:r>
            <a:r>
              <a:rPr lang="ru-RU" sz="1600" dirty="0">
                <a:solidFill>
                  <a:prstClr val="black"/>
                </a:solidFill>
              </a:rPr>
              <a:t>. </a:t>
            </a:r>
            <a:r>
              <a:rPr lang="ru-RU" sz="1600" b="1" dirty="0">
                <a:solidFill>
                  <a:srgbClr val="FF0000"/>
                </a:solidFill>
              </a:rPr>
              <a:t>позволяет</a:t>
            </a:r>
            <a:r>
              <a:rPr lang="ru-RU" sz="1600" dirty="0">
                <a:solidFill>
                  <a:prstClr val="black"/>
                </a:solidFill>
              </a:rPr>
              <a:t> использовать материал в качестве опорных лаг для основания напольного покрытия;</a:t>
            </a:r>
          </a:p>
          <a:p>
            <a:pPr marL="144000" algn="just">
              <a:defRPr/>
            </a:pPr>
            <a:r>
              <a:rPr lang="ru-RU" sz="1600" dirty="0">
                <a:solidFill>
                  <a:prstClr val="black"/>
                </a:solidFill>
              </a:rPr>
              <a:t>3. Образцы </a:t>
            </a:r>
            <a:r>
              <a:rPr lang="ru-RU" sz="1600" b="1" dirty="0">
                <a:solidFill>
                  <a:srgbClr val="FF0000"/>
                </a:solidFill>
              </a:rPr>
              <a:t>демонстрируют хорошие результаты</a:t>
            </a:r>
            <a:r>
              <a:rPr lang="ru-RU" sz="1600" dirty="0">
                <a:solidFill>
                  <a:prstClr val="black"/>
                </a:solidFill>
              </a:rPr>
              <a:t> по водостойкости: низкие значения показателей </a:t>
            </a:r>
            <a:r>
              <a:rPr lang="ru-RU" sz="1600" dirty="0" err="1">
                <a:solidFill>
                  <a:prstClr val="black"/>
                </a:solidFill>
              </a:rPr>
              <a:t>водопоглощения</a:t>
            </a:r>
            <a:r>
              <a:rPr lang="ru-RU" sz="1600" dirty="0">
                <a:solidFill>
                  <a:prstClr val="black"/>
                </a:solidFill>
              </a:rPr>
              <a:t> и набухания в кипящей воде и при вымачивании 24 часа; </a:t>
            </a:r>
          </a:p>
          <a:p>
            <a:pPr marL="144000" algn="just">
              <a:defRPr/>
            </a:pPr>
            <a:r>
              <a:rPr lang="ru-RU" sz="1600" dirty="0">
                <a:solidFill>
                  <a:prstClr val="black"/>
                </a:solidFill>
              </a:rPr>
              <a:t>4. Образцы </a:t>
            </a:r>
            <a:r>
              <a:rPr lang="ru-RU" sz="1600" b="1" dirty="0">
                <a:solidFill>
                  <a:srgbClr val="FF0000"/>
                </a:solidFill>
              </a:rPr>
              <a:t>гарантируют</a:t>
            </a:r>
            <a:r>
              <a:rPr lang="ru-RU" sz="1600" dirty="0">
                <a:solidFill>
                  <a:prstClr val="black"/>
                </a:solidFill>
              </a:rPr>
              <a:t> хорошую геометрическую стабильность материала при воздействии атмосферных осадков и агрессивных сред (слабых растворов щелочей, кислот и солей);</a:t>
            </a:r>
          </a:p>
          <a:p>
            <a:pPr marL="144000" algn="just">
              <a:defRPr/>
            </a:pPr>
            <a:r>
              <a:rPr lang="ru-RU" sz="1600" dirty="0">
                <a:solidFill>
                  <a:prstClr val="black"/>
                </a:solidFill>
              </a:rPr>
              <a:t>5. Материал имеет </a:t>
            </a:r>
            <a:r>
              <a:rPr lang="ru-RU" sz="1600" b="1" dirty="0">
                <a:solidFill>
                  <a:srgbClr val="FF0000"/>
                </a:solidFill>
              </a:rPr>
              <a:t>невысокую плотность </a:t>
            </a:r>
            <a:r>
              <a:rPr lang="ru-RU" sz="1600" dirty="0">
                <a:solidFill>
                  <a:prstClr val="black"/>
                </a:solidFill>
              </a:rPr>
              <a:t>вследствие отсутствия минеральных наполнителей в составе композиции.</a:t>
            </a:r>
          </a:p>
          <a:p>
            <a:pPr marL="144000" algn="just">
              <a:defRPr/>
            </a:pPr>
            <a:r>
              <a:rPr lang="ru-RU" sz="1600" dirty="0">
                <a:solidFill>
                  <a:prstClr val="black"/>
                </a:solidFill>
              </a:rPr>
              <a:t>       В заключении даны Рекомендации по областям применения изделий, произведенных по технологии </a:t>
            </a:r>
            <a:r>
              <a:rPr lang="ru-RU" sz="1600" b="1" dirty="0">
                <a:solidFill>
                  <a:srgbClr val="FF0000"/>
                </a:solidFill>
              </a:rPr>
              <a:t>ВЭЙСТВУД: </a:t>
            </a:r>
            <a:r>
              <a:rPr lang="ru-RU" sz="1600" dirty="0">
                <a:solidFill>
                  <a:prstClr val="black"/>
                </a:solidFill>
              </a:rPr>
              <a:t>Благодаря сплошному сечению профиля и упругости материала, доска обладает высокой стойкостью к удару, </a:t>
            </a:r>
            <a:r>
              <a:rPr lang="ru-RU" sz="1600" b="1" dirty="0">
                <a:solidFill>
                  <a:srgbClr val="FF0000"/>
                </a:solidFill>
              </a:rPr>
              <a:t>трещины </a:t>
            </a:r>
            <a:r>
              <a:rPr lang="ru-RU" sz="1600" dirty="0">
                <a:solidFill>
                  <a:prstClr val="black"/>
                </a:solidFill>
              </a:rPr>
              <a:t>на поверхности образцов после испытания </a:t>
            </a:r>
            <a:r>
              <a:rPr lang="ru-RU" sz="1600" b="1" dirty="0">
                <a:solidFill>
                  <a:srgbClr val="FF0000"/>
                </a:solidFill>
              </a:rPr>
              <a:t>отсутствуют.</a:t>
            </a:r>
          </a:p>
          <a:p>
            <a:pPr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251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title"/>
          </p:nvPr>
        </p:nvSpPr>
        <p:spPr>
          <a:xfrm>
            <a:off x="514350" y="314325"/>
            <a:ext cx="7066360" cy="757238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             Области применения продукции </a:t>
            </a:r>
            <a:r>
              <a:rPr lang="ru-RU" b="1" dirty="0" smtClean="0">
                <a:solidFill>
                  <a:srgbClr val="FF0000"/>
                </a:solidFill>
              </a:rPr>
              <a:t>ВЭЙСТВУД</a:t>
            </a:r>
            <a:endParaRPr lang="ru-RU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309584" y="1444666"/>
            <a:ext cx="3355181" cy="689419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1600" b="1" dirty="0">
                <a:solidFill>
                  <a:srgbClr val="FF0000"/>
                </a:solidFill>
              </a:rPr>
              <a:t>Индивидуальное строительство </a:t>
            </a:r>
          </a:p>
          <a:p>
            <a:pPr>
              <a:defRPr/>
            </a:pPr>
            <a:r>
              <a:rPr lang="ru-RU" sz="1400" b="1" dirty="0">
                <a:solidFill>
                  <a:srgbClr val="00B0F0"/>
                </a:solidFill>
              </a:rPr>
              <a:t>-</a:t>
            </a:r>
            <a:r>
              <a:rPr lang="ru-RU" sz="1400" dirty="0" err="1">
                <a:solidFill>
                  <a:prstClr val="black"/>
                </a:solidFill>
              </a:rPr>
              <a:t>декинг</a:t>
            </a:r>
            <a:r>
              <a:rPr lang="ru-RU" sz="1400" dirty="0">
                <a:solidFill>
                  <a:prstClr val="black"/>
                </a:solidFill>
              </a:rPr>
              <a:t>, </a:t>
            </a:r>
            <a:r>
              <a:rPr lang="ru-RU" sz="1400" dirty="0" err="1">
                <a:solidFill>
                  <a:prstClr val="black"/>
                </a:solidFill>
              </a:rPr>
              <a:t>сайдинг</a:t>
            </a:r>
            <a:r>
              <a:rPr lang="ru-RU" sz="1400" dirty="0">
                <a:solidFill>
                  <a:prstClr val="black"/>
                </a:solidFill>
              </a:rPr>
              <a:t>, внутренняя и внешняя отделка зданий, кровля, заборы, Ландшафтный дизайн;</a:t>
            </a:r>
          </a:p>
          <a:p>
            <a:pPr indent="72000">
              <a:defRPr/>
            </a:pPr>
            <a:r>
              <a:rPr lang="ru-RU" sz="1600" b="1" dirty="0">
                <a:solidFill>
                  <a:srgbClr val="FF0000"/>
                </a:solidFill>
              </a:rPr>
              <a:t>Коммунальное хозяйство</a:t>
            </a:r>
            <a:r>
              <a:rPr lang="ru-RU" sz="1400" b="1" dirty="0">
                <a:solidFill>
                  <a:srgbClr val="FF0000"/>
                </a:solidFill>
              </a:rPr>
              <a:t> </a:t>
            </a:r>
          </a:p>
          <a:p>
            <a:pPr indent="72000">
              <a:defRPr/>
            </a:pPr>
            <a:r>
              <a:rPr lang="ru-RU" sz="1400" b="1" dirty="0">
                <a:solidFill>
                  <a:srgbClr val="00B0F0"/>
                </a:solidFill>
              </a:rPr>
              <a:t>- </a:t>
            </a:r>
            <a:r>
              <a:rPr lang="ru-RU" sz="1400" dirty="0">
                <a:solidFill>
                  <a:prstClr val="black"/>
                </a:solidFill>
              </a:rPr>
              <a:t>Малые архитектурные формы (лавочки, вазоны, беседки, песочницы, заборы и ограждения); Напольные покрытия уличных, спортивных, детских площадок; Остановки общ. транспорта</a:t>
            </a:r>
          </a:p>
          <a:p>
            <a:pPr>
              <a:defRPr/>
            </a:pPr>
            <a:r>
              <a:rPr lang="ru-RU" sz="1600" b="1" dirty="0">
                <a:solidFill>
                  <a:srgbClr val="FF0000"/>
                </a:solidFill>
              </a:rPr>
              <a:t>Промышленное строительство </a:t>
            </a:r>
          </a:p>
          <a:p>
            <a:pPr>
              <a:defRPr/>
            </a:pPr>
            <a:r>
              <a:rPr lang="ru-RU" sz="1400" dirty="0">
                <a:solidFill>
                  <a:prstClr val="black"/>
                </a:solidFill>
              </a:rPr>
              <a:t>– Опалубка съемная и не снимаемая; Бытовки, мобильные офисы; Отделка производственных и складских помещений; Поддоны, паллеты, стеллажи, плиты, балки, лаги, заменитель фанеры.</a:t>
            </a:r>
          </a:p>
          <a:p>
            <a:pPr>
              <a:defRPr/>
            </a:pPr>
            <a:r>
              <a:rPr lang="ru-RU" sz="1600" b="1" dirty="0">
                <a:solidFill>
                  <a:srgbClr val="FF0000"/>
                </a:solidFill>
              </a:rPr>
              <a:t>Сельское хозяйство</a:t>
            </a:r>
          </a:p>
          <a:p>
            <a:pPr>
              <a:defRPr/>
            </a:pPr>
            <a:r>
              <a:rPr lang="ru-RU" sz="1400" dirty="0">
                <a:solidFill>
                  <a:prstClr val="black"/>
                </a:solidFill>
              </a:rPr>
              <a:t>-Полы и стены ферм КРС, свиноферм, птицефабрик, навозохранилищ</a:t>
            </a:r>
          </a:p>
          <a:p>
            <a:pPr>
              <a:defRPr/>
            </a:pPr>
            <a:r>
              <a:rPr lang="ru-RU" sz="1600" b="1" dirty="0">
                <a:solidFill>
                  <a:srgbClr val="FF0000"/>
                </a:solidFill>
              </a:rPr>
              <a:t>Мебельное производство</a:t>
            </a:r>
            <a:r>
              <a:rPr lang="ru-RU" sz="1400" b="1" dirty="0">
                <a:solidFill>
                  <a:srgbClr val="FF0000"/>
                </a:solidFill>
              </a:rPr>
              <a:t> </a:t>
            </a:r>
            <a:r>
              <a:rPr lang="ru-RU" sz="1400" dirty="0">
                <a:solidFill>
                  <a:srgbClr val="FF0000"/>
                </a:solidFill>
              </a:rPr>
              <a:t> </a:t>
            </a:r>
            <a:r>
              <a:rPr lang="ru-RU" sz="1400" dirty="0">
                <a:solidFill>
                  <a:prstClr val="black"/>
                </a:solidFill>
              </a:rPr>
              <a:t>Детали и элементы</a:t>
            </a:r>
            <a:r>
              <a:rPr lang="ru-RU" sz="1400" b="1" dirty="0">
                <a:solidFill>
                  <a:prstClr val="black"/>
                </a:solidFill>
              </a:rPr>
              <a:t> </a:t>
            </a:r>
            <a:r>
              <a:rPr lang="ru-RU" sz="1400" dirty="0">
                <a:solidFill>
                  <a:prstClr val="black"/>
                </a:solidFill>
              </a:rPr>
              <a:t>мебели</a:t>
            </a:r>
          </a:p>
          <a:p>
            <a:pPr>
              <a:defRPr/>
            </a:pPr>
            <a:r>
              <a:rPr lang="ru-RU" sz="1600" b="1" dirty="0">
                <a:solidFill>
                  <a:srgbClr val="FF0000"/>
                </a:solidFill>
              </a:rPr>
              <a:t>Транспорт</a:t>
            </a:r>
            <a:r>
              <a:rPr lang="ru-RU" sz="1400" b="1" dirty="0">
                <a:solidFill>
                  <a:srgbClr val="00B0F0"/>
                </a:solidFill>
              </a:rPr>
              <a:t> -</a:t>
            </a:r>
            <a:r>
              <a:rPr lang="ru-RU" sz="1400" dirty="0">
                <a:solidFill>
                  <a:prstClr val="black"/>
                </a:solidFill>
              </a:rPr>
              <a:t>ж/д шпалы, платформы</a:t>
            </a:r>
          </a:p>
          <a:p>
            <a:pPr>
              <a:defRPr/>
            </a:pPr>
            <a:endParaRPr lang="ru-RU" dirty="0">
              <a:solidFill>
                <a:prstClr val="black"/>
              </a:solidFill>
            </a:endParaRPr>
          </a:p>
          <a:p>
            <a:pPr>
              <a:defRPr/>
            </a:pPr>
            <a:endParaRPr lang="ru-RU" dirty="0">
              <a:solidFill>
                <a:prstClr val="black"/>
              </a:solidFill>
            </a:endParaRPr>
          </a:p>
          <a:p>
            <a:pPr>
              <a:defRPr/>
            </a:pPr>
            <a:endParaRPr lang="ru-RU" dirty="0">
              <a:solidFill>
                <a:prstClr val="black"/>
              </a:solidFill>
            </a:endParaRPr>
          </a:p>
          <a:p>
            <a:pPr>
              <a:defRPr/>
            </a:pPr>
            <a:endParaRPr lang="ru-RU" dirty="0">
              <a:solidFill>
                <a:prstClr val="black"/>
              </a:solidFill>
            </a:endParaRPr>
          </a:p>
          <a:p>
            <a:pPr>
              <a:defRPr/>
            </a:pPr>
            <a:endParaRPr lang="ru-RU" dirty="0">
              <a:solidFill>
                <a:prstClr val="black"/>
              </a:solidFill>
            </a:endParaRPr>
          </a:p>
          <a:p>
            <a:pPr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24580" name="Объект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68675" y="5567363"/>
            <a:ext cx="1077515" cy="124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Imagem 26" descr="deck piscin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20678" y="1306513"/>
            <a:ext cx="1228725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Рисунок 6" descr="http://ml-dom.ru/files/mldom201303/mldom-2013-03-privolnov-1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49403" y="1373231"/>
            <a:ext cx="1333500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Imagem 27" descr="Village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99585" y="1376363"/>
            <a:ext cx="2795588" cy="145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4" name="Рисунок 9" descr="http://krovlyakryshi.ru/wp-content/uploads/shifer-vred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20679" y="3030538"/>
            <a:ext cx="1381125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5" name="Imagem 29" descr="Telha shingle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035153" y="3030538"/>
            <a:ext cx="1333500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6" name="Imagem 30" descr="Bank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502006" y="3046413"/>
            <a:ext cx="1144190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7" name="Imagem 31" descr="IMGP0234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779544" y="3030538"/>
            <a:ext cx="1290638" cy="114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8" name="Imagem 33" descr="PARADA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523080" y="4319588"/>
            <a:ext cx="1223963" cy="106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9" name="Imagem 34" descr="100_8149 []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858941" y="4319588"/>
            <a:ext cx="1333500" cy="106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0" name="Imagem 36" descr="Casa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303170" y="4305300"/>
            <a:ext cx="1343025" cy="106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1" name="Imagem 37" descr="Conteiners habitacionais.pn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779544" y="4319588"/>
            <a:ext cx="1290638" cy="106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2" name="Imagem 33" descr="Railway Sleeper.jp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3532585" y="5522913"/>
            <a:ext cx="1009650" cy="119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3" name="Imagem 35" descr="Cruzeta 2.jpg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4686302" y="5522913"/>
            <a:ext cx="1506141" cy="119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4" name="Imagem 20" descr="racks.png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7810500" y="5567363"/>
            <a:ext cx="1333500" cy="124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5" name="Рисунок 6" descr="http://ml-dom.ru/files/mldom201303/mldom-2013-03-privolnov-1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47022" y="1339852"/>
            <a:ext cx="1333500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6" name="Рисунок 6" descr="http://ml-dom.ru/files/mldom201303/mldom-2013-03-privolnov-1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72025" y="1320807"/>
            <a:ext cx="1333500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55368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b="1" dirty="0">
                <a:solidFill>
                  <a:srgbClr val="FF0000"/>
                </a:solidFill>
              </a:rPr>
              <a:t>Образцы продукции</a:t>
            </a:r>
            <a:r>
              <a:rPr lang="ru-RU" sz="3600" b="1" dirty="0">
                <a:solidFill>
                  <a:schemeClr val="tx2">
                    <a:lumMod val="50000"/>
                  </a:schemeClr>
                </a:solidFill>
              </a:rPr>
              <a:t>, произведенной из коммунальных отходов по технологии </a:t>
            </a:r>
            <a:r>
              <a:rPr lang="ru-RU" sz="3600" b="1" dirty="0" err="1" smtClean="0">
                <a:solidFill>
                  <a:schemeClr val="tx2">
                    <a:lumMod val="50000"/>
                  </a:schemeClr>
                </a:solidFill>
              </a:rPr>
              <a:t>Вэйствуд</a:t>
            </a:r>
            <a:r>
              <a:rPr lang="ru-RU" sz="3600" b="1" dirty="0" smtClean="0">
                <a:solidFill>
                  <a:schemeClr val="tx2">
                    <a:lumMod val="50000"/>
                  </a:schemeClr>
                </a:solidFill>
              </a:rPr>
              <a:t> с покрытием</a:t>
            </a:r>
            <a:endParaRPr lang="ru-RU" sz="36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dirty="0" smtClean="0"/>
              <a:t>Покрытие «под мрамор»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ru-RU" dirty="0" smtClean="0"/>
              <a:t>Акриловая краска</a:t>
            </a:r>
            <a:endParaRPr lang="ru-RU" dirty="0"/>
          </a:p>
        </p:txBody>
      </p:sp>
      <p:pic>
        <p:nvPicPr>
          <p:cNvPr id="8" name="Объект 7" descr="H:\Вэйствуд\image3(2).jpg"/>
          <p:cNvPicPr>
            <a:picLocks noGrp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17" y="2505075"/>
            <a:ext cx="3684588" cy="3684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Объект 8" descr="H:\Вэйствуд\image (1).jpeg"/>
          <p:cNvPicPr>
            <a:picLocks noGrp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417" y="2505075"/>
            <a:ext cx="3706859" cy="36845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883817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633</TotalTime>
  <Words>1472</Words>
  <Application>Microsoft Office PowerPoint</Application>
  <PresentationFormat>Экран (4:3)</PresentationFormat>
  <Paragraphs>218</Paragraphs>
  <Slides>18</Slides>
  <Notes>8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8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35" baseType="lpstr">
      <vt:lpstr>Aharoni</vt:lpstr>
      <vt:lpstr>Arial</vt:lpstr>
      <vt:lpstr>Arial Black</vt:lpstr>
      <vt:lpstr>Arial Narrow</vt:lpstr>
      <vt:lpstr>Calibri</vt:lpstr>
      <vt:lpstr>Calibri Light</vt:lpstr>
      <vt:lpstr>Century Gothic</vt:lpstr>
      <vt:lpstr>Times New Roman</vt:lpstr>
      <vt:lpstr>Тема Office</vt:lpstr>
      <vt:lpstr>1_Тема Office</vt:lpstr>
      <vt:lpstr>2_Тема Office</vt:lpstr>
      <vt:lpstr>3_Тема Office</vt:lpstr>
      <vt:lpstr>5_Тема Office</vt:lpstr>
      <vt:lpstr>6_Тема Office</vt:lpstr>
      <vt:lpstr>8_Тема Office</vt:lpstr>
      <vt:lpstr>4_Тема Office</vt:lpstr>
      <vt:lpstr>Документ Microsoft Word</vt:lpstr>
      <vt:lpstr>ПРЕЗЕНТАЦИЯ</vt:lpstr>
      <vt:lpstr>    Ситуация с бытовыми отходами   в Московском регионе: Объем образования ТКО ежегодно – более 11 млн. тонн, из них перерабатываются  4%, сжигаются  6%,  а  90% размещаются  на полигонах и свалках.  </vt:lpstr>
      <vt:lpstr> Это оказывается возможным  при использовании технологии  ВЭЙСТВУД </vt:lpstr>
      <vt:lpstr>Технология ВЭЙСТВУД </vt:lpstr>
      <vt:lpstr>ТЕХНОЛОГИЯ ВЭЙСТВУД</vt:lpstr>
      <vt:lpstr>Технология ВЭЙСТВУД</vt:lpstr>
      <vt:lpstr>  </vt:lpstr>
      <vt:lpstr>             Области применения продукции ВЭЙСТВУД</vt:lpstr>
      <vt:lpstr>Образцы продукции, произведенной из коммунальных отходов по технологии Вэйствуд с покрытием</vt:lpstr>
      <vt:lpstr>                          </vt:lpstr>
      <vt:lpstr>Презентация PowerPoint</vt:lpstr>
      <vt:lpstr>гАссортиментный  ряд  продукции ВЭЙСТВУД </vt:lpstr>
      <vt:lpstr>Оценка рынка продукции Вэйствуд</vt:lpstr>
      <vt:lpstr>Процесс вэйствуд обеспечивает выполнение требований: - экологических (нет никаких отходов, тем более - опасных); - экономических - (полная самоокупаемость инвестиций за срок менее полутора лет, нет необходимости в дотациях из бюджета региона и повышения действующих тарифов, освобождает бюджеты от плановых затрат на строительство новых полигонов и на рекультивацию старых, обеспечивает существенное пополнение бюджетов за счет дополнительных налоговых отчислений, предоставляет новые рабочие места и новую востребованную продукцию); - технических (полное соответствие продукции требованиям, предъявляемым к строЙМатериалам); - организационным (внедрение процесса не ущемляет интересы операторов ТКО. Более того, операторы существенно выигрывают материально в случае вхождения участниками в структуру "Мусороперерабатывающий завод" (МПЗ). В ряде регионов РФ применение технологии Вэйствуд  находится в стадии РАЗРАБОТКИ проектов.</vt:lpstr>
      <vt:lpstr>ПРИЛОЖЕНИЯ 1. Патент РФ, Способ получения композиционного материала из ТБО</vt:lpstr>
      <vt:lpstr>2. МЕМОРАНДУМ Президента компании ЕКТ о намерениях производить оборудование в РФ</vt:lpstr>
      <vt:lpstr> 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PK</dc:creator>
  <cp:lastModifiedBy>PK</cp:lastModifiedBy>
  <cp:revision>51</cp:revision>
  <dcterms:created xsi:type="dcterms:W3CDTF">2016-08-02T09:58:42Z</dcterms:created>
  <dcterms:modified xsi:type="dcterms:W3CDTF">2017-03-30T13:35:24Z</dcterms:modified>
</cp:coreProperties>
</file>