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62" r:id="rId4"/>
    <p:sldId id="290" r:id="rId5"/>
    <p:sldId id="263" r:id="rId6"/>
    <p:sldId id="264" r:id="rId7"/>
    <p:sldId id="265" r:id="rId8"/>
    <p:sldId id="266" r:id="rId9"/>
    <p:sldId id="286" r:id="rId10"/>
    <p:sldId id="287" r:id="rId11"/>
    <p:sldId id="261" r:id="rId12"/>
    <p:sldId id="267" r:id="rId13"/>
    <p:sldId id="294" r:id="rId14"/>
    <p:sldId id="295" r:id="rId15"/>
    <p:sldId id="296" r:id="rId16"/>
    <p:sldId id="30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3752" autoAdjust="0"/>
  </p:normalViewPr>
  <p:slideViewPr>
    <p:cSldViewPr>
      <p:cViewPr>
        <p:scale>
          <a:sx n="90" d="100"/>
          <a:sy n="90" d="100"/>
        </p:scale>
        <p:origin x="-5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D736-C69D-4ADB-AECD-19AC36A6E4EE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8337-820E-4A9C-8BA4-CA9D2FBD90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9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24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dirty="0" smtClean="0"/>
              <a:t>Перенос крыс на человека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dirty="0" smtClean="0"/>
              <a:t>Концентрация перенесен не правомерно</a:t>
            </a:r>
          </a:p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dirty="0" smtClean="0"/>
              <a:t>Распределение полномочий и бюджетов по уровням </a:t>
            </a:r>
          </a:p>
          <a:p>
            <a:pPr marL="228600" indent="-228600">
              <a:buAutoNum type="arabicPeriod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8337-820E-4A9C-8BA4-CA9D2FBD907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3240359"/>
          </a:xfrm>
        </p:spPr>
        <p:txBody>
          <a:bodyPr>
            <a:normAutofit/>
          </a:bodyPr>
          <a:lstStyle/>
          <a:p>
            <a:r>
              <a:rPr lang="ru-RU" sz="3600" b="1" dirty="0"/>
              <a:t>О предложениях бизнес-сообщества по совершенствованию природоохранного законодательства в сфере обращения с отходами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Максименко Ю.Л. – заместитель Председателя Комитета РСПП по экологии и природопользованию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1" y="265174"/>
            <a:ext cx="1013805" cy="999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259632" y="692695"/>
            <a:ext cx="7632848" cy="72008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D6D6D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 rtl="1">
              <a:lnSpc>
                <a:spcPct val="100000"/>
              </a:lnSpc>
            </a:pPr>
            <a:r>
              <a:rPr kumimoji="0" lang="ru-RU" sz="2800" b="1" dirty="0" smtClean="0">
                <a:latin typeface="Arial" pitchFamily="34" charset="0"/>
              </a:rPr>
              <a:t>Что нужно сделать Минприроды России?</a:t>
            </a:r>
            <a:endParaRPr kumimoji="0" lang="ru-RU" sz="2800" b="1" dirty="0">
              <a:latin typeface="Arial" pitchFamily="34" charset="0"/>
            </a:endParaRPr>
          </a:p>
        </p:txBody>
      </p:sp>
      <p:sp>
        <p:nvSpPr>
          <p:cNvPr id="57348" name="AutoShape 4" descr="image001"/>
          <p:cNvSpPr>
            <a:spLocks noChangeAspect="1" noChangeArrowheads="1"/>
          </p:cNvSpPr>
          <p:nvPr/>
        </p:nvSpPr>
        <p:spPr bwMode="auto">
          <a:xfrm>
            <a:off x="4048125" y="2890838"/>
            <a:ext cx="10477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371850" y="3005138"/>
            <a:ext cx="24003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152352" rIns="90000" bIns="38088">
            <a:spAutoFit/>
          </a:bodyPr>
          <a:lstStyle/>
          <a:p>
            <a:endParaRPr lang="ru-RU"/>
          </a:p>
        </p:txBody>
      </p:sp>
      <p:pic>
        <p:nvPicPr>
          <p:cNvPr id="57350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250"/>
            <a:ext cx="1022350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208912" cy="4752527"/>
          </a:xfrm>
        </p:spPr>
        <p:txBody>
          <a:bodyPr>
            <a:noAutofit/>
          </a:bodyPr>
          <a:lstStyle/>
          <a:p>
            <a:pPr algn="l"/>
            <a:r>
              <a:rPr lang="ru-RU" sz="2200" dirty="0" smtClean="0"/>
              <a:t>Подготовить и внести изменения, </a:t>
            </a:r>
            <a:r>
              <a:rPr lang="ru-RU" sz="2200" dirty="0"/>
              <a:t>устанавливающих четкие критерии исключения негативного воздействия  ОРО и устраняющие избыточные административные барьеры и </a:t>
            </a:r>
            <a:r>
              <a:rPr lang="ru-RU" sz="2200" dirty="0" smtClean="0"/>
              <a:t>неопределенности, в: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1</a:t>
            </a:r>
            <a:r>
              <a:rPr lang="ru-RU" sz="2200" dirty="0"/>
              <a:t>. Приказ Минприроды России от 04.03.2016 N 66 "О Порядке проведения собственниками объектов размещения отходов, а также лицами, во владении или в пользовании которых находятся объекты размещения отходов, мониторинга состояния и загрязнения окружающей среды на территориях объектов размещения отходов и в пределах их воздействия на окружающую среду".                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2</a:t>
            </a:r>
            <a:r>
              <a:rPr lang="ru-RU" sz="2200" dirty="0"/>
              <a:t>. Постановление Правительства РФ от 26.05.2016 N 467 "Об утверждении Положения о подтверждении исключения негативного воздействия на окружающую среду объектов размещения отходов".</a:t>
            </a:r>
          </a:p>
        </p:txBody>
      </p:sp>
    </p:spTree>
    <p:extLst>
      <p:ext uri="{BB962C8B-B14F-4D97-AF65-F5344CB8AC3E}">
        <p14:creationId xmlns:p14="http://schemas.microsoft.com/office/powerpoint/2010/main" val="3213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ru-RU" sz="3200" b="1" dirty="0"/>
              <a:t>Недостатки Федерального классификационного каталога </a:t>
            </a:r>
            <a:r>
              <a:rPr lang="ru-RU" sz="3200" b="1" dirty="0" smtClean="0"/>
              <a:t>отходов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dirty="0" smtClean="0"/>
              <a:t>Формирование </a:t>
            </a:r>
            <a:r>
              <a:rPr lang="ru-RU" sz="2100" dirty="0"/>
              <a:t>видов отходов, включенных в ФККО, осуществлено в условиях отсутствия критериев и порядка их формирования, т.е. стихийно и на субъективной </a:t>
            </a:r>
            <a:r>
              <a:rPr lang="ru-RU" sz="2100" dirty="0" smtClean="0"/>
              <a:t>основе </a:t>
            </a:r>
          </a:p>
          <a:p>
            <a:pPr marL="0" indent="0">
              <a:buNone/>
            </a:pPr>
            <a:r>
              <a:rPr lang="ru-RU" sz="2100" dirty="0" smtClean="0"/>
              <a:t>Такой подход к формированию </a:t>
            </a:r>
            <a:r>
              <a:rPr lang="ru-RU" sz="2100" dirty="0"/>
              <a:t>видов отходов при отсутствии </a:t>
            </a:r>
            <a:r>
              <a:rPr lang="ru-RU" sz="2100" dirty="0" smtClean="0"/>
              <a:t>согласованного порядка способствовал </a:t>
            </a:r>
            <a:r>
              <a:rPr lang="ru-RU" sz="2100" dirty="0"/>
              <a:t>чрезмерному  расширению количества видов отходов (порядка 6000), включенных в ФККО и это число может быть существенно </a:t>
            </a:r>
            <a:r>
              <a:rPr lang="ru-RU" sz="2100" dirty="0" smtClean="0"/>
              <a:t>увеличено</a:t>
            </a:r>
            <a:r>
              <a:rPr lang="ru-RU" sz="2100" dirty="0"/>
              <a:t>, поскольку процесс формирования ФККО не </a:t>
            </a:r>
            <a:r>
              <a:rPr lang="ru-RU" sz="2100" dirty="0" smtClean="0"/>
              <a:t>завершен </a:t>
            </a:r>
          </a:p>
          <a:p>
            <a:pPr marL="0" indent="0">
              <a:buNone/>
            </a:pPr>
            <a:r>
              <a:rPr lang="ru-RU" sz="2100" dirty="0" smtClean="0"/>
              <a:t>ФККО </a:t>
            </a:r>
            <a:r>
              <a:rPr lang="ru-RU" sz="2100" dirty="0"/>
              <a:t>содержит перечень отходов, многократно превышающий </a:t>
            </a:r>
            <a:r>
              <a:rPr lang="ru-RU" sz="2100" dirty="0" smtClean="0"/>
              <a:t>уровень, принятый в международной практике </a:t>
            </a:r>
          </a:p>
          <a:p>
            <a:pPr marL="0" indent="0">
              <a:buNone/>
            </a:pPr>
            <a:r>
              <a:rPr lang="ru-RU" sz="2100" dirty="0" smtClean="0"/>
              <a:t>Необходимо </a:t>
            </a:r>
            <a:r>
              <a:rPr lang="ru-RU" sz="2100" dirty="0"/>
              <a:t>установить порядок формирования видов отходов, сократить количество видов отходов до 200-250, привести установленные на субъективной основе классы опасности отходов в соответствие с приказом Минприроды России от 14.12.2014 №536 и отказаться </a:t>
            </a:r>
            <a:r>
              <a:rPr lang="ru-RU" sz="2100" dirty="0" smtClean="0"/>
              <a:t>от </a:t>
            </a:r>
            <a:r>
              <a:rPr lang="ru-RU" sz="2100" dirty="0"/>
              <a:t>регистрации ФККО в Минюсте России.</a:t>
            </a:r>
            <a:endParaRPr lang="ru-RU" sz="21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013805" cy="9990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Что делать Минприроды России и </a:t>
            </a:r>
            <a:r>
              <a:rPr lang="ru-RU" sz="4000" b="1" dirty="0" err="1" smtClean="0"/>
              <a:t>Росприроднадзору</a:t>
            </a:r>
            <a:r>
              <a:rPr lang="ru-RU" sz="4000" b="1" dirty="0" smtClean="0"/>
              <a:t>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013805" cy="99905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Внести изменения в следующие НПА:               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Приказ </a:t>
            </a:r>
            <a:r>
              <a:rPr lang="ru-RU" dirty="0"/>
              <a:t>Минприроды России  от 30.09.2011 №792 «Об утверждении порядка ведения государственного кадастр отходов</a:t>
            </a:r>
            <a:r>
              <a:rPr lang="ru-RU" dirty="0" smtClean="0"/>
              <a:t>»                      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Приказ Росприроднадзора от 18.07.2014 №445 «Об </a:t>
            </a:r>
            <a:r>
              <a:rPr lang="ru-RU" dirty="0"/>
              <a:t>утверждении федерального классификационного каталога отходов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373" y="404664"/>
            <a:ext cx="7123099" cy="936104"/>
          </a:xfrm>
        </p:spPr>
        <p:txBody>
          <a:bodyPr>
            <a:noAutofit/>
          </a:bodyPr>
          <a:lstStyle/>
          <a:p>
            <a:r>
              <a:rPr lang="ru-RU" sz="2400" b="1" dirty="0"/>
              <a:t>Дополнение перечня мероприятий для корректировки </a:t>
            </a:r>
            <a:r>
              <a:rPr lang="ru-RU" sz="2400" b="1" dirty="0" smtClean="0"/>
              <a:t>платы мероприятиями </a:t>
            </a:r>
            <a:r>
              <a:rPr lang="ru-RU" sz="2400" b="1" dirty="0"/>
              <a:t>по </a:t>
            </a:r>
            <a:r>
              <a:rPr lang="ru-RU" sz="2400" b="1" dirty="0" smtClean="0"/>
              <a:t>отходам  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2CFEE-C6E0-4ACD-B2D6-CAF272F37AAD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1013805" cy="999059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перечне природоохранных мероприятий, указанных в ст. 17 ФЗ №7, при реализации которых осуществляется государственная поддержка,  фактически отсутствуют мероприятия по снижению воздействия отходов на окружающую среду (за исключением установки оборудования по использованию, транспортированию, обезвреживанию отходов производства и потребления), хотя общий размер платы за размещение отходов, поступающей в бюджетную систему РФ составляет примерно половину от общей платы, т.е. стимулирование снижения негативного воздействия отходов в виде корректировки платы законом не </a:t>
            </a:r>
            <a:r>
              <a:rPr lang="ru-RU" dirty="0" smtClean="0"/>
              <a:t>предусмотрено.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179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7092279" cy="79208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 должно сделать Минприроды России?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2CFEE-C6E0-4ACD-B2D6-CAF272F37AAD}" type="slidenum">
              <a:rPr lang="ru-RU" smtClean="0"/>
              <a:pPr/>
              <a:t>14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524"/>
            <a:ext cx="1013805" cy="999059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Устранить </a:t>
            </a:r>
            <a:r>
              <a:rPr lang="ru-RU" dirty="0"/>
              <a:t>это несоответствие и дополнить перечень природоохранными мероприятиями по снижению негативного воздействия отходов на окружающую среду, в первую очередь, при размещении отходов, поскольку проблема  снижения воздействия отходов на окружающую среду является самой актуальной для РФ</a:t>
            </a:r>
          </a:p>
          <a:p>
            <a:pPr marL="0" indent="0">
              <a:buNone/>
            </a:pPr>
            <a:r>
              <a:rPr lang="ru-RU" dirty="0" smtClean="0"/>
              <a:t>Для этого подготовить изменени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в статью 17 ФЗ "Об охране окружающей среды", дополнив перечень природоохранных мероприятий мероприятиями по снижению негативного воздействия отходов на окружающую </a:t>
            </a:r>
            <a:r>
              <a:rPr lang="ru-RU" dirty="0" smtClean="0"/>
              <a:t>среду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22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525" y="404664"/>
            <a:ext cx="7092279" cy="486456"/>
          </a:xfrm>
        </p:spPr>
        <p:txBody>
          <a:bodyPr>
            <a:noAutofit/>
          </a:bodyPr>
          <a:lstStyle/>
          <a:p>
            <a:r>
              <a:rPr lang="ru-RU" sz="2800" b="1" dirty="0"/>
              <a:t>Исключение вскрышных пород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из отходов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2CFEE-C6E0-4ACD-B2D6-CAF272F37AAD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199"/>
            <a:ext cx="1013805" cy="999059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мировой практике вскрышные, скальные и иные породы не относятся к </a:t>
            </a:r>
            <a:r>
              <a:rPr lang="ru-RU" dirty="0" smtClean="0"/>
              <a:t>отходам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отечественной практике эти объекты, хотя и не подпадают под определение понятия «отходы», поскольку изначально не имели потребительских свойств и не утрачивали их,  отнесены к </a:t>
            </a:r>
            <a:r>
              <a:rPr lang="ru-RU" dirty="0" smtClean="0"/>
              <a:t>отходам.</a:t>
            </a:r>
          </a:p>
          <a:p>
            <a:pPr marL="0" indent="0">
              <a:buNone/>
            </a:pPr>
            <a:r>
              <a:rPr lang="ru-RU" dirty="0" smtClean="0"/>
              <a:t>Необходимо </a:t>
            </a:r>
            <a:r>
              <a:rPr lang="ru-RU" dirty="0"/>
              <a:t>устранить это несоответствие и исключить  из категории отходов и обязательного регулирования процессов обращения с инертными, неопасными материалами, такими как вскрышные, скальные и иные породы при добыче рудных и нерудных полезных ископаемых, в </a:t>
            </a:r>
            <a:r>
              <a:rPr lang="ru-RU" dirty="0" err="1"/>
              <a:t>т.ч</a:t>
            </a:r>
            <a:r>
              <a:rPr lang="ru-RU" dirty="0"/>
              <a:t>. инертные хвосты </a:t>
            </a:r>
            <a:r>
              <a:rPr lang="ru-RU" dirty="0" smtClean="0"/>
              <a:t>обогащения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476672"/>
            <a:ext cx="7724328" cy="48645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Максименко Юрий Леонидович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328910" cy="5056297"/>
          </a:xfrm>
        </p:spPr>
        <p:txBody>
          <a:bodyPr/>
          <a:lstStyle/>
          <a:p>
            <a:pPr marL="0" lvl="0" indent="0">
              <a:buNone/>
            </a:pPr>
            <a:endParaRPr lang="ru-RU" sz="2800" b="1" dirty="0" smtClean="0"/>
          </a:p>
          <a:p>
            <a:pPr marL="0" lvl="0" indent="0">
              <a:buNone/>
            </a:pPr>
            <a:endParaRPr lang="ru-RU" sz="2800" b="1" dirty="0"/>
          </a:p>
          <a:p>
            <a:pPr marL="0" lvl="0" indent="0" algn="ctr">
              <a:buNone/>
            </a:pPr>
            <a:r>
              <a:rPr lang="ru-RU" sz="4400" b="1" dirty="0" smtClean="0"/>
              <a:t>Спасибо за внимание</a:t>
            </a:r>
          </a:p>
          <a:p>
            <a:pPr marL="0" lvl="0" indent="0" algn="ctr">
              <a:buNone/>
            </a:pPr>
            <a:r>
              <a:rPr lang="ru-RU" sz="4400" b="1" dirty="0" smtClean="0"/>
              <a:t>Тел. +7(985) 226-09-61</a:t>
            </a:r>
          </a:p>
          <a:p>
            <a:pPr marL="0" lvl="0" indent="0" algn="ctr">
              <a:buNone/>
            </a:pPr>
            <a:r>
              <a:rPr lang="en-US" sz="4400" b="1" dirty="0" smtClean="0"/>
              <a:t>YuriyLM@basel.ru</a:t>
            </a:r>
            <a:endParaRPr lang="ru-RU" sz="4400" dirty="0" smtClean="0"/>
          </a:p>
          <a:p>
            <a:pPr algn="ctr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2CFEE-C6E0-4ACD-B2D6-CAF272F37AAD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13805" cy="9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/>
              <a:t>Невозможность реализации расширенной ответственности производителя/импортера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Производители и </a:t>
            </a:r>
            <a:r>
              <a:rPr lang="ru-RU" dirty="0"/>
              <a:t>импортеры столкнулись с пробелами и недоработками </a:t>
            </a:r>
            <a:r>
              <a:rPr lang="ru-RU" dirty="0" smtClean="0"/>
              <a:t>НПА, </a:t>
            </a:r>
            <a:r>
              <a:rPr lang="ru-RU" dirty="0"/>
              <a:t>в связи с чем не смогли корректно идентифицировать себя в принятом перечне товаров, подлежащих утилизации, что привело к тому, что за 2015 год из 4 </a:t>
            </a:r>
            <a:r>
              <a:rPr lang="ru-RU" dirty="0" smtClean="0"/>
              <a:t>млн. </a:t>
            </a:r>
            <a:r>
              <a:rPr lang="ru-RU" dirty="0"/>
              <a:t>субъектов регулирования было подано только 300 деклараций.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Недоработки </a:t>
            </a:r>
            <a:r>
              <a:rPr lang="ru-RU" dirty="0"/>
              <a:t>в том числе привели к следующим негативным последствиям:</a:t>
            </a:r>
          </a:p>
          <a:p>
            <a:r>
              <a:rPr lang="ru-RU" dirty="0" smtClean="0"/>
              <a:t>отсутствию </a:t>
            </a:r>
            <a:r>
              <a:rPr lang="ru-RU" dirty="0"/>
              <a:t>регулирования в отношении упаковки товаров, не входящих в Перечень (1886-р от </a:t>
            </a:r>
            <a:r>
              <a:rPr lang="ru-RU" dirty="0" smtClean="0"/>
              <a:t>24.09.2015</a:t>
            </a:r>
            <a:r>
              <a:rPr lang="ru-RU" dirty="0"/>
              <a:t>);</a:t>
            </a:r>
          </a:p>
          <a:p>
            <a:r>
              <a:rPr lang="ru-RU" dirty="0" smtClean="0"/>
              <a:t>созданию </a:t>
            </a:r>
            <a:r>
              <a:rPr lang="ru-RU" dirty="0"/>
              <a:t>экономических преференций импортным товарам, прежде всего, из стран </a:t>
            </a:r>
            <a:r>
              <a:rPr lang="ru-RU" dirty="0" smtClean="0"/>
              <a:t>Евразийского экономического союза;</a:t>
            </a:r>
            <a:endParaRPr lang="ru-RU" dirty="0"/>
          </a:p>
          <a:p>
            <a:r>
              <a:rPr lang="ru-RU" dirty="0" smtClean="0"/>
              <a:t>двойному </a:t>
            </a:r>
            <a:r>
              <a:rPr lang="ru-RU" dirty="0"/>
              <a:t>учету одних и тех же объемов отходов;</a:t>
            </a:r>
          </a:p>
          <a:p>
            <a:r>
              <a:rPr lang="ru-RU" dirty="0" smtClean="0"/>
              <a:t>разночтению</a:t>
            </a:r>
            <a:r>
              <a:rPr lang="ru-RU" dirty="0"/>
              <a:t>, что считать отчетным периодом;</a:t>
            </a:r>
          </a:p>
          <a:p>
            <a:r>
              <a:rPr lang="ru-RU" dirty="0" err="1" smtClean="0"/>
              <a:t>демотивации</a:t>
            </a:r>
            <a:r>
              <a:rPr lang="ru-RU" dirty="0" smtClean="0"/>
              <a:t> </a:t>
            </a:r>
            <a:r>
              <a:rPr lang="ru-RU" dirty="0"/>
              <a:t>самостоятельной утилизации и дискредитации в целом самой идеи </a:t>
            </a:r>
            <a:r>
              <a:rPr lang="ru-RU" dirty="0" smtClean="0"/>
              <a:t>расширенной ответственности производителя (</a:t>
            </a:r>
            <a:r>
              <a:rPr lang="ru-RU" dirty="0" smtClean="0"/>
              <a:t>РОП)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1013805" cy="99905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260" y="332656"/>
            <a:ext cx="8229600" cy="8640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 нужно сделать Минприроды России?</a:t>
            </a:r>
            <a:endParaRPr lang="ru-RU" sz="2800" b="1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1013805" cy="999059"/>
          </a:xfrm>
        </p:spPr>
      </p:pic>
      <p:sp>
        <p:nvSpPr>
          <p:cNvPr id="4" name="Прямоугольник 3"/>
          <p:cNvSpPr/>
          <p:nvPr/>
        </p:nvSpPr>
        <p:spPr>
          <a:xfrm>
            <a:off x="611560" y="1412776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smtClean="0"/>
              <a:t>В срок до 1 июля 2017 г. принять </a:t>
            </a:r>
            <a:r>
              <a:rPr lang="ru-RU" sz="2400" dirty="0"/>
              <a:t>необходимые изменения в ключевые нормативные акты в части реализации расширенной ответственности </a:t>
            </a:r>
            <a:r>
              <a:rPr lang="ru-RU" sz="2400" dirty="0" smtClean="0"/>
              <a:t>производителей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2</a:t>
            </a:r>
            <a:r>
              <a:rPr lang="ru-RU" sz="2400" dirty="0"/>
              <a:t>. Перенести срок подачи деклараций за 2016 на срок принятия изменений </a:t>
            </a:r>
          </a:p>
          <a:p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. Размещать официальные разъяснения на сайте </a:t>
            </a:r>
            <a:r>
              <a:rPr lang="ru-RU" sz="2400" dirty="0" smtClean="0"/>
              <a:t>Минприроды России/Росприроднадзора </a:t>
            </a:r>
            <a:r>
              <a:rPr lang="ru-RU" sz="2400" dirty="0"/>
              <a:t>по вопросам правоприменения в части реализации РОП, не требующим внесений изменений в принятые нормативные акты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ru-RU" sz="2400" b="1" dirty="0" smtClean="0"/>
              <a:t>Минприроды России необходимо </a:t>
            </a:r>
            <a:br>
              <a:rPr lang="ru-RU" sz="2400" b="1" dirty="0" smtClean="0"/>
            </a:br>
            <a:r>
              <a:rPr lang="ru-RU" sz="2400" b="1" dirty="0" smtClean="0"/>
              <a:t>подготовить, а Правительству РФ внести </a:t>
            </a:r>
            <a:br>
              <a:rPr lang="ru-RU" sz="2400" b="1" dirty="0" smtClean="0"/>
            </a:br>
            <a:r>
              <a:rPr lang="ru-RU" sz="2400" b="1" dirty="0" smtClean="0"/>
              <a:t>изменения </a:t>
            </a:r>
            <a:r>
              <a:rPr lang="ru-RU" sz="2400" b="1" dirty="0"/>
              <a:t>в следующие </a:t>
            </a:r>
            <a:r>
              <a:rPr lang="ru-RU" sz="2400" b="1" dirty="0" smtClean="0"/>
              <a:t>НПА: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13805" cy="99905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37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1</a:t>
            </a:r>
            <a:r>
              <a:rPr lang="ru-RU" sz="2400" dirty="0"/>
              <a:t>. Распоряжение Правительства </a:t>
            </a:r>
            <a:r>
              <a:rPr lang="ru-RU" sz="2400" dirty="0" smtClean="0"/>
              <a:t>РФ </a:t>
            </a:r>
            <a:r>
              <a:rPr lang="ru-RU" sz="2400" dirty="0"/>
              <a:t>от 24 сентября 2015 г. </a:t>
            </a:r>
            <a:r>
              <a:rPr lang="ru-RU" sz="2400" dirty="0" smtClean="0"/>
              <a:t>№1886-р</a:t>
            </a:r>
            <a:r>
              <a:rPr lang="ru-RU" sz="2400" dirty="0"/>
              <a:t>. (Перечень товаров, подлежащих утилизации)</a:t>
            </a:r>
          </a:p>
          <a:p>
            <a:pPr marL="0" indent="0">
              <a:buNone/>
            </a:pPr>
            <a:r>
              <a:rPr lang="ru-RU" sz="2400" dirty="0"/>
              <a:t>2. Распоряжение Правительства </a:t>
            </a:r>
            <a:r>
              <a:rPr lang="ru-RU" sz="2400" dirty="0" smtClean="0"/>
              <a:t>РФ </a:t>
            </a:r>
            <a:r>
              <a:rPr lang="ru-RU" sz="2400" dirty="0"/>
              <a:t>от 4 декабря 2015 г. </a:t>
            </a:r>
            <a:r>
              <a:rPr lang="ru-RU" sz="2400" dirty="0" smtClean="0"/>
              <a:t>№2491-р </a:t>
            </a:r>
            <a:r>
              <a:rPr lang="ru-RU" sz="2400" dirty="0"/>
              <a:t>(Нормативы утилизации)</a:t>
            </a:r>
          </a:p>
          <a:p>
            <a:pPr marL="0" indent="0">
              <a:buNone/>
            </a:pPr>
            <a:r>
              <a:rPr lang="ru-RU" sz="2400" dirty="0"/>
              <a:t>3. Постановление Правительства </a:t>
            </a:r>
            <a:r>
              <a:rPr lang="ru-RU" sz="2400" dirty="0" smtClean="0"/>
              <a:t>РФ </a:t>
            </a:r>
            <a:r>
              <a:rPr lang="ru-RU" sz="2400" dirty="0"/>
              <a:t>от 24 декабря 2015 г. </a:t>
            </a:r>
            <a:r>
              <a:rPr lang="ru-RU" sz="2400" dirty="0" smtClean="0"/>
              <a:t>№1417 </a:t>
            </a:r>
            <a:r>
              <a:rPr lang="ru-RU" sz="2400" dirty="0"/>
              <a:t>(декларирование)</a:t>
            </a:r>
          </a:p>
          <a:p>
            <a:pPr marL="0" indent="0">
              <a:buNone/>
            </a:pPr>
            <a:r>
              <a:rPr lang="ru-RU" sz="2400" dirty="0"/>
              <a:t>4. Постановление Правительства </a:t>
            </a:r>
            <a:r>
              <a:rPr lang="ru-RU" sz="2400" dirty="0" smtClean="0"/>
              <a:t>РФ </a:t>
            </a:r>
            <a:r>
              <a:rPr lang="ru-RU" sz="2400" dirty="0"/>
              <a:t>от 8 декабря 2015 г. </a:t>
            </a:r>
            <a:r>
              <a:rPr lang="ru-RU" sz="2400" dirty="0" smtClean="0"/>
              <a:t>№1342 </a:t>
            </a:r>
            <a:r>
              <a:rPr lang="ru-RU" sz="2400" dirty="0"/>
              <a:t>(отчетность)</a:t>
            </a:r>
          </a:p>
          <a:p>
            <a:pPr marL="0" indent="0">
              <a:buNone/>
            </a:pPr>
            <a:r>
              <a:rPr lang="ru-RU" sz="2400" dirty="0"/>
              <a:t>5. Постановление Правительства </a:t>
            </a:r>
            <a:r>
              <a:rPr lang="ru-RU" sz="2400" dirty="0" smtClean="0"/>
              <a:t>РФ от </a:t>
            </a:r>
            <a:r>
              <a:rPr lang="ru-RU" sz="2400" dirty="0"/>
              <a:t>9 апреля 2016 г. </a:t>
            </a:r>
            <a:r>
              <a:rPr lang="ru-RU" sz="2400" dirty="0" smtClean="0"/>
              <a:t>№284 </a:t>
            </a:r>
            <a:r>
              <a:rPr lang="ru-RU" sz="2400" dirty="0"/>
              <a:t>(ставки экосбора)</a:t>
            </a:r>
          </a:p>
        </p:txBody>
      </p:sp>
    </p:spTree>
    <p:extLst>
      <p:ext uri="{BB962C8B-B14F-4D97-AF65-F5344CB8AC3E}">
        <p14:creationId xmlns:p14="http://schemas.microsoft.com/office/powerpoint/2010/main" val="284336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/>
              <a:t>Создание неконкурентных условий для локальных </a:t>
            </a:r>
            <a:r>
              <a:rPr lang="ru-RU" sz="3200" b="1" dirty="0" smtClean="0"/>
              <a:t>производителей 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13805" cy="99905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Нормативы </a:t>
            </a:r>
            <a:r>
              <a:rPr lang="ru-RU" dirty="0"/>
              <a:t>утилизации на упаковку из аналогичного материала в рамках одной группы </a:t>
            </a:r>
            <a:r>
              <a:rPr lang="ru-RU" dirty="0" smtClean="0"/>
              <a:t>установлены </a:t>
            </a:r>
            <a:r>
              <a:rPr lang="ru-RU" dirty="0"/>
              <a:t>на различном уровне без какого-либо технического и/или логического </a:t>
            </a:r>
            <a:r>
              <a:rPr lang="ru-RU" dirty="0" smtClean="0"/>
              <a:t>обоснования.</a:t>
            </a:r>
          </a:p>
          <a:p>
            <a:pPr marL="0" indent="0">
              <a:buNone/>
            </a:pPr>
            <a:r>
              <a:rPr lang="ru-RU" dirty="0" smtClean="0"/>
              <a:t>Это привело к </a:t>
            </a:r>
            <a:r>
              <a:rPr lang="ru-RU" dirty="0"/>
              <a:t>увеличению нагрузки на локальных производителей в два раза.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, для импортеров товаров в полимерной упаковке были созданы </a:t>
            </a:r>
            <a:r>
              <a:rPr lang="ru-RU" dirty="0" smtClean="0"/>
              <a:t>преференции:</a:t>
            </a:r>
          </a:p>
          <a:p>
            <a:pPr>
              <a:buFontTx/>
              <a:buChar char="-"/>
            </a:pPr>
            <a:r>
              <a:rPr lang="ru-RU" dirty="0" smtClean="0"/>
              <a:t>для </a:t>
            </a:r>
            <a:r>
              <a:rPr lang="ru-RU" dirty="0"/>
              <a:t>импортеров на бутылки полимерные объемом до 2 литров норматив утилизации в 2016 г. составлял 5</a:t>
            </a:r>
            <a:r>
              <a:rPr lang="ru-RU" dirty="0" smtClean="0"/>
              <a:t>%;</a:t>
            </a:r>
          </a:p>
          <a:p>
            <a:pPr>
              <a:buFontTx/>
              <a:buChar char="-"/>
            </a:pPr>
            <a:r>
              <a:rPr lang="ru-RU" dirty="0" smtClean="0"/>
              <a:t>для </a:t>
            </a:r>
            <a:r>
              <a:rPr lang="ru-RU" dirty="0"/>
              <a:t>локальных производителей - 10</a:t>
            </a:r>
            <a:r>
              <a:rPr lang="ru-RU" dirty="0" smtClean="0"/>
              <a:t>%</a:t>
            </a:r>
          </a:p>
          <a:p>
            <a:pPr marL="0" indent="0">
              <a:buNone/>
            </a:pPr>
            <a:r>
              <a:rPr lang="ru-RU" dirty="0" smtClean="0"/>
              <a:t>При переработке </a:t>
            </a:r>
            <a:r>
              <a:rPr lang="ru-RU" dirty="0"/>
              <a:t>отходов упаковки ее объем не имеет никакого значения, следовательно, в соответствии с положениями №</a:t>
            </a:r>
            <a:r>
              <a:rPr lang="ru-RU" dirty="0" smtClean="0"/>
              <a:t>458-ФЗ норматив </a:t>
            </a:r>
            <a:r>
              <a:rPr lang="ru-RU" dirty="0"/>
              <a:t>утилизации необходимо устанавливать, исходя из технической возможности их сбора и </a:t>
            </a:r>
            <a:r>
              <a:rPr lang="ru-RU" dirty="0" smtClean="0"/>
              <a:t>переработки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435280" cy="792088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/>
              <a:t>Что надо сделать Минприроды России?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 smtClean="0"/>
              <a:t>1</a:t>
            </a:r>
            <a:r>
              <a:rPr lang="ru-RU" sz="1900" dirty="0"/>
              <a:t>. Провести анализ текущей ситуации по сбору и переработке отходов с целью установления нормативов на 2018-2020 гг., исходя из реального положения </a:t>
            </a:r>
            <a:r>
              <a:rPr lang="ru-RU" sz="1900" dirty="0" smtClean="0"/>
              <a:t>дел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2. Установить нормативы утилизации для упаковки готовых товаров Раздела II, предусмотренного изменениями в Перечень готовых товаров, включая упаковку, подлежащих утилизации после утраты ими потребительских </a:t>
            </a:r>
            <a:r>
              <a:rPr lang="ru-RU" sz="1900" dirty="0" smtClean="0"/>
              <a:t>свойств (утверждены </a:t>
            </a:r>
            <a:r>
              <a:rPr lang="ru-RU" sz="1900" dirty="0"/>
              <a:t>распоряжением Правительства </a:t>
            </a:r>
            <a:r>
              <a:rPr lang="ru-RU" sz="1900" dirty="0" smtClean="0"/>
              <a:t>РФ </a:t>
            </a:r>
            <a:r>
              <a:rPr lang="ru-RU" sz="1900" dirty="0"/>
              <a:t>от </a:t>
            </a:r>
            <a:r>
              <a:rPr lang="ru-RU" sz="1900" dirty="0" smtClean="0"/>
              <a:t>24.09.2015 №1886-р), </a:t>
            </a:r>
            <a:r>
              <a:rPr lang="ru-RU" sz="1900" dirty="0"/>
              <a:t>в соответствии с нормативами утилизации для готовой упаковки как товара из соответствующих материалов в разделе I, установленном распоряжением Правительства </a:t>
            </a:r>
            <a:r>
              <a:rPr lang="ru-RU" sz="1900" dirty="0" smtClean="0"/>
              <a:t>РФ </a:t>
            </a:r>
            <a:r>
              <a:rPr lang="ru-RU" sz="1900" dirty="0"/>
              <a:t>от </a:t>
            </a:r>
            <a:r>
              <a:rPr lang="ru-RU" sz="1900" dirty="0" smtClean="0"/>
              <a:t>04.12.2015 №2491-р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3. При невозможности точного сопоставления с разделом I нормативы установить на нижней границе </a:t>
            </a:r>
            <a:r>
              <a:rPr lang="ru-RU" sz="1900" dirty="0" smtClean="0"/>
              <a:t>группы</a:t>
            </a:r>
            <a:endParaRPr lang="ru-RU" sz="1900" dirty="0"/>
          </a:p>
          <a:p>
            <a:pPr marL="0" indent="0">
              <a:buNone/>
            </a:pPr>
            <a:r>
              <a:rPr lang="ru-RU" sz="1900" dirty="0"/>
              <a:t>4. Предусмотреть равные конкурентные условия для локальных производителей и </a:t>
            </a:r>
            <a:r>
              <a:rPr lang="ru-RU" sz="1900" dirty="0" smtClean="0"/>
              <a:t>импортеров</a:t>
            </a:r>
          </a:p>
          <a:p>
            <a:pPr marL="0" indent="0">
              <a:buNone/>
            </a:pPr>
            <a:r>
              <a:rPr lang="ru-RU" sz="1900" dirty="0"/>
              <a:t>Внести изменения в Распоряжение Правительства </a:t>
            </a:r>
            <a:r>
              <a:rPr lang="ru-RU" sz="1900" dirty="0" smtClean="0"/>
              <a:t>РФ </a:t>
            </a:r>
            <a:r>
              <a:rPr lang="ru-RU" sz="1900" dirty="0"/>
              <a:t>от </a:t>
            </a:r>
            <a:r>
              <a:rPr lang="ru-RU" sz="1900" dirty="0" smtClean="0"/>
              <a:t>04.12.2015 № </a:t>
            </a:r>
            <a:r>
              <a:rPr lang="ru-RU" sz="1900" dirty="0"/>
              <a:t>2491-р (Нормативы утилизации)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013805" cy="9990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r"/>
            <a:r>
              <a:rPr lang="ru-RU" dirty="0"/>
              <a:t>Недостатки </a:t>
            </a:r>
            <a:r>
              <a:rPr lang="ru-RU" dirty="0" smtClean="0"/>
              <a:t>лицензирования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1013805" cy="99905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1. В </a:t>
            </a:r>
            <a:r>
              <a:rPr lang="ru-RU" sz="2300" dirty="0"/>
              <a:t>статье 16 </a:t>
            </a:r>
            <a:r>
              <a:rPr lang="ru-RU" sz="2300" dirty="0" smtClean="0"/>
              <a:t>№458-ФЗ установлено </a:t>
            </a:r>
            <a:r>
              <a:rPr lang="ru-RU" sz="2300" dirty="0"/>
              <a:t>требование, предписывающее указывать в приложении к лицензии все виды отходов I - IV классов опасности и виды деятельности, соответствующие этим видам отходов, обращение с которыми будет осуществляться соискателем лицензии (лицензиатом). </a:t>
            </a:r>
            <a:endParaRPr lang="ru-RU" sz="2300" dirty="0" smtClean="0"/>
          </a:p>
          <a:p>
            <a:pPr marL="0" indent="0">
              <a:buNone/>
            </a:pPr>
            <a:r>
              <a:rPr lang="ru-RU" sz="2300" dirty="0" smtClean="0"/>
              <a:t>2.Проблема </a:t>
            </a:r>
            <a:r>
              <a:rPr lang="ru-RU" sz="2300" dirty="0"/>
              <a:t>получения лицензии связана с невозможностью сформировать приложение к лицензии из-за огромного количества видов отходов, многие из которых не зарегистрированы в ФККО по причине чрезвычайно длительной процедуры  регистрации отходов и регистрации изменений ФККО в Минюсте России, а также появления новых видов отходов, включение которых в приложение влечет переоформление лицензии.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r"/>
            <a:r>
              <a:rPr lang="ru-RU" sz="3200" b="1" dirty="0" smtClean="0"/>
              <a:t>Что надо сделать Минприроды России?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Подготовить изменения:</a:t>
            </a:r>
          </a:p>
          <a:p>
            <a:pPr marL="0" indent="0">
              <a:buNone/>
            </a:pPr>
            <a:r>
              <a:rPr lang="ru-RU" sz="2800" dirty="0" smtClean="0"/>
              <a:t>(1) в №458-ФЗ, </a:t>
            </a:r>
            <a:r>
              <a:rPr lang="ru-RU" sz="2800" dirty="0"/>
              <a:t>касающиеся изменения   статьи 16 </a:t>
            </a:r>
            <a:r>
              <a:rPr lang="ru-RU" sz="2800" dirty="0" smtClean="0"/>
              <a:t>Федерального закона от </a:t>
            </a:r>
            <a:r>
              <a:rPr lang="ru-RU" sz="2800" dirty="0"/>
              <a:t>29.12.2014 №458-ФЗ с установлением, что в  приложениях к лицензиям вместо видов отходов указываются типы и классы опасности </a:t>
            </a:r>
            <a:r>
              <a:rPr lang="ru-RU" sz="2800" dirty="0" smtClean="0"/>
              <a:t>отходов</a:t>
            </a:r>
          </a:p>
          <a:p>
            <a:pPr marL="0" indent="0">
              <a:buNone/>
            </a:pPr>
            <a:r>
              <a:rPr lang="ru-RU" sz="2800" dirty="0" smtClean="0"/>
              <a:t>(2) в постановление Правительства </a:t>
            </a:r>
            <a:r>
              <a:rPr lang="ru-RU" sz="2800" dirty="0"/>
              <a:t>РФ от </a:t>
            </a:r>
            <a:r>
              <a:rPr lang="ru-RU" sz="2800" dirty="0" smtClean="0"/>
              <a:t>03.10.2015 № </a:t>
            </a:r>
            <a:r>
              <a:rPr lang="ru-RU" sz="2800" dirty="0"/>
              <a:t>1062 «О лицензировании деятельности по сбору, транспортированию, обработке, утилизации, обезвреживанию, размещению отходов I-IV классов опасности»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13805" cy="99905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2188" y="1739107"/>
            <a:ext cx="7848600" cy="445611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№458-ФЗ установлено </a:t>
            </a:r>
            <a:r>
              <a:rPr lang="ru-RU" sz="2000" dirty="0"/>
              <a:t>требование о подтверждении исключения негативного воздействия ОРО на окружающую среду для применения коэффициента </a:t>
            </a:r>
            <a:r>
              <a:rPr lang="ru-RU" sz="2000" dirty="0" smtClean="0"/>
              <a:t>«0» </a:t>
            </a:r>
            <a:r>
              <a:rPr lang="ru-RU" sz="2000" dirty="0"/>
              <a:t>при расчете платы за размещение отходов.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Из-за </a:t>
            </a:r>
            <a:r>
              <a:rPr lang="ru-RU" sz="2000" dirty="0"/>
              <a:t>отсутствия четких критериев исключения воздействия на основании мониторинга окружающей среды реализовать эту норму на практике фактически  невозможно из-за наличия большого числа невыполнимых или трудновыполнимых и неоднозначно толкуемых </a:t>
            </a:r>
            <a:r>
              <a:rPr lang="ru-RU" sz="2000" dirty="0" smtClean="0"/>
              <a:t>требований </a:t>
            </a:r>
            <a:r>
              <a:rPr lang="ru-RU" sz="2000" dirty="0"/>
              <a:t>к мониторингу.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Субъективизм </a:t>
            </a:r>
            <a:r>
              <a:rPr lang="ru-RU" sz="2000" dirty="0"/>
              <a:t>принятия решений по подтверждению отсутствия негативного воздействия создает широкие возможности для злоупотреблений со стороны надзорных органов и коррупционных проявлений. 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692275" y="476250"/>
            <a:ext cx="6907213" cy="1223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D6D6D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 rtl="1">
              <a:lnSpc>
                <a:spcPct val="10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ПОДТВЕРЖДЕНИЯ ОТСУТСТВИЯ НЕГАТИВНОГО ВОЗДЕЙСТВИЯ ОБЪЕКТОВ РАЗМЕЩЕНИЯ</a:t>
            </a:r>
          </a:p>
          <a:p>
            <a:pPr algn="ctr" rtl="1">
              <a:lnSpc>
                <a:spcPct val="10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ТХОДОВ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24" name="AutoShape 4" descr="image001"/>
          <p:cNvSpPr>
            <a:spLocks noChangeAspect="1" noChangeArrowheads="1"/>
          </p:cNvSpPr>
          <p:nvPr/>
        </p:nvSpPr>
        <p:spPr bwMode="auto">
          <a:xfrm>
            <a:off x="4048125" y="2890838"/>
            <a:ext cx="10477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371850" y="3005138"/>
            <a:ext cx="24003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152352" rIns="90000" bIns="38088">
            <a:spAutoFit/>
          </a:bodyPr>
          <a:lstStyle/>
          <a:p>
            <a:endParaRPr lang="ru-RU"/>
          </a:p>
        </p:txBody>
      </p:sp>
      <p:pic>
        <p:nvPicPr>
          <p:cNvPr id="56326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250"/>
            <a:ext cx="1022350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6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5128</TotalTime>
  <Words>1237</Words>
  <Application>Microsoft Office PowerPoint</Application>
  <PresentationFormat>Экран (4:3)</PresentationFormat>
  <Paragraphs>87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 предложениях бизнес-сообщества по совершенствованию природоохранного законодательства в сфере обращения с отходами</vt:lpstr>
      <vt:lpstr>Невозможность реализации расширенной ответственности производителя/импортера</vt:lpstr>
      <vt:lpstr>Что нужно сделать Минприроды России?</vt:lpstr>
      <vt:lpstr>Минприроды России необходимо  подготовить, а Правительству РФ внести  изменения в следующие НПА:</vt:lpstr>
      <vt:lpstr>Создание неконкурентных условий для локальных производителей </vt:lpstr>
      <vt:lpstr>Что надо сделать Минприроды России? </vt:lpstr>
      <vt:lpstr>Недостатки лицензирования</vt:lpstr>
      <vt:lpstr>Что надо сделать Минприроды России?</vt:lpstr>
      <vt:lpstr>№458-ФЗ установлено требование о подтверждении исключения негативного воздействия ОРО на окружающую среду для применения коэффициента «0» при расчете платы за размещение отходов.   Из-за отсутствия четких критериев исключения воздействия на основании мониторинга окружающей среды реализовать эту норму на практике фактически  невозможно из-за наличия большого числа невыполнимых или трудновыполнимых и неоднозначно толкуемых требований к мониторингу.   Субъективизм принятия решений по подтверждению отсутствия негативного воздействия создает широкие возможности для злоупотреблений со стороны надзорных органов и коррупционных проявлений. </vt:lpstr>
      <vt:lpstr>Подготовить и внести изменения, устанавливающих четкие критерии исключения негативного воздействия  ОРО и устраняющие избыточные административные барьеры и неопределенности, в: 1. Приказ Минприроды России от 04.03.2016 N 66 "О Порядке проведения собственниками объектов размещения отходов, а также лицами, во владении или в пользовании которых находятся объекты размещения отходов, мониторинга состояния и загрязнения окружающей среды на территориях объектов размещения отходов и в пределах их воздействия на окружающую среду".                  2. Постановление Правительства РФ от 26.05.2016 N 467 "Об утверждении Положения о подтверждении исключения негативного воздействия на окружающую среду объектов размещения отходов".</vt:lpstr>
      <vt:lpstr>Недостатки Федерального классификационного каталога отходов</vt:lpstr>
      <vt:lpstr>Что делать Минприроды России и Росприроднадзору?</vt:lpstr>
      <vt:lpstr>Дополнение перечня мероприятий для корректировки платы мероприятиями по отходам  </vt:lpstr>
      <vt:lpstr>Что должно сделать Минприроды России?</vt:lpstr>
      <vt:lpstr>Исключение вскрышных пород  из отходов</vt:lpstr>
      <vt:lpstr>Максименко Юрий Леонидович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несогласованности Российского экологического законодательства</dc:title>
  <dc:creator>Maksimenko Yuriy</dc:creator>
  <cp:lastModifiedBy>Maksimenko Yuriy</cp:lastModifiedBy>
  <cp:revision>55</cp:revision>
  <dcterms:modified xsi:type="dcterms:W3CDTF">2017-03-28T14:45:43Z</dcterms:modified>
</cp:coreProperties>
</file>