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70" r:id="rId2"/>
    <p:sldId id="258" r:id="rId3"/>
    <p:sldId id="281" r:id="rId4"/>
    <p:sldId id="261" r:id="rId5"/>
    <p:sldId id="280" r:id="rId6"/>
    <p:sldId id="273" r:id="rId7"/>
    <p:sldId id="274" r:id="rId8"/>
    <p:sldId id="275" r:id="rId9"/>
    <p:sldId id="279" r:id="rId10"/>
    <p:sldId id="264" r:id="rId11"/>
    <p:sldId id="260" r:id="rId12"/>
    <p:sldId id="282" r:id="rId13"/>
    <p:sldId id="265" r:id="rId1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-3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EF1C10-F441-4206-9D44-3342437750E2}" type="datetimeFigureOut">
              <a:rPr lang="fi-FI" smtClean="0"/>
              <a:t>28.3.2017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B30B8E-F330-4DD7-8337-C97F575962A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22991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 vert="horz"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6579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9DF85A8-EA00-4C06-B90A-973B87E4805A}" type="slidenum">
              <a:rPr lang="en-US" smtClean="0">
                <a:solidFill>
                  <a:srgbClr val="006579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6579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657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696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6579">
                  <a:tint val="75000"/>
                </a:srgb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6579">
                  <a:tint val="75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DF85A8-EA00-4C06-B90A-973B87E4805A}" type="slidenum">
              <a:rPr lang="en-US" smtClean="0">
                <a:solidFill>
                  <a:srgbClr val="006579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657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058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6579">
                  <a:tint val="75000"/>
                </a:srgb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6579">
                  <a:tint val="75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DF85A8-EA00-4C06-B90A-973B87E4805A}" type="slidenum">
              <a:rPr lang="en-US" smtClean="0">
                <a:solidFill>
                  <a:srgbClr val="006579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657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658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274638"/>
            <a:ext cx="10382944" cy="850106"/>
          </a:xfrm>
          <a:prstGeom prst="rect">
            <a:avLst/>
          </a:prstGeom>
        </p:spPr>
        <p:txBody>
          <a:bodyPr vert="horz"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6579">
                  <a:tint val="75000"/>
                </a:srgb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6579">
                  <a:tint val="75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DF85A8-EA00-4C06-B90A-973B87E4805A}" type="slidenum">
              <a:rPr lang="en-US" smtClean="0">
                <a:solidFill>
                  <a:srgbClr val="006579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657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66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6579">
                  <a:tint val="75000"/>
                </a:srgb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6579">
                  <a:tint val="75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DF85A8-EA00-4C06-B90A-973B87E4805A}" type="slidenum">
              <a:rPr lang="en-US" smtClean="0">
                <a:solidFill>
                  <a:srgbClr val="006579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657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357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738" y="274638"/>
            <a:ext cx="10190923" cy="778098"/>
          </a:xfrm>
          <a:prstGeom prst="rect">
            <a:avLst/>
          </a:prstGeom>
        </p:spPr>
        <p:txBody>
          <a:bodyPr vert="horz"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6579">
                  <a:tint val="75000"/>
                </a:srgbClr>
              </a:solidFill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6579">
                  <a:tint val="75000"/>
                </a:srgb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DF85A8-EA00-4C06-B90A-973B87E4805A}" type="slidenum">
              <a:rPr lang="en-US" smtClean="0">
                <a:solidFill>
                  <a:srgbClr val="006579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657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147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739" y="274638"/>
            <a:ext cx="10094912" cy="778098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6579">
                  <a:tint val="75000"/>
                </a:srgbClr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6579">
                  <a:tint val="75000"/>
                </a:srgbClr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DF85A8-EA00-4C06-B90A-973B87E4805A}" type="slidenum">
              <a:rPr lang="en-US" smtClean="0">
                <a:solidFill>
                  <a:srgbClr val="006579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657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437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739" y="274638"/>
            <a:ext cx="10094912" cy="778098"/>
          </a:xfrm>
          <a:prstGeom prst="rect">
            <a:avLst/>
          </a:prstGeom>
        </p:spPr>
        <p:txBody>
          <a:bodyPr vert="horz"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6579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6579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DF85A8-EA00-4C06-B90A-973B87E4805A}" type="slidenum">
              <a:rPr lang="en-US" smtClean="0">
                <a:solidFill>
                  <a:srgbClr val="006579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657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392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6579">
                  <a:tint val="75000"/>
                </a:srgbClr>
              </a:solidFill>
            </a:endParaRP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6579">
                  <a:tint val="75000"/>
                </a:srgbClr>
              </a:solidFill>
            </a:endParaRP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DF85A8-EA00-4C06-B90A-973B87E4805A}" type="slidenum">
              <a:rPr lang="en-US" smtClean="0">
                <a:solidFill>
                  <a:srgbClr val="006579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657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72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6579">
                  <a:tint val="75000"/>
                </a:srgbClr>
              </a:solidFill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6579">
                  <a:tint val="75000"/>
                </a:srgb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DF85A8-EA00-4C06-B90A-973B87E4805A}" type="slidenum">
              <a:rPr lang="en-US" smtClean="0">
                <a:solidFill>
                  <a:srgbClr val="006579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657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574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i-FI" noProof="0"/>
              <a:t>Lisää kuva napsauttamalla kuvaketta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6579">
                  <a:tint val="75000"/>
                </a:srgbClr>
              </a:solidFill>
            </a:endParaRP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6579">
                  <a:tint val="75000"/>
                </a:srgb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DF85A8-EA00-4C06-B90A-973B87E4805A}" type="slidenum">
              <a:rPr lang="en-US" smtClean="0">
                <a:solidFill>
                  <a:srgbClr val="006579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657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293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37" y="231776"/>
            <a:ext cx="1336619" cy="545029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+mn-ea"/>
              </a:defRPr>
            </a:lvl1pPr>
          </a:lstStyle>
          <a:p>
            <a:endParaRPr lang="en-US" dirty="0">
              <a:solidFill>
                <a:srgbClr val="006579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+mn-ea"/>
              </a:defRPr>
            </a:lvl1pPr>
          </a:lstStyle>
          <a:p>
            <a:r>
              <a:rPr lang="fi-FI" sz="1200" dirty="0" err="1"/>
              <a:t>SETCleanTech</a:t>
            </a:r>
            <a:r>
              <a:rPr lang="fi-FI" sz="1200" dirty="0"/>
              <a:t> 11-2015 J. Raita</a:t>
            </a:r>
            <a:endParaRPr lang="en-US" dirty="0">
              <a:solidFill>
                <a:srgbClr val="006579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+mn-ea"/>
              </a:defRPr>
            </a:lvl1pPr>
          </a:lstStyle>
          <a:p>
            <a:fld id="{E9DF85A8-EA00-4C06-B90A-973B87E4805A}" type="slidenum">
              <a:rPr lang="en-US" smtClean="0">
                <a:solidFill>
                  <a:srgbClr val="006579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657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565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3" charset="0"/>
          <a:ea typeface="ＭＳ Ｐゴシック" pitchFamily="-123" charset="-128"/>
          <a:cs typeface="ＭＳ Ｐゴシック" pitchFamily="-123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3" charset="0"/>
          <a:ea typeface="ＭＳ Ｐゴシック" pitchFamily="-123" charset="-128"/>
          <a:cs typeface="ＭＳ Ｐゴシック" pitchFamily="-123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3" charset="0"/>
          <a:ea typeface="ＭＳ Ｐゴシック" pitchFamily="-123" charset="-128"/>
          <a:cs typeface="ＭＳ Ｐゴシック" pitchFamily="-123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3" charset="0"/>
          <a:ea typeface="ＭＳ Ｐゴシック" pitchFamily="-123" charset="-128"/>
          <a:cs typeface="ＭＳ Ｐゴシック" pitchFamily="-123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3" charset="0"/>
          <a:ea typeface="ＭＳ Ｐゴシック" pitchFamily="-123" charset="-128"/>
          <a:cs typeface="ＭＳ Ｐゴシック" pitchFamily="-123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3" charset="0"/>
          <a:ea typeface="ＭＳ Ｐゴシック" pitchFamily="-123" charset="-128"/>
          <a:cs typeface="ＭＳ Ｐゴシック" pitchFamily="-123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3" charset="0"/>
          <a:ea typeface="ＭＳ Ｐゴシック" pitchFamily="-123" charset="-128"/>
          <a:cs typeface="ＭＳ Ｐゴシック" pitchFamily="-123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3" charset="0"/>
          <a:ea typeface="ＭＳ Ｐゴシック" pitchFamily="-123" charset="-128"/>
          <a:cs typeface="ＭＳ Ｐゴシック" pitchFamily="-123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ЭКОЛОГИЧЕСКИ УСТОЙЧИВОЕ РЕШЕНИЕ УТИЛИЗАЦИИ ТБО: кластер в г. </a:t>
            </a:r>
            <a:r>
              <a:rPr lang="ru-RU" dirty="0" err="1"/>
              <a:t>Лахти</a:t>
            </a:r>
            <a:r>
              <a:rPr lang="ru-RU" dirty="0"/>
              <a:t>, Финляндия</a:t>
            </a:r>
            <a:br>
              <a:rPr lang="ru-RU" dirty="0"/>
            </a:b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828800" y="4968876"/>
            <a:ext cx="8534400" cy="1752600"/>
          </a:xfrm>
        </p:spPr>
        <p:txBody>
          <a:bodyPr/>
          <a:lstStyle/>
          <a:p>
            <a:pPr algn="l"/>
            <a:r>
              <a:rPr lang="fi-FI" dirty="0"/>
              <a:t>29.3.2017</a:t>
            </a:r>
          </a:p>
          <a:p>
            <a:pPr algn="l"/>
            <a:r>
              <a:rPr lang="ru-RU" dirty="0"/>
              <a:t>г. Москва, РФ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DF85A8-EA00-4C06-B90A-973B87E4805A}" type="slidenum">
              <a:rPr lang="en-US" smtClean="0">
                <a:solidFill>
                  <a:srgbClr val="006579">
                    <a:tint val="75000"/>
                  </a:srgbClr>
                </a:solidFill>
              </a:rPr>
              <a:pPr/>
              <a:t>1</a:t>
            </a:fld>
            <a:endParaRPr lang="en-US">
              <a:solidFill>
                <a:srgbClr val="00657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96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2"/>
          <p:cNvSpPr txBox="1">
            <a:spLocks/>
          </p:cNvSpPr>
          <p:nvPr/>
        </p:nvSpPr>
        <p:spPr bwMode="auto">
          <a:xfrm>
            <a:off x="1786068" y="260648"/>
            <a:ext cx="864096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endParaRPr lang="fi-FI" sz="2600" kern="0" dirty="0">
              <a:solidFill>
                <a:srgbClr val="898989"/>
              </a:solidFill>
              <a:latin typeface="Arial Black" pitchFamily="34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5600" kern="0" dirty="0"/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ru-RU" sz="12800" kern="0" dirty="0"/>
              <a:t>Комплексное решение </a:t>
            </a:r>
            <a:r>
              <a:rPr lang="en-US" sz="12800" kern="0" dirty="0"/>
              <a:t>TYRANNOSAURUS</a:t>
            </a:r>
            <a:r>
              <a:rPr lang="en-US" sz="12800" kern="0" baseline="30000" dirty="0"/>
              <a:t>®</a:t>
            </a:r>
            <a:r>
              <a:rPr lang="en-US" sz="12800" kern="0" dirty="0"/>
              <a:t> </a:t>
            </a:r>
            <a:r>
              <a:rPr lang="ru-RU" sz="12800" kern="0" dirty="0"/>
              <a:t>превращает ТБО в высококачественное топливо местного происхождения</a:t>
            </a:r>
            <a:endParaRPr lang="en-US" sz="12800" kern="0" dirty="0"/>
          </a:p>
          <a:p>
            <a:pPr marL="342900" indent="-342900">
              <a:spcBef>
                <a:spcPct val="20000"/>
              </a:spcBef>
              <a:defRPr/>
            </a:pPr>
            <a:endParaRPr lang="en-US" sz="4400" kern="0" dirty="0"/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4400" kern="0" dirty="0"/>
              <a:t>	</a:t>
            </a:r>
            <a:endParaRPr lang="fi-FI" sz="4800" kern="0" dirty="0">
              <a:solidFill>
                <a:srgbClr val="898989"/>
              </a:solidFill>
              <a:latin typeface="Arial Black" pitchFamily="34" charset="0"/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fi-FI" sz="2600" kern="0" dirty="0">
              <a:solidFill>
                <a:srgbClr val="898989"/>
              </a:solidFill>
              <a:latin typeface="Arial Black" pitchFamily="34" charset="0"/>
            </a:endParaRPr>
          </a:p>
        </p:txBody>
      </p:sp>
      <p:pic>
        <p:nvPicPr>
          <p:cNvPr id="10" name="Picture 9" descr="Landfill.jpg"/>
          <p:cNvPicPr>
            <a:picLocks noChangeAspect="1"/>
          </p:cNvPicPr>
          <p:nvPr/>
        </p:nvPicPr>
        <p:blipFill>
          <a:blip r:embed="rId2" cstate="print"/>
          <a:srcRect l="29451" t="11926" r="22223" b="33319"/>
          <a:stretch>
            <a:fillRect/>
          </a:stretch>
        </p:blipFill>
        <p:spPr>
          <a:xfrm>
            <a:off x="1911276" y="2227926"/>
            <a:ext cx="3655516" cy="2761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3" cstate="print"/>
          <a:srcRect l="4155" b="5330"/>
          <a:stretch>
            <a:fillRect/>
          </a:stretch>
        </p:blipFill>
        <p:spPr bwMode="auto">
          <a:xfrm>
            <a:off x="6600057" y="2245054"/>
            <a:ext cx="3717873" cy="2740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Right Arrow 18"/>
          <p:cNvSpPr/>
          <p:nvPr/>
        </p:nvSpPr>
        <p:spPr>
          <a:xfrm>
            <a:off x="5617344" y="3134314"/>
            <a:ext cx="978408" cy="9166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94813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innehåll 2"/>
          <p:cNvSpPr txBox="1">
            <a:spLocks/>
          </p:cNvSpPr>
          <p:nvPr/>
        </p:nvSpPr>
        <p:spPr>
          <a:xfrm>
            <a:off x="406402" y="1772816"/>
            <a:ext cx="10740570" cy="2073469"/>
          </a:xfrm>
          <a:prstGeom prst="rect">
            <a:avLst/>
          </a:prstGeom>
        </p:spPr>
        <p:txBody>
          <a:bodyPr vert="horz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kern="0" dirty="0"/>
              <a:t>Топливо «</a:t>
            </a:r>
            <a:r>
              <a:rPr lang="en-US" sz="2400" kern="0" dirty="0"/>
              <a:t>SRF/</a:t>
            </a:r>
            <a:r>
              <a:rPr lang="ru-RU" sz="2400" kern="0" dirty="0"/>
              <a:t>РДФ»</a:t>
            </a:r>
            <a:r>
              <a:rPr lang="en-US" sz="2400" kern="0" dirty="0"/>
              <a:t> </a:t>
            </a:r>
            <a:r>
              <a:rPr lang="ru-RU" sz="2400" kern="0" dirty="0"/>
              <a:t>можно в полной мере сопоставить с некоторыми другими видами топлива на рынке как биомасса и уголь.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kern="0" dirty="0"/>
              <a:t>У топлива РДФ выбросы углекислого газа составляют 1/5 по сравнению с углем. К тому же содержание хлора и серы в РДФ – очень маленькое.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kern="0" dirty="0"/>
          </a:p>
        </p:txBody>
      </p:sp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3071664" y="260648"/>
            <a:ext cx="7488832" cy="1274836"/>
          </a:xfrm>
        </p:spPr>
        <p:txBody>
          <a:bodyPr/>
          <a:lstStyle/>
          <a:p>
            <a:pPr algn="l"/>
            <a:r>
              <a:rPr lang="en-US" sz="3600" dirty="0"/>
              <a:t>C</a:t>
            </a:r>
            <a:r>
              <a:rPr lang="ru-RU" sz="3600" dirty="0"/>
              <a:t>равнение </a:t>
            </a:r>
            <a:r>
              <a:rPr lang="ru-RU" sz="3600" dirty="0" err="1"/>
              <a:t>энергосодержания</a:t>
            </a:r>
            <a:r>
              <a:rPr lang="ru-RU" sz="3600" dirty="0"/>
              <a:t> некоторых видов топлива</a:t>
            </a:r>
            <a:endParaRPr lang="sv-SE" sz="2400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"/>
          </p:nvPr>
        </p:nvSpPr>
        <p:spPr>
          <a:xfrm>
            <a:off x="3662244" y="4156191"/>
            <a:ext cx="4440543" cy="2376264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pPr marL="0" indent="0"/>
            <a:r>
              <a:rPr lang="ru-RU" sz="2400" dirty="0"/>
              <a:t>Сравнение</a:t>
            </a:r>
            <a:r>
              <a:rPr lang="en-US" sz="2400" dirty="0"/>
              <a:t>: </a:t>
            </a:r>
            <a:r>
              <a:rPr lang="en-US" sz="1800" baseline="48000" dirty="0"/>
              <a:t>*)</a:t>
            </a: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/>
              <a:t>Биомасса</a:t>
            </a:r>
            <a:r>
              <a:rPr lang="en-US" sz="2400" dirty="0"/>
              <a:t> 10 – 12 </a:t>
            </a:r>
            <a:r>
              <a:rPr lang="ru-RU" sz="2400" dirty="0"/>
              <a:t>МДж</a:t>
            </a:r>
            <a:r>
              <a:rPr lang="en-US" sz="2400" dirty="0"/>
              <a:t>/</a:t>
            </a:r>
            <a:r>
              <a:rPr lang="ru-RU" sz="2400" dirty="0"/>
              <a:t>кг</a:t>
            </a: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/>
              <a:t>«</a:t>
            </a:r>
            <a:r>
              <a:rPr lang="en-US" sz="2400" dirty="0"/>
              <a:t>SRF/</a:t>
            </a:r>
            <a:r>
              <a:rPr lang="ru-RU" sz="2400" dirty="0"/>
              <a:t> РДФ»</a:t>
            </a:r>
            <a:r>
              <a:rPr lang="en-US" sz="2400" dirty="0"/>
              <a:t> </a:t>
            </a:r>
            <a:r>
              <a:rPr lang="ru-RU" sz="2400" dirty="0"/>
              <a:t>15</a:t>
            </a:r>
            <a:r>
              <a:rPr lang="en-US" sz="2400" dirty="0"/>
              <a:t> -</a:t>
            </a:r>
            <a:r>
              <a:rPr lang="ru-RU" sz="2400"/>
              <a:t>25</a:t>
            </a:r>
            <a:r>
              <a:rPr lang="en-US" sz="2400"/>
              <a:t> </a:t>
            </a:r>
            <a:r>
              <a:rPr lang="ru-RU" sz="2400" dirty="0"/>
              <a:t>МДж</a:t>
            </a:r>
            <a:r>
              <a:rPr lang="en-US" sz="2400" dirty="0"/>
              <a:t>/</a:t>
            </a:r>
            <a:r>
              <a:rPr lang="ru-RU" sz="2400" dirty="0"/>
              <a:t>кг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/>
              <a:t>Уголь</a:t>
            </a:r>
            <a:r>
              <a:rPr lang="en-US" sz="2400" dirty="0"/>
              <a:t> 11- 28 </a:t>
            </a:r>
            <a:r>
              <a:rPr lang="ru-RU" sz="2400" dirty="0"/>
              <a:t>МДж</a:t>
            </a:r>
            <a:r>
              <a:rPr lang="en-US" sz="2400" dirty="0"/>
              <a:t>/</a:t>
            </a:r>
            <a:r>
              <a:rPr lang="ru-RU" sz="2400" dirty="0"/>
              <a:t>кг</a:t>
            </a:r>
            <a:endParaRPr lang="en-US" sz="1400" dirty="0"/>
          </a:p>
          <a:p>
            <a:pPr marL="0" indent="0"/>
            <a:r>
              <a:rPr lang="en-US" sz="1400" dirty="0"/>
              <a:t>*) </a:t>
            </a:r>
            <a:r>
              <a:rPr lang="ru-RU" sz="1400" dirty="0"/>
              <a:t>типичные значения колебания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77929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/>
              <a:t>РДФ = ВЫБРОСЫ НИЖЕ ЕВРОСТАНДАРТОВ </a:t>
            </a:r>
            <a:endParaRPr lang="fi-FI" sz="3600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F85A8-EA00-4C06-B90A-973B87E4805A}" type="slidenum">
              <a:rPr lang="en-US" smtClean="0">
                <a:solidFill>
                  <a:srgbClr val="006579">
                    <a:tint val="75000"/>
                  </a:srgbClr>
                </a:solidFill>
              </a:rPr>
              <a:pPr/>
              <a:t>12</a:t>
            </a:fld>
            <a:endParaRPr lang="en-US">
              <a:solidFill>
                <a:srgbClr val="006579">
                  <a:tint val="75000"/>
                </a:srgbClr>
              </a:solidFill>
            </a:endParaRPr>
          </a:p>
        </p:txBody>
      </p:sp>
      <p:pic>
        <p:nvPicPr>
          <p:cNvPr id="6" name="Bildobjekt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739" y="1135745"/>
            <a:ext cx="8307479" cy="572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10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Преимущества технологии «Тираннозавр»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929640" y="1691641"/>
            <a:ext cx="10972800" cy="452596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/>
              <a:t>Уменьшение количества отходов на захоронение до нескольких % → улучшение экологической ситуации.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/>
              <a:t>Получение ценного вторичного сырья (металлы, стекло, пластмасса), а также органического сырья для мелиорации</a:t>
            </a:r>
            <a:r>
              <a:rPr lang="fi-FI" sz="2400" dirty="0"/>
              <a:t> </a:t>
            </a:r>
            <a:r>
              <a:rPr lang="ru-RU" sz="2400" dirty="0"/>
              <a:t>или производства биогаза.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/>
              <a:t>Получение дешевого, высококачественного местного топлива для производства тепла и электроэнергии или топлива для цементных заводов.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FF0000"/>
                </a:solidFill>
              </a:rPr>
              <a:t>Возможность использования отходов деревообработки расширяют возможности производства местного дешевого топлива.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/>
              <a:t>Продажа вторсырья, органики и топлива РДФ + оплата за переработку и размещение мусора гарантируют хорошую окупаемость проекта.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/>
              <a:t>Создает новые рабочие места. </a:t>
            </a:r>
            <a:endParaRPr lang="fi-FI" sz="2400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F85A8-EA00-4C06-B90A-973B87E4805A}" type="slidenum">
              <a:rPr lang="en-US" smtClean="0">
                <a:solidFill>
                  <a:srgbClr val="006579">
                    <a:tint val="75000"/>
                  </a:srgbClr>
                </a:solidFill>
              </a:rPr>
              <a:pPr/>
              <a:t>13</a:t>
            </a:fld>
            <a:endParaRPr lang="en-US">
              <a:solidFill>
                <a:srgbClr val="00657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741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ЭКОЛОГИЧЕСКИ УСТОЙЧИВОЕ РЕШЕНИЕ УТИЛИЗАЦИИ ТБО</a:t>
            </a:r>
            <a:br>
              <a:rPr lang="ru-RU" sz="3200" dirty="0"/>
            </a:br>
            <a:endParaRPr lang="fi-FI" sz="320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Соблюдение принципов </a:t>
            </a:r>
            <a:r>
              <a:rPr lang="ru-RU" dirty="0" err="1"/>
              <a:t>иерархизации</a:t>
            </a:r>
            <a:r>
              <a:rPr lang="ru-RU" dirty="0"/>
              <a:t> обращения с отходами приводит к рециклингу материалов и применению горючей части в качестве топлива.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/>
              <a:t>Единственное умное и экологически устойчивое решение утилизации ТБО – сортировка вторичного сырья и производство чистого топлива</a:t>
            </a:r>
            <a:r>
              <a:rPr lang="en-US" dirty="0"/>
              <a:t> </a:t>
            </a:r>
            <a:r>
              <a:rPr lang="ru-RU" dirty="0"/>
              <a:t>РДФ (для применение в производстве тепла и электроэнергии).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F85A8-EA00-4C06-B90A-973B87E4805A}" type="slidenum">
              <a:rPr lang="en-US" smtClean="0">
                <a:solidFill>
                  <a:srgbClr val="006579">
                    <a:tint val="75000"/>
                  </a:srgbClr>
                </a:solidFill>
              </a:rPr>
              <a:pPr/>
              <a:t>2</a:t>
            </a:fld>
            <a:endParaRPr lang="en-US">
              <a:solidFill>
                <a:srgbClr val="00657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358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F85A8-EA00-4C06-B90A-973B87E4805A}" type="slidenum">
              <a:rPr lang="en-US" smtClean="0">
                <a:solidFill>
                  <a:srgbClr val="006579">
                    <a:tint val="75000"/>
                  </a:srgbClr>
                </a:solidFill>
              </a:rPr>
              <a:pPr/>
              <a:t>3</a:t>
            </a:fld>
            <a:endParaRPr lang="en-US">
              <a:solidFill>
                <a:srgbClr val="006579">
                  <a:tint val="75000"/>
                </a:srgbClr>
              </a:solidFill>
            </a:endParaRP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347" y="218690"/>
            <a:ext cx="9768253" cy="663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20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9"/>
          <a:stretch/>
        </p:blipFill>
        <p:spPr bwMode="auto">
          <a:xfrm>
            <a:off x="1796409" y="1326624"/>
            <a:ext cx="1843597" cy="1042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8" r="21235"/>
          <a:stretch/>
        </p:blipFill>
        <p:spPr bwMode="auto">
          <a:xfrm>
            <a:off x="1796409" y="2390937"/>
            <a:ext cx="1924516" cy="13883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3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9" r="7720"/>
          <a:stretch/>
        </p:blipFill>
        <p:spPr bwMode="auto">
          <a:xfrm>
            <a:off x="7728344" y="1281808"/>
            <a:ext cx="2821729" cy="2430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661" y="4198989"/>
            <a:ext cx="7686869" cy="6814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Sisällön paikkamerkki 3" descr="Huge capacity to landfill.jpg"/>
          <p:cNvPicPr>
            <a:picLocks noChangeAspect="1"/>
          </p:cNvPicPr>
          <p:nvPr/>
        </p:nvPicPr>
        <p:blipFill>
          <a:blip r:embed="rId6" cstate="print"/>
          <a:srcRect t="11876"/>
          <a:stretch>
            <a:fillRect/>
          </a:stretch>
        </p:blipFill>
        <p:spPr>
          <a:xfrm>
            <a:off x="3846449" y="1310414"/>
            <a:ext cx="3645168" cy="2132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Down Arrow 1"/>
          <p:cNvSpPr/>
          <p:nvPr/>
        </p:nvSpPr>
        <p:spPr>
          <a:xfrm>
            <a:off x="5173992" y="3442455"/>
            <a:ext cx="1423442" cy="543399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Down Arrow 15"/>
          <p:cNvSpPr/>
          <p:nvPr/>
        </p:nvSpPr>
        <p:spPr>
          <a:xfrm>
            <a:off x="2126101" y="5159319"/>
            <a:ext cx="1423442" cy="435953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TextBox 2"/>
          <p:cNvSpPr txBox="1"/>
          <p:nvPr/>
        </p:nvSpPr>
        <p:spPr>
          <a:xfrm>
            <a:off x="5951923" y="5727850"/>
            <a:ext cx="2101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Вторичное сырье</a:t>
            </a:r>
            <a:endParaRPr lang="fi-FI" sz="1600" b="1" dirty="0"/>
          </a:p>
        </p:txBody>
      </p:sp>
      <p:sp>
        <p:nvSpPr>
          <p:cNvPr id="18" name="Down Arrow 17"/>
          <p:cNvSpPr/>
          <p:nvPr/>
        </p:nvSpPr>
        <p:spPr>
          <a:xfrm>
            <a:off x="6290838" y="5159319"/>
            <a:ext cx="1423442" cy="435953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TextBox 19"/>
          <p:cNvSpPr txBox="1"/>
          <p:nvPr/>
        </p:nvSpPr>
        <p:spPr>
          <a:xfrm>
            <a:off x="2149024" y="5709992"/>
            <a:ext cx="1377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Инертные фракции</a:t>
            </a:r>
            <a:endParaRPr lang="fi-FI" sz="1600" b="1" dirty="0"/>
          </a:p>
        </p:txBody>
      </p:sp>
      <p:sp>
        <p:nvSpPr>
          <p:cNvPr id="21" name="Down Arrow 20"/>
          <p:cNvSpPr/>
          <p:nvPr/>
        </p:nvSpPr>
        <p:spPr>
          <a:xfrm>
            <a:off x="8468826" y="5168258"/>
            <a:ext cx="1423442" cy="435953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xtBox 21"/>
          <p:cNvSpPr txBox="1"/>
          <p:nvPr/>
        </p:nvSpPr>
        <p:spPr>
          <a:xfrm>
            <a:off x="7764262" y="5687985"/>
            <a:ext cx="274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Топливо из ТБО</a:t>
            </a:r>
            <a:endParaRPr lang="fi-FI" sz="1600" b="1" dirty="0"/>
          </a:p>
          <a:p>
            <a:endParaRPr lang="fi-FI" sz="1600" dirty="0"/>
          </a:p>
        </p:txBody>
      </p:sp>
      <p:sp>
        <p:nvSpPr>
          <p:cNvPr id="23" name="Down Arrow 22"/>
          <p:cNvSpPr/>
          <p:nvPr/>
        </p:nvSpPr>
        <p:spPr>
          <a:xfrm>
            <a:off x="4292362" y="5178154"/>
            <a:ext cx="1423442" cy="435953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4" name="TextBox 23"/>
          <p:cNvSpPr txBox="1"/>
          <p:nvPr/>
        </p:nvSpPr>
        <p:spPr>
          <a:xfrm>
            <a:off x="4170722" y="5727850"/>
            <a:ext cx="1721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Органические фракции</a:t>
            </a:r>
            <a:endParaRPr lang="fi-FI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555404" y="-315416"/>
            <a:ext cx="86555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sz="3200" kern="0" dirty="0"/>
          </a:p>
          <a:p>
            <a:pPr lvl="0" algn="ctr"/>
            <a:r>
              <a:rPr lang="en-US" sz="3200" kern="0" dirty="0"/>
              <a:t>           TYRANNOSAURUS® </a:t>
            </a:r>
            <a:r>
              <a:rPr lang="ru-RU" sz="3200" kern="0" dirty="0"/>
              <a:t>- решение для сортировки ТБО</a:t>
            </a:r>
            <a:r>
              <a:rPr lang="en-US" sz="3200" kern="0" dirty="0"/>
              <a:t>!</a:t>
            </a:r>
          </a:p>
          <a:p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3622151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Otsikko 1"/>
          <p:cNvSpPr>
            <a:spLocks noGrp="1"/>
          </p:cNvSpPr>
          <p:nvPr>
            <p:ph type="title"/>
          </p:nvPr>
        </p:nvSpPr>
        <p:spPr bwMode="auto">
          <a:xfrm>
            <a:off x="3143672" y="269346"/>
            <a:ext cx="7219528" cy="135949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3400" dirty="0"/>
              <a:t>В качестве сырья для топлива пригодны любые горючие отходы</a:t>
            </a:r>
            <a:r>
              <a:rPr lang="en-US" sz="3400" dirty="0"/>
              <a:t>:</a:t>
            </a:r>
            <a:endParaRPr lang="fi-FI" sz="3400" dirty="0"/>
          </a:p>
        </p:txBody>
      </p:sp>
      <p:sp>
        <p:nvSpPr>
          <p:cNvPr id="17410" name="Sisällön paikkamerkki 2"/>
          <p:cNvSpPr>
            <a:spLocks noGrp="1"/>
          </p:cNvSpPr>
          <p:nvPr>
            <p:ph idx="1"/>
          </p:nvPr>
        </p:nvSpPr>
        <p:spPr bwMode="auto">
          <a:xfrm>
            <a:off x="1703388" y="1628776"/>
            <a:ext cx="2889250" cy="38592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Char char="•"/>
            </a:pPr>
            <a:r>
              <a:rPr lang="ru-RU" sz="2000" dirty="0"/>
              <a:t>Твердые бытовые отходы (ТБО)</a:t>
            </a:r>
            <a:endParaRPr lang="fi-FI" sz="2000" dirty="0"/>
          </a:p>
          <a:p>
            <a:pPr eaLnBrk="1" hangingPunct="1">
              <a:buFontTx/>
              <a:buChar char="•"/>
            </a:pPr>
            <a:r>
              <a:rPr lang="ru-RU" sz="2000" dirty="0"/>
              <a:t>Промышленные отходы</a:t>
            </a:r>
            <a:endParaRPr lang="fi-FI" sz="2000" dirty="0"/>
          </a:p>
          <a:p>
            <a:pPr eaLnBrk="1" hangingPunct="1">
              <a:buFontTx/>
              <a:buChar char="•"/>
            </a:pPr>
            <a:r>
              <a:rPr lang="ru-RU" sz="2000" dirty="0"/>
              <a:t>Коммерческие отходы</a:t>
            </a:r>
            <a:endParaRPr lang="fi-FI" sz="2000" dirty="0"/>
          </a:p>
          <a:p>
            <a:pPr eaLnBrk="1" hangingPunct="1">
              <a:buFontTx/>
              <a:buChar char="•"/>
            </a:pPr>
            <a:r>
              <a:rPr lang="ru-RU" sz="2000" dirty="0"/>
              <a:t>Б/у автомобильные шины</a:t>
            </a:r>
            <a:endParaRPr lang="fi-FI" sz="2000" dirty="0"/>
          </a:p>
          <a:p>
            <a:pPr eaLnBrk="1" hangingPunct="1">
              <a:buFontTx/>
              <a:buChar char="•"/>
            </a:pPr>
            <a:r>
              <a:rPr lang="ru-RU" sz="2000" dirty="0"/>
              <a:t>Текстиль и мешки-контейнеры</a:t>
            </a:r>
            <a:endParaRPr lang="fi-FI" sz="2000" dirty="0"/>
          </a:p>
          <a:p>
            <a:pPr eaLnBrk="1" hangingPunct="1">
              <a:buFontTx/>
              <a:buChar char="•"/>
            </a:pPr>
            <a:r>
              <a:rPr lang="ru-RU" sz="2000" dirty="0"/>
              <a:t>Пленки из пластика</a:t>
            </a:r>
            <a:endParaRPr lang="fi-FI" sz="2000" dirty="0"/>
          </a:p>
          <a:p>
            <a:pPr eaLnBrk="1" hangingPunct="1">
              <a:buFontTx/>
              <a:buChar char="•"/>
            </a:pPr>
            <a:r>
              <a:rPr lang="ru-RU" sz="2000" dirty="0"/>
              <a:t>Макулатура и архивная бумага</a:t>
            </a:r>
            <a:endParaRPr lang="fi-FI" sz="2000" dirty="0"/>
          </a:p>
          <a:p>
            <a:pPr eaLnBrk="1" hangingPunct="1">
              <a:buFontTx/>
              <a:buChar char="•"/>
            </a:pPr>
            <a:r>
              <a:rPr lang="ru-RU" sz="2000" dirty="0"/>
              <a:t>Прочее</a:t>
            </a:r>
            <a:endParaRPr lang="en-US" sz="2000" dirty="0"/>
          </a:p>
        </p:txBody>
      </p:sp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1B5853-B45E-450E-B500-090AB4F66397}" type="datetime1">
              <a:rPr lang="fi-FI">
                <a:solidFill>
                  <a:srgbClr val="899FA8"/>
                </a:solidFill>
                <a:latin typeface="Arial"/>
                <a:ea typeface="ＭＳ Ｐゴシック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28.3.2017</a:t>
            </a:fld>
            <a:endParaRPr lang="en-US">
              <a:solidFill>
                <a:srgbClr val="899FA8"/>
              </a:solidFill>
              <a:latin typeface="Arial"/>
              <a:ea typeface="ＭＳ Ｐゴシック"/>
            </a:endParaRPr>
          </a:p>
        </p:txBody>
      </p:sp>
      <p:sp>
        <p:nvSpPr>
          <p:cNvPr id="17412" name="Slide Number Placeholder 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1D401C-DE4E-4DF4-938B-461D4701CF3E}" type="slidenum">
              <a:rPr lang="en-US">
                <a:solidFill>
                  <a:srgbClr val="899FA8"/>
                </a:solidFill>
                <a:latin typeface="Arial"/>
                <a:ea typeface="ＭＳ Ｐゴシック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>
              <a:solidFill>
                <a:srgbClr val="899FA8"/>
              </a:solidFill>
              <a:latin typeface="Arial"/>
              <a:ea typeface="ＭＳ Ｐゴシック"/>
            </a:endParaRPr>
          </a:p>
        </p:txBody>
      </p:sp>
      <p:pic>
        <p:nvPicPr>
          <p:cNvPr id="36" name="Picture 35" descr="Tyres 2.jpg"/>
          <p:cNvPicPr>
            <a:picLocks noChangeAspect="1"/>
          </p:cNvPicPr>
          <p:nvPr/>
        </p:nvPicPr>
        <p:blipFill>
          <a:blip r:embed="rId2" cstate="print"/>
          <a:srcRect l="16129" t="28257"/>
          <a:stretch>
            <a:fillRect/>
          </a:stretch>
        </p:blipFill>
        <p:spPr>
          <a:xfrm>
            <a:off x="4583831" y="3615308"/>
            <a:ext cx="2788146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7" descr="Commercial.jpg"/>
          <p:cNvPicPr>
            <a:picLocks noChangeAspect="1"/>
          </p:cNvPicPr>
          <p:nvPr/>
        </p:nvPicPr>
        <p:blipFill>
          <a:blip r:embed="rId3" cstate="print"/>
          <a:srcRect t="10501"/>
          <a:stretch>
            <a:fillRect/>
          </a:stretch>
        </p:blipFill>
        <p:spPr>
          <a:xfrm>
            <a:off x="4592341" y="1628800"/>
            <a:ext cx="2744619" cy="1841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38" descr="Food.jpg"/>
          <p:cNvPicPr>
            <a:picLocks noChangeAspect="1"/>
          </p:cNvPicPr>
          <p:nvPr/>
        </p:nvPicPr>
        <p:blipFill>
          <a:blip r:embed="rId4" cstate="print"/>
          <a:srcRect t="11218"/>
          <a:stretch>
            <a:fillRect/>
          </a:stretch>
        </p:blipFill>
        <p:spPr>
          <a:xfrm>
            <a:off x="7527652" y="3602609"/>
            <a:ext cx="2880320" cy="1852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 descr="Domestic.jpg"/>
          <p:cNvPicPr>
            <a:picLocks noChangeAspect="1"/>
          </p:cNvPicPr>
          <p:nvPr/>
        </p:nvPicPr>
        <p:blipFill>
          <a:blip r:embed="rId5" cstate="print"/>
          <a:srcRect l="48108" t="40448" b="13713"/>
          <a:stretch>
            <a:fillRect/>
          </a:stretch>
        </p:blipFill>
        <p:spPr>
          <a:xfrm>
            <a:off x="7536160" y="1628801"/>
            <a:ext cx="2827040" cy="1872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09250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Вариант №1: Сортировка ТБО в ручном режиме</a:t>
            </a:r>
            <a:endParaRPr lang="fi-FI" sz="3200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5520" y="777622"/>
            <a:ext cx="9592934" cy="6850991"/>
          </a:xfrm>
          <a:prstGeom prst="rect">
            <a:avLst/>
          </a:prstGeom>
        </p:spPr>
      </p:pic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F85A8-EA00-4C06-B90A-973B87E4805A}" type="slidenum">
              <a:rPr lang="en-US" smtClean="0">
                <a:solidFill>
                  <a:srgbClr val="006579">
                    <a:tint val="75000"/>
                  </a:srgbClr>
                </a:solidFill>
              </a:rPr>
              <a:pPr/>
              <a:t>6</a:t>
            </a:fld>
            <a:endParaRPr lang="en-US">
              <a:solidFill>
                <a:srgbClr val="00657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322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Вариант №2: Сортировка ТБО и производство РДФ в</a:t>
            </a:r>
            <a:br>
              <a:rPr lang="ru-RU" sz="3200" dirty="0"/>
            </a:br>
            <a:r>
              <a:rPr lang="ru-RU" sz="3200" dirty="0"/>
              <a:t> автоматическом режиме</a:t>
            </a:r>
            <a:endParaRPr lang="fi-FI" sz="3200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4454" y="1445358"/>
            <a:ext cx="8941251" cy="6385579"/>
          </a:xfrm>
          <a:prstGeom prst="rect">
            <a:avLst/>
          </a:prstGeom>
        </p:spPr>
      </p:pic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F85A8-EA00-4C06-B90A-973B87E4805A}" type="slidenum">
              <a:rPr lang="en-US" smtClean="0">
                <a:solidFill>
                  <a:srgbClr val="006579">
                    <a:tint val="75000"/>
                  </a:srgbClr>
                </a:solidFill>
              </a:rPr>
              <a:pPr/>
              <a:t>7</a:t>
            </a:fld>
            <a:endParaRPr lang="en-US">
              <a:solidFill>
                <a:srgbClr val="00657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31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>
                <a:solidFill>
                  <a:srgbClr val="000000"/>
                </a:solidFill>
              </a:rPr>
              <a:t>Вариант №</a:t>
            </a:r>
            <a:r>
              <a:rPr lang="fi-FI" sz="3200" dirty="0">
                <a:solidFill>
                  <a:srgbClr val="000000"/>
                </a:solidFill>
              </a:rPr>
              <a:t>3</a:t>
            </a:r>
            <a:r>
              <a:rPr lang="ru-RU" sz="3200" dirty="0">
                <a:solidFill>
                  <a:srgbClr val="000000"/>
                </a:solidFill>
              </a:rPr>
              <a:t>: Автоматическая сортировка ТБО </a:t>
            </a:r>
            <a:endParaRPr lang="fi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7184" y="1732085"/>
            <a:ext cx="7637585" cy="4394079"/>
          </a:xfrm>
          <a:prstGeom prst="rect">
            <a:avLst/>
          </a:prstGeom>
        </p:spPr>
      </p:pic>
      <p:sp>
        <p:nvSpPr>
          <p:cNvPr id="6" name="Sisällön paikkamerkki 5"/>
          <p:cNvSpPr>
            <a:spLocks noGrp="1"/>
          </p:cNvSpPr>
          <p:nvPr>
            <p:ph sz="half" idx="2"/>
          </p:nvPr>
        </p:nvSpPr>
        <p:spPr>
          <a:xfrm>
            <a:off x="8396655" y="1732085"/>
            <a:ext cx="3569676" cy="4394079"/>
          </a:xfrm>
        </p:spPr>
        <p:txBody>
          <a:bodyPr/>
          <a:lstStyle/>
          <a:p>
            <a:r>
              <a:rPr lang="ru-RU" sz="1800" b="1" dirty="0">
                <a:latin typeface="Calibri" panose="020F0502020204030204" pitchFamily="34" charset="0"/>
              </a:rPr>
              <a:t>Примерная установка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>
                <a:latin typeface="Calibri" panose="020F0502020204030204" pitchFamily="34" charset="0"/>
              </a:rPr>
              <a:t>65 000 </a:t>
            </a:r>
            <a:r>
              <a:rPr lang="ru-RU" sz="1600" dirty="0">
                <a:latin typeface="Calibri" panose="020F0502020204030204" pitchFamily="34" charset="0"/>
              </a:rPr>
              <a:t>т/год (2 смены) = </a:t>
            </a:r>
            <a:r>
              <a:rPr lang="fi-FI" sz="1600" dirty="0">
                <a:latin typeface="Calibri" panose="020F0502020204030204" pitchFamily="34" charset="0"/>
              </a:rPr>
              <a:t>250 </a:t>
            </a:r>
            <a:r>
              <a:rPr lang="ru-RU" sz="1600" dirty="0">
                <a:latin typeface="Calibri" panose="020F0502020204030204" pitchFamily="34" charset="0"/>
              </a:rPr>
              <a:t>т/день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</a:rPr>
              <a:t>ТБО + торговые + строительные отходы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</a:rPr>
              <a:t>почти 1000 м транспортеров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</a:rPr>
              <a:t>51 единица оборудования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</a:rPr>
              <a:t>площадь цеха 2100 м2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</a:rPr>
              <a:t>сортировка на основе формы, размера, физических и оптических свойств на 14 видов (волокна, пластики, металлы)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</a:rPr>
              <a:t>непригодный для рециклинга материал идет на топливо РДФ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</a:rPr>
              <a:t>на размещение вывозятся только камни и пр. инертные материалы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600" dirty="0">
              <a:latin typeface="Calibri" panose="020F0502020204030204" pitchFamily="34" charset="0"/>
            </a:endParaRPr>
          </a:p>
          <a:p>
            <a:endParaRPr lang="fi-FI" sz="1600" dirty="0">
              <a:latin typeface="Calibri" panose="020F0502020204030204" pitchFamily="34" charset="0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F85A8-EA00-4C06-B90A-973B87E4805A}" type="slidenum">
              <a:rPr lang="en-US" smtClean="0">
                <a:solidFill>
                  <a:srgbClr val="006579">
                    <a:tint val="75000"/>
                  </a:srgbClr>
                </a:solidFill>
              </a:rPr>
              <a:pPr/>
              <a:t>8</a:t>
            </a:fld>
            <a:endParaRPr lang="en-US">
              <a:solidFill>
                <a:srgbClr val="00657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145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Otsikko 1"/>
          <p:cNvSpPr>
            <a:spLocks noGrp="1"/>
          </p:cNvSpPr>
          <p:nvPr>
            <p:ph type="title"/>
          </p:nvPr>
        </p:nvSpPr>
        <p:spPr bwMode="auto">
          <a:xfrm>
            <a:off x="2855640" y="260648"/>
            <a:ext cx="8136904" cy="108498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2400" dirty="0">
                <a:solidFill>
                  <a:srgbClr val="000000"/>
                </a:solidFill>
              </a:rPr>
              <a:t>Вариант №4: Сортировка ТБО, производство РДФ и</a:t>
            </a:r>
            <a:br>
              <a:rPr lang="ru-RU" sz="2400" dirty="0">
                <a:solidFill>
                  <a:srgbClr val="000000"/>
                </a:solidFill>
              </a:rPr>
            </a:br>
            <a:r>
              <a:rPr lang="ru-RU" sz="2400" dirty="0">
                <a:solidFill>
                  <a:srgbClr val="000000"/>
                </a:solidFill>
              </a:rPr>
              <a:t>выработка электро- и теплоэнергии</a:t>
            </a:r>
            <a:endParaRPr lang="fi-FI" sz="2000" dirty="0"/>
          </a:p>
        </p:txBody>
      </p:sp>
      <p:sp>
        <p:nvSpPr>
          <p:cNvPr id="33794" name="Date Placeholder 3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D3EA99-9A56-4556-B94B-4494BBFEC15C}" type="datetime1">
              <a:rPr lang="fi-FI">
                <a:solidFill>
                  <a:srgbClr val="899FA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28.3.2017</a:t>
            </a:fld>
            <a:endParaRPr lang="en-US">
              <a:solidFill>
                <a:srgbClr val="899FA8"/>
              </a:solidFill>
            </a:endParaRPr>
          </a:p>
        </p:txBody>
      </p:sp>
      <p:sp>
        <p:nvSpPr>
          <p:cNvPr id="33795" name="Slide Number Placeholder 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D0F017-5EFB-41D6-AE80-6F199D3E2B15}" type="slidenum">
              <a:rPr lang="en-US">
                <a:solidFill>
                  <a:srgbClr val="899FA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>
              <a:solidFill>
                <a:srgbClr val="899FA8"/>
              </a:solidFill>
            </a:endParaRPr>
          </a:p>
        </p:txBody>
      </p:sp>
      <p:pic>
        <p:nvPicPr>
          <p:cNvPr id="33796" name="Picture 8"/>
          <p:cNvPicPr>
            <a:picLocks noChangeAspect="1"/>
          </p:cNvPicPr>
          <p:nvPr/>
        </p:nvPicPr>
        <p:blipFill>
          <a:blip r:embed="rId2"/>
          <a:srcRect l="24696" t="1613" r="24696" b="10432"/>
          <a:stretch>
            <a:fillRect/>
          </a:stretch>
        </p:blipFill>
        <p:spPr bwMode="auto">
          <a:xfrm>
            <a:off x="1555238" y="1173745"/>
            <a:ext cx="9109075" cy="551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3018504"/>
      </p:ext>
    </p:extLst>
  </p:cSld>
  <p:clrMapOvr>
    <a:masterClrMapping/>
  </p:clrMapOvr>
</p:sld>
</file>

<file path=ppt/theme/theme1.xml><?xml version="1.0" encoding="utf-8"?>
<a:theme xmlns:a="http://schemas.openxmlformats.org/drawingml/2006/main" name="SET-TYRANNOSAURUS_pohjatyyli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23" charset="0"/>
            <a:ea typeface="ＭＳ Ｐゴシック" pitchFamily="-123" charset="-128"/>
            <a:cs typeface="ＭＳ Ｐゴシック" pitchFamily="-12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23" charset="0"/>
            <a:ea typeface="ＭＳ Ｐゴシック" pitchFamily="-123" charset="-128"/>
            <a:cs typeface="ＭＳ Ｐゴシック" pitchFamily="-12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3127</TotalTime>
  <Words>435</Words>
  <Application>Microsoft Office PowerPoint</Application>
  <PresentationFormat>Laajakuva</PresentationFormat>
  <Paragraphs>67</Paragraphs>
  <Slides>13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13</vt:i4>
      </vt:variant>
    </vt:vector>
  </HeadingPairs>
  <TitlesOfParts>
    <vt:vector size="18" baseType="lpstr">
      <vt:lpstr>ＭＳ Ｐゴシック</vt:lpstr>
      <vt:lpstr>Arial</vt:lpstr>
      <vt:lpstr>Arial Black</vt:lpstr>
      <vt:lpstr>Calibri</vt:lpstr>
      <vt:lpstr>SET-TYRANNOSAURUS_pohjatyyli</vt:lpstr>
      <vt:lpstr>ЭКОЛОГИЧЕСКИ УСТОЙЧИВОЕ РЕШЕНИЕ УТИЛИЗАЦИИ ТБО: кластер в г. Лахти, Финляндия </vt:lpstr>
      <vt:lpstr>ЭКОЛОГИЧЕСКИ УСТОЙЧИВОЕ РЕШЕНИЕ УТИЛИЗАЦИИ ТБО </vt:lpstr>
      <vt:lpstr>PowerPoint-esitys</vt:lpstr>
      <vt:lpstr>PowerPoint-esitys</vt:lpstr>
      <vt:lpstr>В качестве сырья для топлива пригодны любые горючие отходы:</vt:lpstr>
      <vt:lpstr>Вариант №1: Сортировка ТБО в ручном режиме</vt:lpstr>
      <vt:lpstr>Вариант №2: Сортировка ТБО и производство РДФ в  автоматическом режиме</vt:lpstr>
      <vt:lpstr>Вариант №3: Автоматическая сортировка ТБО </vt:lpstr>
      <vt:lpstr>Вариант №4: Сортировка ТБО, производство РДФ и выработка электро- и теплоэнергии</vt:lpstr>
      <vt:lpstr>PowerPoint-esitys</vt:lpstr>
      <vt:lpstr>Cравнение энергосодержания некоторых видов топлива</vt:lpstr>
      <vt:lpstr>РДФ = ВЫБРОСЫ НИЖЕ ЕВРОСТАНДАРТОВ </vt:lpstr>
      <vt:lpstr>Преимущества технологии «Тираннозавр»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Jouni</dc:creator>
  <cp:lastModifiedBy>Jouni</cp:lastModifiedBy>
  <cp:revision>70</cp:revision>
  <dcterms:created xsi:type="dcterms:W3CDTF">2016-10-31T06:54:33Z</dcterms:created>
  <dcterms:modified xsi:type="dcterms:W3CDTF">2017-03-28T11:49:52Z</dcterms:modified>
</cp:coreProperties>
</file>