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8"/>
  </p:notesMasterIdLst>
  <p:sldIdLst>
    <p:sldId id="327" r:id="rId2"/>
    <p:sldId id="476" r:id="rId3"/>
    <p:sldId id="475" r:id="rId4"/>
    <p:sldId id="501" r:id="rId5"/>
    <p:sldId id="509" r:id="rId6"/>
    <p:sldId id="478" r:id="rId7"/>
    <p:sldId id="474" r:id="rId8"/>
    <p:sldId id="477" r:id="rId9"/>
    <p:sldId id="479" r:id="rId10"/>
    <p:sldId id="510" r:id="rId11"/>
    <p:sldId id="512" r:id="rId12"/>
    <p:sldId id="500" r:id="rId13"/>
    <p:sldId id="503" r:id="rId14"/>
    <p:sldId id="502" r:id="rId15"/>
    <p:sldId id="505" r:id="rId16"/>
    <p:sldId id="51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842D"/>
    <a:srgbClr val="1F57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95" autoAdjust="0"/>
    <p:restoredTop sz="89550" autoAdjust="0"/>
  </p:normalViewPr>
  <p:slideViewPr>
    <p:cSldViewPr>
      <p:cViewPr>
        <p:scale>
          <a:sx n="89" d="100"/>
          <a:sy n="89" d="100"/>
        </p:scale>
        <p:origin x="-498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EA9142-A0DB-4D98-9001-0E38C7AF292F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155301-F547-4BBA-B629-6E79D1889E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654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EAD7C5-BDF0-4189-AEBC-D100EE64DA48}" type="datetime1">
              <a:rPr lang="ru-RU" smtClean="0"/>
              <a:pPr/>
              <a:t>27.03.2017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F0D7E4-02D7-4BB0-A43F-D25B658B7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1276DB-8198-4D8F-BFE7-BF650891D894}" type="datetime1">
              <a:rPr lang="ru-RU" smtClean="0"/>
              <a:pPr/>
              <a:t>27.03.2017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F0D7E4-02D7-4BB0-A43F-D25B658B7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BEB416-B529-418C-8FE4-A3325A916841}" type="datetime1">
              <a:rPr lang="ru-RU" smtClean="0"/>
              <a:pPr/>
              <a:t>27.03.2017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F0D7E4-02D7-4BB0-A43F-D25B658B7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CE5E57-64D5-4015-B207-07B3DB9C250D}" type="datetime1">
              <a:rPr lang="ru-RU" smtClean="0"/>
              <a:pPr/>
              <a:t>27.03.2017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F0D7E4-02D7-4BB0-A43F-D25B658B7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97B672-7B3F-4994-910F-006F33F9D3CD}" type="datetime1">
              <a:rPr lang="ru-RU" smtClean="0"/>
              <a:pPr/>
              <a:t>27.03.2017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F0D7E4-02D7-4BB0-A43F-D25B658B7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A63B12-8CF9-43B7-A644-6E50A72BA5CE}" type="datetime1">
              <a:rPr lang="ru-RU" smtClean="0"/>
              <a:pPr/>
              <a:t>27.03.2017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F0D7E4-02D7-4BB0-A43F-D25B658B7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CC8931-D0DA-4ABC-9688-286362110A81}" type="datetime1">
              <a:rPr lang="ru-RU" smtClean="0"/>
              <a:pPr/>
              <a:t>27.03.2017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F0D7E4-02D7-4BB0-A43F-D25B658B7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E2F361-FE41-437E-8A06-1EADCBE04944}" type="datetime1">
              <a:rPr lang="ru-RU" smtClean="0"/>
              <a:pPr/>
              <a:t>27.03.2017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F0D7E4-02D7-4BB0-A43F-D25B658B7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3CC321-F14E-45FF-8C44-ECC65AC24581}" type="datetime1">
              <a:rPr lang="ru-RU" smtClean="0"/>
              <a:pPr/>
              <a:t>27.03.2017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F0D7E4-02D7-4BB0-A43F-D25B658B7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18BE0F-6F20-4529-BF96-6769B5B95300}" type="datetime1">
              <a:rPr lang="ru-RU" smtClean="0"/>
              <a:pPr/>
              <a:t>27.03.2017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F0D7E4-02D7-4BB0-A43F-D25B658B7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0A3534-30FA-4CDC-8919-11DCE7985573}" type="datetime1">
              <a:rPr lang="ru-RU" smtClean="0"/>
              <a:pPr/>
              <a:t>27.03.2017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F0D7E4-02D7-4BB0-A43F-D25B658B7D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C261B16-D564-46F6-A4D9-63EC87CF1DF3}" type="datetime1">
              <a:rPr lang="ru-RU" smtClean="0"/>
              <a:pPr/>
              <a:t>27.03.2017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6F0D7E4-02D7-4BB0-A43F-D25B658B7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cover/>
  </p:transition>
  <p:hf hdr="0" ftr="0" dt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16"/>
          <p:cNvSpPr txBox="1">
            <a:spLocks noChangeArrowheads="1"/>
          </p:cNvSpPr>
          <p:nvPr/>
        </p:nvSpPr>
        <p:spPr bwMode="auto">
          <a:xfrm>
            <a:off x="467544" y="1411933"/>
            <a:ext cx="8234553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solidFill>
                <a:schemeClr val="accent3"/>
              </a:solidFill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accent3"/>
                </a:solidFill>
                <a:cs typeface="Times New Roman" pitchFamily="18" charset="0"/>
              </a:rPr>
              <a:t>ДОКЛАД </a:t>
            </a:r>
          </a:p>
          <a:p>
            <a:pPr algn="ctr"/>
            <a:endParaRPr lang="ru-RU" sz="2400" b="1" dirty="0" smtClean="0">
              <a:solidFill>
                <a:schemeClr val="accent3"/>
              </a:solidFill>
              <a:cs typeface="Times New Roman" pitchFamily="18" charset="0"/>
            </a:endParaRPr>
          </a:p>
          <a:p>
            <a:pPr algn="ctr"/>
            <a:r>
              <a:rPr lang="ru-RU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«Опыт Республики Ингушетия по привлечению внебюджетных источников с целью реализации проекта по созданию системы обращения с отходами»</a:t>
            </a:r>
            <a:endParaRPr lang="ru-RU" b="1" dirty="0" smtClean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6147" name="Picture 7" descr="C:\Users\ADMIN\Downloads\gerb_ingushetii-600x59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3" y="503238"/>
            <a:ext cx="928687" cy="92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TextBox 5"/>
          <p:cNvSpPr txBox="1">
            <a:spLocks noChangeArrowheads="1"/>
          </p:cNvSpPr>
          <p:nvPr/>
        </p:nvSpPr>
        <p:spPr bwMode="auto">
          <a:xfrm>
            <a:off x="4355976" y="3643314"/>
            <a:ext cx="4430839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i="1" dirty="0"/>
              <a:t>   </a:t>
            </a:r>
          </a:p>
          <a:p>
            <a:pPr algn="ctr"/>
            <a:r>
              <a:rPr lang="ru-RU" sz="1600" b="1" i="1" dirty="0"/>
              <a:t>     </a:t>
            </a:r>
          </a:p>
          <a:p>
            <a:pPr algn="ctr"/>
            <a:endParaRPr lang="ru-RU" sz="1600" b="1" i="1" dirty="0"/>
          </a:p>
          <a:p>
            <a:pPr algn="ctr"/>
            <a:r>
              <a:rPr lang="ru-RU" b="1" i="1" dirty="0">
                <a:cs typeface="Arial" charset="0"/>
              </a:rPr>
              <a:t> 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Председатель Комитета </a:t>
            </a:r>
            <a:r>
              <a:rPr lang="ru-RU" b="1" i="1" dirty="0">
                <a:latin typeface="Arial" pitchFamily="34" charset="0"/>
                <a:cs typeface="Arial" pitchFamily="34" charset="0"/>
              </a:rPr>
              <a:t>Республики Ингушетия </a:t>
            </a:r>
            <a:endParaRPr lang="ru-RU" b="1" i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i="1" dirty="0" smtClean="0">
                <a:latin typeface="Arial" pitchFamily="34" charset="0"/>
                <a:cs typeface="Arial" pitchFamily="34" charset="0"/>
              </a:rPr>
              <a:t>по </a:t>
            </a:r>
            <a:r>
              <a:rPr lang="ru-RU" b="1" i="1" dirty="0">
                <a:latin typeface="Arial" pitchFamily="34" charset="0"/>
                <a:cs typeface="Arial" pitchFamily="34" charset="0"/>
              </a:rPr>
              <a:t>экологии и природным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ресурсам</a:t>
            </a:r>
          </a:p>
          <a:p>
            <a:pPr algn="ctr"/>
            <a:r>
              <a:rPr lang="ru-RU" b="1" i="1" dirty="0" err="1" smtClean="0">
                <a:latin typeface="Arial" pitchFamily="34" charset="0"/>
                <a:cs typeface="Arial" pitchFamily="34" charset="0"/>
              </a:rPr>
              <a:t>Бабхоев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 М.М.</a:t>
            </a:r>
            <a:endParaRPr lang="ru-RU" b="1" i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i="1" dirty="0">
                <a:cs typeface="Arial" charset="0"/>
              </a:rPr>
              <a:t/>
            </a:r>
            <a:br>
              <a:rPr lang="ru-RU" sz="2400" b="1" i="1" dirty="0">
                <a:cs typeface="Arial" charset="0"/>
              </a:rPr>
            </a:br>
            <a:endParaRPr lang="ru-RU" sz="1600" b="1" i="1" dirty="0"/>
          </a:p>
        </p:txBody>
      </p:sp>
      <p:sp>
        <p:nvSpPr>
          <p:cNvPr id="6150" name="TextBox 7"/>
          <p:cNvSpPr txBox="1">
            <a:spLocks noChangeArrowheads="1"/>
          </p:cNvSpPr>
          <p:nvPr/>
        </p:nvSpPr>
        <p:spPr bwMode="auto">
          <a:xfrm>
            <a:off x="642938" y="714375"/>
            <a:ext cx="35718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</a:rPr>
              <a:t>РЕСПУБЛИКА ИНГУШЕТИЯ</a:t>
            </a:r>
          </a:p>
        </p:txBody>
      </p:sp>
      <p:sp>
        <p:nvSpPr>
          <p:cNvPr id="6151" name="TextBox 8"/>
          <p:cNvSpPr txBox="1">
            <a:spLocks noChangeArrowheads="1"/>
          </p:cNvSpPr>
          <p:nvPr/>
        </p:nvSpPr>
        <p:spPr bwMode="auto">
          <a:xfrm>
            <a:off x="5429250" y="714375"/>
            <a:ext cx="32861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</a:rPr>
              <a:t>Г</a:t>
            </a:r>
            <a:r>
              <a:rPr lang="en-US" sz="1600" b="1" dirty="0" smtClean="0">
                <a:solidFill>
                  <a:srgbClr val="C00000"/>
                </a:solidFill>
              </a:rPr>
              <a:t>I</a:t>
            </a:r>
            <a:r>
              <a:rPr lang="ru-RU" sz="1600" b="1" dirty="0" smtClean="0">
                <a:solidFill>
                  <a:srgbClr val="C00000"/>
                </a:solidFill>
              </a:rPr>
              <a:t>АЛГ</a:t>
            </a:r>
            <a:r>
              <a:rPr lang="en-US" sz="1600" b="1" dirty="0" smtClean="0">
                <a:solidFill>
                  <a:srgbClr val="C00000"/>
                </a:solidFill>
              </a:rPr>
              <a:t>I</a:t>
            </a:r>
            <a:r>
              <a:rPr lang="ru-RU" sz="1600" b="1" dirty="0" smtClean="0">
                <a:solidFill>
                  <a:srgbClr val="C00000"/>
                </a:solidFill>
              </a:rPr>
              <a:t>АЙ </a:t>
            </a:r>
            <a:r>
              <a:rPr lang="ru-RU" sz="1600" b="1" dirty="0">
                <a:solidFill>
                  <a:srgbClr val="C00000"/>
                </a:solidFill>
              </a:rPr>
              <a:t>РЕСПУБЛИКА</a:t>
            </a:r>
          </a:p>
        </p:txBody>
      </p:sp>
      <p:pic>
        <p:nvPicPr>
          <p:cNvPr id="6152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4005263"/>
            <a:ext cx="266382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4048" y="836712"/>
            <a:ext cx="3565024" cy="498688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altLang="ru-RU" sz="18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Данные мероприятия включены в план основных мероприятий по проведению Года экологии в 2017 году в Российской Федерации, утвержденного распоряжением Правительства РФ от 02.06.2016 г. № 1082-р.</a:t>
            </a:r>
            <a:endParaRPr lang="ru-RU" sz="1800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0D7E4-02D7-4BB0-A43F-D25B658B7DC8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571"/>
          <a:stretch/>
        </p:blipFill>
        <p:spPr>
          <a:xfrm>
            <a:off x="611560" y="1700808"/>
            <a:ext cx="4508094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36884559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9017"/>
            <a:ext cx="8064896" cy="1152127"/>
          </a:xfrm>
        </p:spPr>
        <p:txBody>
          <a:bodyPr>
            <a:normAutofit/>
          </a:bodyPr>
          <a:lstStyle/>
          <a:p>
            <a:pPr marL="0" indent="0" algn="ctr"/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Получены привлекательные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условия для потенциального инвестора: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268760"/>
            <a:ext cx="8039864" cy="4620000"/>
          </a:xfrm>
          <a:ln>
            <a:noFill/>
          </a:ln>
        </p:spPr>
        <p:txBody>
          <a:bodyPr vert="horz" lIns="182880" tIns="91440"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-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предоставление официального статуса инвестора сроком на 3 года с предоставлением ряда мер поддержки, в том числе скидки 95% на уплату налогов на находящееся в пользовании имущество, скидки на уплату налогов на доходы в региональный бюджет и прочее;</a:t>
            </a:r>
          </a:p>
          <a:p>
            <a:pPr marL="0" indent="0">
              <a:buNone/>
            </a:pP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-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в соответствии с законодательством определена единая зона деятельности регионального оператора;</a:t>
            </a:r>
          </a:p>
          <a:p>
            <a:pPr marL="0" indent="0">
              <a:buNone/>
            </a:pP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-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предоставление возможности стать единственным региональным оператором обращения с отходами;</a:t>
            </a:r>
          </a:p>
          <a:p>
            <a:pPr marL="0" indent="0">
              <a:buNone/>
            </a:pP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-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предоставление всех необходимых земельных участков и иных объектов в оперативном преимущественном порядке;</a:t>
            </a:r>
          </a:p>
          <a:p>
            <a:pPr marL="0" indent="0">
              <a:buNone/>
            </a:pP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-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эффективно функционирующий государственный экологический надзор, который обеспечивает недопущение нелегального размещения отходов и способствует развитию новой системы обращения с отходами.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0D7E4-02D7-4BB0-A43F-D25B658B7DC8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512721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183880" cy="2304256"/>
          </a:xfrm>
        </p:spPr>
        <p:txBody>
          <a:bodyPr>
            <a:noAutofit/>
          </a:bodyPr>
          <a:lstStyle/>
          <a:p>
            <a:pPr marL="0" indent="0" algn="ctr"/>
            <a:r>
              <a:rPr lang="ru-RU" altLang="ru-RU" sz="1800" i="1" dirty="0" smtClean="0">
                <a:solidFill>
                  <a:srgbClr val="C00000"/>
                </a:solidFill>
                <a:latin typeface="Calibri" pitchFamily="34" charset="0"/>
              </a:rPr>
              <a:t/>
            </a:r>
            <a:br>
              <a:rPr lang="ru-RU" altLang="ru-RU" sz="1800" i="1" dirty="0" smtClean="0">
                <a:solidFill>
                  <a:srgbClr val="C00000"/>
                </a:solidFill>
                <a:latin typeface="Calibri" pitchFamily="34" charset="0"/>
              </a:rPr>
            </a:br>
            <a:r>
              <a:rPr lang="en-US" altLang="ru-RU" sz="1800" i="1" dirty="0" smtClean="0">
                <a:solidFill>
                  <a:srgbClr val="C00000"/>
                </a:solidFill>
                <a:latin typeface="Calibri" pitchFamily="34" charset="0"/>
              </a:rPr>
              <a:t/>
            </a:r>
            <a:br>
              <a:rPr lang="en-US" altLang="ru-RU" sz="1800" i="1" dirty="0" smtClean="0">
                <a:solidFill>
                  <a:srgbClr val="C00000"/>
                </a:solidFill>
                <a:latin typeface="Calibri" pitchFamily="34" charset="0"/>
              </a:rPr>
            </a:br>
            <a:r>
              <a:rPr lang="en-US" altLang="ru-RU" sz="1800" i="1" dirty="0">
                <a:solidFill>
                  <a:srgbClr val="C00000"/>
                </a:solidFill>
                <a:latin typeface="Calibri" pitchFamily="34" charset="0"/>
              </a:rPr>
              <a:t/>
            </a:r>
            <a:br>
              <a:rPr lang="en-US" altLang="ru-RU" sz="1800" i="1" dirty="0">
                <a:solidFill>
                  <a:srgbClr val="C00000"/>
                </a:solidFill>
                <a:latin typeface="Calibri" pitchFamily="34" charset="0"/>
              </a:rPr>
            </a:br>
            <a:r>
              <a:rPr lang="en-US" altLang="ru-RU" sz="1800" i="1" dirty="0" smtClean="0">
                <a:solidFill>
                  <a:srgbClr val="C00000"/>
                </a:solidFill>
                <a:latin typeface="Calibri" pitchFamily="34" charset="0"/>
              </a:rPr>
              <a:t/>
            </a:r>
            <a:br>
              <a:rPr lang="en-US" altLang="ru-RU" sz="1800" i="1" dirty="0" smtClean="0">
                <a:solidFill>
                  <a:srgbClr val="C00000"/>
                </a:solidFill>
                <a:latin typeface="Calibri" pitchFamily="34" charset="0"/>
              </a:rPr>
            </a:br>
            <a:r>
              <a:rPr lang="en-US" altLang="ru-RU" sz="1800" i="1" dirty="0">
                <a:solidFill>
                  <a:srgbClr val="C00000"/>
                </a:solidFill>
                <a:latin typeface="Calibri" pitchFamily="34" charset="0"/>
              </a:rPr>
              <a:t/>
            </a:r>
            <a:br>
              <a:rPr lang="en-US" altLang="ru-RU" sz="1800" i="1" dirty="0">
                <a:solidFill>
                  <a:srgbClr val="C00000"/>
                </a:solidFill>
                <a:latin typeface="Calibri" pitchFamily="34" charset="0"/>
              </a:rPr>
            </a:br>
            <a:r>
              <a:rPr lang="en-US" altLang="ru-RU" sz="1800" i="1" dirty="0" smtClean="0">
                <a:solidFill>
                  <a:srgbClr val="C00000"/>
                </a:solidFill>
                <a:latin typeface="Calibri" pitchFamily="34" charset="0"/>
              </a:rPr>
              <a:t/>
            </a:r>
            <a:br>
              <a:rPr lang="en-US" altLang="ru-RU" sz="1800" i="1" dirty="0" smtClean="0">
                <a:solidFill>
                  <a:srgbClr val="C00000"/>
                </a:solidFill>
                <a:latin typeface="Calibri" pitchFamily="34" charset="0"/>
              </a:rPr>
            </a:br>
            <a:r>
              <a:rPr lang="ru-RU" altLang="ru-RU" sz="1600" i="1" dirty="0" smtClean="0">
                <a:solidFill>
                  <a:srgbClr val="C00000"/>
                </a:solidFill>
                <a:latin typeface="Calibri" pitchFamily="34" charset="0"/>
              </a:rPr>
              <a:t/>
            </a:r>
            <a:br>
              <a:rPr lang="ru-RU" altLang="ru-RU" sz="1600" i="1" dirty="0" smtClean="0">
                <a:solidFill>
                  <a:srgbClr val="C00000"/>
                </a:solidFill>
                <a:latin typeface="Calibri" pitchFamily="34" charset="0"/>
              </a:rPr>
            </a:br>
            <a:endParaRPr lang="ru-RU" sz="1800" dirty="0">
              <a:solidFill>
                <a:srgbClr val="C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0D7E4-02D7-4BB0-A43F-D25B658B7DC8}" type="slidenum">
              <a:rPr lang="ru-RU" smtClean="0">
                <a:solidFill>
                  <a:schemeClr val="accent2"/>
                </a:solidFill>
              </a:rPr>
              <a:pPr/>
              <a:t>12</a:t>
            </a:fld>
            <a:endParaRPr lang="ru-RU" dirty="0">
              <a:solidFill>
                <a:schemeClr val="accent2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8678" y="6197388"/>
            <a:ext cx="328613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8415" y="548680"/>
            <a:ext cx="8461568" cy="180020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alt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ea typeface="+mj-ea"/>
                <a:cs typeface="+mj-cs"/>
              </a:rPr>
              <a:t>На инвестиционном форуме «Сочи-2017» между Республикой Ингушетия и  ООО «Экосистема» </a:t>
            </a:r>
            <a:r>
              <a:rPr lang="ru-RU" alt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ea typeface="+mj-ea"/>
                <a:cs typeface="+mj-cs"/>
              </a:rPr>
              <a:t>по </a:t>
            </a:r>
            <a:r>
              <a:rPr lang="ru-RU" alt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ea typeface="+mj-ea"/>
                <a:cs typeface="+mj-cs"/>
              </a:rPr>
              <a:t>реализации инвестиционного проекта по строительству современного полигона по захоронению и складированию отходов и мусороперерабатывающего комплекса в г. Сунжа. </a:t>
            </a:r>
            <a:br>
              <a:rPr lang="ru-RU" alt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ea typeface="+mj-ea"/>
                <a:cs typeface="+mj-cs"/>
              </a:rPr>
            </a:b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92742" y="2096105"/>
            <a:ext cx="5777531" cy="358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3829" y="5995537"/>
            <a:ext cx="8928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         </a:t>
            </a:r>
            <a:r>
              <a:rPr lang="ru-RU" alt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Строительство планируется </a:t>
            </a:r>
            <a:r>
              <a:rPr lang="ru-RU" alt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завершить до конца 2017 г.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567883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CFBB7F-3616-48DB-B05E-3461BF7FE97F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27" y="1268760"/>
            <a:ext cx="8388191" cy="5112568"/>
          </a:xfrm>
          <a:effectLst>
            <a:softEdge rad="112500"/>
          </a:effectLst>
        </p:spPr>
      </p:pic>
      <p:sp>
        <p:nvSpPr>
          <p:cNvPr id="10244" name="Прямоугольник 1"/>
          <p:cNvSpPr>
            <a:spLocks noChangeArrowheads="1"/>
          </p:cNvSpPr>
          <p:nvPr/>
        </p:nvSpPr>
        <p:spPr bwMode="auto">
          <a:xfrm>
            <a:off x="467544" y="404664"/>
            <a:ext cx="842493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До конца </a:t>
            </a:r>
            <a:r>
              <a:rPr lang="ru-RU" altLang="ru-RU" sz="2000" b="1" dirty="0">
                <a:solidFill>
                  <a:schemeClr val="accent2">
                    <a:lumMod val="75000"/>
                  </a:schemeClr>
                </a:solidFill>
              </a:rPr>
              <a:t>2018 г. планируется строительство второго полигона по захоронению и складированию отходов в Малгобекском районе.</a:t>
            </a:r>
          </a:p>
        </p:txBody>
      </p:sp>
    </p:spTree>
    <p:extLst>
      <p:ext uri="{BB962C8B-B14F-4D97-AF65-F5344CB8AC3E}">
        <p14:creationId xmlns:p14="http://schemas.microsoft.com/office/powerpoint/2010/main" val="16702583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5DFDC7-9391-458E-9281-48D84ACC3200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664"/>
            <a:ext cx="8424936" cy="5472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198115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02E200-23C8-40E3-8648-8BAF7BA0AE88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sp>
        <p:nvSpPr>
          <p:cNvPr id="12291" name="Прямоугольник 1"/>
          <p:cNvSpPr>
            <a:spLocks noChangeArrowheads="1"/>
          </p:cNvSpPr>
          <p:nvPr/>
        </p:nvSpPr>
        <p:spPr bwMode="auto">
          <a:xfrm>
            <a:off x="467544" y="476672"/>
            <a:ext cx="828092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solidFill>
                  <a:schemeClr val="accent2">
                    <a:lumMod val="75000"/>
                  </a:schemeClr>
                </a:solidFill>
              </a:rPr>
              <a:t>Реализация проекта будет способствовать не только экологическому оздоровление территории республики Ингушетия, а также создание рабочих мест и увеличение налоговых поступлений в бюджет всех уровней  </a:t>
            </a:r>
          </a:p>
        </p:txBody>
      </p:sp>
      <p:pic>
        <p:nvPicPr>
          <p:cNvPr id="6" name="Picture 2" descr="http://re-port.ru/uploads/photos/large/nazr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16832"/>
            <a:ext cx="6221406" cy="40051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02844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16"/>
          <p:cNvSpPr txBox="1">
            <a:spLocks noChangeArrowheads="1"/>
          </p:cNvSpPr>
          <p:nvPr/>
        </p:nvSpPr>
        <p:spPr bwMode="auto">
          <a:xfrm>
            <a:off x="467544" y="1411933"/>
            <a:ext cx="8234553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solidFill>
                <a:schemeClr val="accent3"/>
              </a:solidFill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accent3"/>
                </a:solidFill>
                <a:cs typeface="Times New Roman" pitchFamily="18" charset="0"/>
              </a:rPr>
              <a:t>ДОКЛАД </a:t>
            </a:r>
          </a:p>
          <a:p>
            <a:pPr algn="ctr"/>
            <a:endParaRPr lang="ru-RU" sz="2400" b="1" dirty="0" smtClean="0">
              <a:solidFill>
                <a:schemeClr val="accent3"/>
              </a:solidFill>
              <a:cs typeface="Times New Roman" pitchFamily="18" charset="0"/>
            </a:endParaRPr>
          </a:p>
          <a:p>
            <a:pPr algn="ctr"/>
            <a:r>
              <a:rPr lang="ru-RU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«Опыт Республики Ингушетия по привлечению внебюджетных источников с целью реализации проекта по созданию системы обращения с отходами»</a:t>
            </a:r>
            <a:endParaRPr lang="ru-RU" b="1" dirty="0" smtClean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6147" name="Picture 7" descr="C:\Users\ADMIN\Downloads\gerb_ingushetii-600x59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3" y="503238"/>
            <a:ext cx="928687" cy="92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TextBox 5"/>
          <p:cNvSpPr txBox="1">
            <a:spLocks noChangeArrowheads="1"/>
          </p:cNvSpPr>
          <p:nvPr/>
        </p:nvSpPr>
        <p:spPr bwMode="auto">
          <a:xfrm>
            <a:off x="4355976" y="3643314"/>
            <a:ext cx="4430839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i="1" dirty="0"/>
              <a:t>   </a:t>
            </a:r>
          </a:p>
          <a:p>
            <a:pPr algn="ctr"/>
            <a:r>
              <a:rPr lang="ru-RU" sz="1600" b="1" i="1" dirty="0"/>
              <a:t>     </a:t>
            </a:r>
          </a:p>
          <a:p>
            <a:pPr algn="ctr"/>
            <a:endParaRPr lang="ru-RU" sz="1600" b="1" i="1" dirty="0"/>
          </a:p>
          <a:p>
            <a:pPr algn="ctr"/>
            <a:r>
              <a:rPr lang="ru-RU" b="1" i="1" dirty="0">
                <a:cs typeface="Arial" charset="0"/>
              </a:rPr>
              <a:t> 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Председатель Комитета </a:t>
            </a:r>
            <a:r>
              <a:rPr lang="ru-RU" b="1" i="1" dirty="0">
                <a:latin typeface="Arial" pitchFamily="34" charset="0"/>
                <a:cs typeface="Arial" pitchFamily="34" charset="0"/>
              </a:rPr>
              <a:t>Республики Ингушетия </a:t>
            </a:r>
            <a:endParaRPr lang="ru-RU" b="1" i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i="1" dirty="0" smtClean="0">
                <a:latin typeface="Arial" pitchFamily="34" charset="0"/>
                <a:cs typeface="Arial" pitchFamily="34" charset="0"/>
              </a:rPr>
              <a:t>по </a:t>
            </a:r>
            <a:r>
              <a:rPr lang="ru-RU" b="1" i="1" dirty="0">
                <a:latin typeface="Arial" pitchFamily="34" charset="0"/>
                <a:cs typeface="Arial" pitchFamily="34" charset="0"/>
              </a:rPr>
              <a:t>экологии и природным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ресурсам</a:t>
            </a:r>
          </a:p>
          <a:p>
            <a:pPr algn="ctr"/>
            <a:r>
              <a:rPr lang="ru-RU" b="1" i="1" dirty="0" err="1" smtClean="0">
                <a:latin typeface="Arial" pitchFamily="34" charset="0"/>
                <a:cs typeface="Arial" pitchFamily="34" charset="0"/>
              </a:rPr>
              <a:t>Бабхоев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 М.М.</a:t>
            </a:r>
            <a:endParaRPr lang="ru-RU" b="1" i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i="1" dirty="0">
                <a:cs typeface="Arial" charset="0"/>
              </a:rPr>
              <a:t/>
            </a:r>
            <a:br>
              <a:rPr lang="ru-RU" sz="2400" b="1" i="1" dirty="0">
                <a:cs typeface="Arial" charset="0"/>
              </a:rPr>
            </a:br>
            <a:endParaRPr lang="ru-RU" sz="1600" b="1" i="1" dirty="0"/>
          </a:p>
        </p:txBody>
      </p:sp>
      <p:sp>
        <p:nvSpPr>
          <p:cNvPr id="6150" name="TextBox 7"/>
          <p:cNvSpPr txBox="1">
            <a:spLocks noChangeArrowheads="1"/>
          </p:cNvSpPr>
          <p:nvPr/>
        </p:nvSpPr>
        <p:spPr bwMode="auto">
          <a:xfrm>
            <a:off x="642938" y="714375"/>
            <a:ext cx="35718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</a:rPr>
              <a:t>РЕСПУБЛИКА ИНГУШЕТИЯ</a:t>
            </a:r>
          </a:p>
        </p:txBody>
      </p:sp>
      <p:sp>
        <p:nvSpPr>
          <p:cNvPr id="6151" name="TextBox 8"/>
          <p:cNvSpPr txBox="1">
            <a:spLocks noChangeArrowheads="1"/>
          </p:cNvSpPr>
          <p:nvPr/>
        </p:nvSpPr>
        <p:spPr bwMode="auto">
          <a:xfrm>
            <a:off x="5429250" y="714375"/>
            <a:ext cx="32861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</a:rPr>
              <a:t>Г</a:t>
            </a:r>
            <a:r>
              <a:rPr lang="en-US" sz="1600" b="1" dirty="0" smtClean="0">
                <a:solidFill>
                  <a:srgbClr val="C00000"/>
                </a:solidFill>
              </a:rPr>
              <a:t>I</a:t>
            </a:r>
            <a:r>
              <a:rPr lang="ru-RU" sz="1600" b="1" dirty="0" smtClean="0">
                <a:solidFill>
                  <a:srgbClr val="C00000"/>
                </a:solidFill>
              </a:rPr>
              <a:t>АЛГ</a:t>
            </a:r>
            <a:r>
              <a:rPr lang="en-US" sz="1600" b="1" dirty="0" smtClean="0">
                <a:solidFill>
                  <a:srgbClr val="C00000"/>
                </a:solidFill>
              </a:rPr>
              <a:t>I</a:t>
            </a:r>
            <a:r>
              <a:rPr lang="ru-RU" sz="1600" b="1" dirty="0" smtClean="0">
                <a:solidFill>
                  <a:srgbClr val="C00000"/>
                </a:solidFill>
              </a:rPr>
              <a:t>АЙ </a:t>
            </a:r>
            <a:r>
              <a:rPr lang="ru-RU" sz="1600" b="1" dirty="0">
                <a:solidFill>
                  <a:srgbClr val="C00000"/>
                </a:solidFill>
              </a:rPr>
              <a:t>РЕСПУБЛИКА</a:t>
            </a:r>
          </a:p>
        </p:txBody>
      </p:sp>
      <p:pic>
        <p:nvPicPr>
          <p:cNvPr id="6152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4005263"/>
            <a:ext cx="266382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1858290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183880" cy="2304256"/>
          </a:xfrm>
        </p:spPr>
        <p:txBody>
          <a:bodyPr>
            <a:noAutofit/>
          </a:bodyPr>
          <a:lstStyle/>
          <a:p>
            <a:pPr marL="0" indent="0" algn="ctr"/>
            <a:r>
              <a:rPr lang="ru-RU" altLang="ru-RU" sz="1800" i="1" dirty="0" smtClean="0">
                <a:solidFill>
                  <a:srgbClr val="C00000"/>
                </a:solidFill>
                <a:latin typeface="Calibri" pitchFamily="34" charset="0"/>
              </a:rPr>
              <a:t/>
            </a:r>
            <a:br>
              <a:rPr lang="ru-RU" altLang="ru-RU" sz="1800" i="1" dirty="0" smtClean="0">
                <a:solidFill>
                  <a:srgbClr val="C00000"/>
                </a:solidFill>
                <a:latin typeface="Calibri" pitchFamily="34" charset="0"/>
              </a:rPr>
            </a:br>
            <a:r>
              <a:rPr lang="en-US" altLang="ru-RU" sz="1800" i="1" dirty="0" smtClean="0">
                <a:solidFill>
                  <a:srgbClr val="C00000"/>
                </a:solidFill>
                <a:latin typeface="Calibri" pitchFamily="34" charset="0"/>
              </a:rPr>
              <a:t/>
            </a:r>
            <a:br>
              <a:rPr lang="en-US" altLang="ru-RU" sz="1800" i="1" dirty="0" smtClean="0">
                <a:solidFill>
                  <a:srgbClr val="C00000"/>
                </a:solidFill>
                <a:latin typeface="Calibri" pitchFamily="34" charset="0"/>
              </a:rPr>
            </a:br>
            <a:r>
              <a:rPr lang="en-US" altLang="ru-RU" sz="1800" i="1" dirty="0">
                <a:solidFill>
                  <a:srgbClr val="C00000"/>
                </a:solidFill>
                <a:latin typeface="Calibri" pitchFamily="34" charset="0"/>
              </a:rPr>
              <a:t/>
            </a:r>
            <a:br>
              <a:rPr lang="en-US" altLang="ru-RU" sz="1800" i="1" dirty="0">
                <a:solidFill>
                  <a:srgbClr val="C00000"/>
                </a:solidFill>
                <a:latin typeface="Calibri" pitchFamily="34" charset="0"/>
              </a:rPr>
            </a:br>
            <a:r>
              <a:rPr lang="en-US" altLang="ru-RU" sz="1800" i="1" dirty="0" smtClean="0">
                <a:solidFill>
                  <a:srgbClr val="C00000"/>
                </a:solidFill>
                <a:latin typeface="Calibri" pitchFamily="34" charset="0"/>
              </a:rPr>
              <a:t/>
            </a:r>
            <a:br>
              <a:rPr lang="en-US" altLang="ru-RU" sz="1800" i="1" dirty="0" smtClean="0">
                <a:solidFill>
                  <a:srgbClr val="C00000"/>
                </a:solidFill>
                <a:latin typeface="Calibri" pitchFamily="34" charset="0"/>
              </a:rPr>
            </a:br>
            <a:r>
              <a:rPr lang="en-US" altLang="ru-RU" sz="1800" i="1" dirty="0">
                <a:solidFill>
                  <a:srgbClr val="C00000"/>
                </a:solidFill>
                <a:latin typeface="Calibri" pitchFamily="34" charset="0"/>
              </a:rPr>
              <a:t/>
            </a:r>
            <a:br>
              <a:rPr lang="en-US" altLang="ru-RU" sz="1800" i="1" dirty="0">
                <a:solidFill>
                  <a:srgbClr val="C00000"/>
                </a:solidFill>
                <a:latin typeface="Calibri" pitchFamily="34" charset="0"/>
              </a:rPr>
            </a:br>
            <a:r>
              <a:rPr lang="en-US" altLang="ru-RU" sz="1800" i="1" dirty="0" smtClean="0">
                <a:solidFill>
                  <a:srgbClr val="C00000"/>
                </a:solidFill>
                <a:latin typeface="Calibri" pitchFamily="34" charset="0"/>
              </a:rPr>
              <a:t/>
            </a:r>
            <a:br>
              <a:rPr lang="en-US" altLang="ru-RU" sz="1800" i="1" dirty="0" smtClean="0">
                <a:solidFill>
                  <a:srgbClr val="C00000"/>
                </a:solidFill>
                <a:latin typeface="Calibri" pitchFamily="34" charset="0"/>
              </a:rPr>
            </a:br>
            <a:r>
              <a:rPr lang="ru-RU" altLang="ru-RU" sz="1600" i="1" dirty="0" smtClean="0">
                <a:solidFill>
                  <a:srgbClr val="C00000"/>
                </a:solidFill>
                <a:latin typeface="Calibri" pitchFamily="34" charset="0"/>
              </a:rPr>
              <a:t/>
            </a:r>
            <a:br>
              <a:rPr lang="ru-RU" altLang="ru-RU" sz="1600" i="1" dirty="0" smtClean="0">
                <a:solidFill>
                  <a:srgbClr val="C00000"/>
                </a:solidFill>
                <a:latin typeface="Calibri" pitchFamily="34" charset="0"/>
              </a:rPr>
            </a:br>
            <a:endParaRPr lang="ru-RU" sz="1800" dirty="0">
              <a:solidFill>
                <a:srgbClr val="C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0D7E4-02D7-4BB0-A43F-D25B658B7DC8}" type="slidenum">
              <a:rPr lang="ru-RU" smtClean="0">
                <a:solidFill>
                  <a:schemeClr val="accent2"/>
                </a:solidFill>
              </a:rPr>
              <a:pPr/>
              <a:t>2</a:t>
            </a:fld>
            <a:endParaRPr lang="ru-RU" dirty="0">
              <a:solidFill>
                <a:schemeClr val="accent2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8678" y="6197388"/>
            <a:ext cx="328613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8415" y="548680"/>
            <a:ext cx="8461568" cy="180020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altLang="ru-RU" sz="2400" b="1" dirty="0">
                <a:solidFill>
                  <a:schemeClr val="accent2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ea typeface="+mj-ea"/>
                <a:cs typeface="+mj-cs"/>
              </a:rPr>
              <a:t>Важный экологический вопрос в республике</a:t>
            </a:r>
            <a:r>
              <a:rPr lang="en-US" altLang="ru-RU" sz="2400" b="1" dirty="0">
                <a:solidFill>
                  <a:schemeClr val="accent2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ea typeface="+mj-ea"/>
                <a:cs typeface="+mj-cs"/>
              </a:rPr>
              <a:t> - </a:t>
            </a:r>
            <a:r>
              <a:rPr lang="ru-RU" altLang="ru-RU" sz="2400" b="1" dirty="0">
                <a:solidFill>
                  <a:schemeClr val="accent2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ea typeface="+mj-ea"/>
                <a:cs typeface="+mj-cs"/>
              </a:rPr>
              <a:t>образование несанкционированных мусорных свалок на территориях сельских поселений и городов </a:t>
            </a:r>
            <a:r>
              <a:rPr lang="ru-RU" altLang="ru-RU" sz="2400" b="1" dirty="0" smtClean="0">
                <a:solidFill>
                  <a:schemeClr val="accent2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ea typeface="+mj-ea"/>
                <a:cs typeface="+mj-cs"/>
              </a:rPr>
              <a:t>республики</a:t>
            </a:r>
            <a:endParaRPr lang="en-US" altLang="ru-RU" sz="2400" b="1" dirty="0" smtClean="0">
              <a:solidFill>
                <a:schemeClr val="accent2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ea typeface="+mj-ea"/>
              <a:cs typeface="+mj-cs"/>
            </a:endParaRPr>
          </a:p>
          <a:p>
            <a:pPr marL="0" indent="0" algn="ctr">
              <a:buNone/>
            </a:pPr>
            <a:endParaRPr lang="en-US" altLang="ru-RU" sz="2400" b="1" dirty="0">
              <a:solidFill>
                <a:srgbClr val="C000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ru-RU" altLang="ru-RU" sz="2400" b="1" dirty="0">
                <a:solidFill>
                  <a:srgbClr val="C0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ea typeface="+mj-ea"/>
                <a:cs typeface="+mj-cs"/>
              </a:rPr>
              <a:t/>
            </a:r>
            <a:br>
              <a:rPr lang="ru-RU" altLang="ru-RU" sz="2400" b="1" dirty="0">
                <a:solidFill>
                  <a:srgbClr val="C0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ea typeface="+mj-ea"/>
                <a:cs typeface="+mj-cs"/>
              </a:rPr>
            </a:br>
            <a:endParaRPr lang="ru-RU" sz="2000" dirty="0"/>
          </a:p>
        </p:txBody>
      </p:sp>
      <p:pic>
        <p:nvPicPr>
          <p:cNvPr id="12" name="Picture 2" descr="C:\Documents and Settings\User\Рабочий стол\Экаж свалка\20170306_173256.jpg"/>
          <p:cNvPicPr>
            <a:picLocks noGrp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6902" y="1916832"/>
            <a:ext cx="4025247" cy="32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Содержимое 6" descr="IMG_7913.JPG"/>
          <p:cNvPicPr>
            <a:picLocks noGrp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67965" y="1916832"/>
            <a:ext cx="3875019" cy="32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26964917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908720"/>
            <a:ext cx="8223064" cy="25637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За период 2015-2016 гг. в рамках надзора </a:t>
            </a:r>
            <a:r>
              <a:rPr lang="ru-RU" sz="2000" dirty="0" smtClean="0">
                <a:solidFill>
                  <a:srgbClr val="C00000"/>
                </a:solidFill>
              </a:rPr>
              <a:t>ликвидировано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rgbClr val="C00000"/>
                </a:solidFill>
              </a:rPr>
              <a:t>114</a:t>
            </a:r>
            <a:r>
              <a:rPr lang="ru-RU" sz="2000" dirty="0" smtClean="0">
                <a:solidFill>
                  <a:schemeClr val="tx1"/>
                </a:solidFill>
              </a:rPr>
              <a:t> свалок и навалов мусора. 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/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accent2"/>
                </a:solidFill>
              </a:rPr>
              <a:t/>
            </a:r>
            <a:br>
              <a:rPr lang="ru-RU" sz="2000" dirty="0" smtClean="0">
                <a:solidFill>
                  <a:schemeClr val="accent2"/>
                </a:solidFill>
              </a:rPr>
            </a:br>
            <a:r>
              <a:rPr lang="en-US" sz="2000" dirty="0" smtClean="0">
                <a:solidFill>
                  <a:schemeClr val="accent2"/>
                </a:solidFill>
              </a:rPr>
              <a:t/>
            </a:r>
            <a:br>
              <a:rPr lang="en-US" sz="2000" dirty="0" smtClean="0">
                <a:solidFill>
                  <a:schemeClr val="accent2"/>
                </a:solidFill>
              </a:rPr>
            </a:br>
            <a:endParaRPr lang="ru-RU" sz="2000" dirty="0">
              <a:solidFill>
                <a:schemeClr val="accent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0D7E4-02D7-4BB0-A43F-D25B658B7DC8}" type="slidenum">
              <a:rPr lang="ru-RU" smtClean="0">
                <a:solidFill>
                  <a:schemeClr val="accent2"/>
                </a:solidFill>
              </a:rPr>
              <a:pPr/>
              <a:t>3</a:t>
            </a:fld>
            <a:endParaRPr lang="ru-RU" dirty="0">
              <a:solidFill>
                <a:schemeClr val="accent2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6011" y="6165304"/>
            <a:ext cx="328613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Содержимое 7" descr="IMG_7897.JPG"/>
          <p:cNvPicPr>
            <a:picLocks noGrp="1"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5623" y="1362684"/>
            <a:ext cx="5770632" cy="350021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11561" y="4862904"/>
            <a:ext cx="80587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b="1" dirty="0" smtClean="0"/>
          </a:p>
          <a:p>
            <a:pPr algn="ctr"/>
            <a:r>
              <a:rPr lang="ru-RU" b="1" dirty="0" smtClean="0"/>
              <a:t>Вместе </a:t>
            </a:r>
            <a:r>
              <a:rPr lang="ru-RU" b="1" dirty="0"/>
              <a:t>с тем в последнее время остаются </a:t>
            </a:r>
            <a:r>
              <a:rPr lang="ru-RU" b="1" dirty="0">
                <a:solidFill>
                  <a:srgbClr val="C00000"/>
                </a:solidFill>
              </a:rPr>
              <a:t>неликвидированными 26</a:t>
            </a:r>
            <a:r>
              <a:rPr lang="ru-RU" b="1" dirty="0"/>
              <a:t> бывших местных </a:t>
            </a:r>
            <a:r>
              <a:rPr lang="ru-RU" b="1" dirty="0" smtClean="0"/>
              <a:t>свалок, </a:t>
            </a:r>
            <a:r>
              <a:rPr lang="ru-RU" b="1" dirty="0" smtClean="0">
                <a:solidFill>
                  <a:srgbClr val="C00000"/>
                </a:solidFill>
              </a:rPr>
              <a:t>3</a:t>
            </a:r>
            <a:r>
              <a:rPr lang="ru-RU" b="1" dirty="0" smtClean="0"/>
              <a:t> крупные свалки </a:t>
            </a:r>
            <a:r>
              <a:rPr lang="ru-RU" b="1" dirty="0" smtClean="0">
                <a:solidFill>
                  <a:srgbClr val="C00000"/>
                </a:solidFill>
              </a:rPr>
              <a:t>закрыты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492805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9001156" cy="884046"/>
          </a:xfrm>
        </p:spPr>
        <p:txBody>
          <a:bodyPr>
            <a:noAutofit/>
          </a:bodyPr>
          <a:lstStyle/>
          <a:p>
            <a:r>
              <a:rPr lang="ru-RU" sz="2400" b="0" dirty="0" smtClean="0">
                <a:solidFill>
                  <a:schemeClr val="accent2"/>
                </a:solidFill>
              </a:rPr>
              <a:t>  </a:t>
            </a:r>
            <a:r>
              <a:rPr lang="ru-RU" sz="2200" b="0" dirty="0" smtClean="0">
                <a:solidFill>
                  <a:schemeClr val="accent2"/>
                </a:solidFill>
              </a:rPr>
              <a:t>Городская </a:t>
            </a:r>
            <a:r>
              <a:rPr lang="ru-RU" sz="2200" b="0" dirty="0">
                <a:solidFill>
                  <a:schemeClr val="accent2"/>
                </a:solidFill>
              </a:rPr>
              <a:t>несанкционированная свалка </a:t>
            </a:r>
            <a:r>
              <a:rPr lang="ru-RU" sz="2200" b="0" dirty="0" err="1">
                <a:solidFill>
                  <a:schemeClr val="accent2"/>
                </a:solidFill>
              </a:rPr>
              <a:t>г.Малгобек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980728"/>
            <a:ext cx="4142834" cy="37657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3438" y="928670"/>
            <a:ext cx="4041775" cy="428628"/>
          </a:xfrm>
        </p:spPr>
        <p:txBody>
          <a:bodyPr>
            <a:normAutofit/>
          </a:bodyPr>
          <a:lstStyle/>
          <a:p>
            <a:pPr algn="ctr"/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После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6" descr="IMG_666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7544" y="1484784"/>
            <a:ext cx="3910534" cy="4392000"/>
          </a:xfrm>
        </p:spPr>
      </p:pic>
      <p:pic>
        <p:nvPicPr>
          <p:cNvPr id="17" name="Содержимое 6" descr="DSC03753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860032" y="1484784"/>
            <a:ext cx="3816424" cy="4356000"/>
          </a:xfrm>
        </p:spPr>
      </p:pic>
    </p:spTree>
    <p:extLst>
      <p:ext uri="{BB962C8B-B14F-4D97-AF65-F5344CB8AC3E}">
        <p14:creationId xmlns:p14="http://schemas.microsoft.com/office/powerpoint/2010/main" val="1485495025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О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д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на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из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существенных причин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отсутствие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налаженной системы сбора, транспортировки и переработки отходов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0D7E4-02D7-4BB0-A43F-D25B658B7DC8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13314" name="Picture 2" descr="Картинки по запросу сбор и транспортировка  и переработкаотходов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09682" y="2874077"/>
            <a:ext cx="2448272" cy="1714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3316" name="Picture 4" descr="Картинки по запросу сбор и транспортировка  и переработкаотходо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16" y="2874077"/>
            <a:ext cx="2410359" cy="1714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3318" name="Picture 6" descr="Картинки по запросу сбор и транспортировка  и переработкаотходов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8680" y="-9612251"/>
            <a:ext cx="7089600" cy="531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Картинки по запросу сбор и транспортировка  и переработкаотходов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878839"/>
            <a:ext cx="2431228" cy="17049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414220266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183880" cy="1051560"/>
          </a:xfrm>
        </p:spPr>
        <p:txBody>
          <a:bodyPr>
            <a:noAutofit/>
          </a:bodyPr>
          <a:lstStyle/>
          <a:p>
            <a:pPr algn="ctr"/>
            <a:r>
              <a:rPr lang="ru-RU" sz="1800" dirty="0">
                <a:solidFill>
                  <a:schemeClr val="accent2"/>
                </a:solidFill>
              </a:rPr>
              <a:t>Республика Ингушетия остро нуждается в строительстве современного полигона ТБО отвечающим экологическим </a:t>
            </a:r>
            <a:r>
              <a:rPr lang="ru-RU" sz="1800" dirty="0" smtClean="0">
                <a:solidFill>
                  <a:schemeClr val="accent2"/>
                </a:solidFill>
              </a:rPr>
              <a:t>требованиям</a:t>
            </a:r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0D7E4-02D7-4BB0-A43F-D25B658B7DC8}" type="slidenum">
              <a:rPr lang="ru-RU" smtClean="0">
                <a:solidFill>
                  <a:schemeClr val="accent2"/>
                </a:solidFill>
              </a:rPr>
              <a:pPr/>
              <a:t>6</a:t>
            </a:fld>
            <a:endParaRPr lang="ru-RU" dirty="0">
              <a:solidFill>
                <a:schemeClr val="accent2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6011" y="6165304"/>
            <a:ext cx="328613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1"/>
          <p:cNvSpPr>
            <a:spLocks noChangeArrowheads="1"/>
          </p:cNvSpPr>
          <p:nvPr/>
        </p:nvSpPr>
        <p:spPr bwMode="auto">
          <a:xfrm>
            <a:off x="4499992" y="-891480"/>
            <a:ext cx="5400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b="1" dirty="0" smtClean="0">
                <a:latin typeface="Calibri" pitchFamily="34" charset="0"/>
              </a:rPr>
              <a:t> </a:t>
            </a:r>
            <a:endParaRPr lang="ru-RU" altLang="ru-RU" sz="2400" b="1" dirty="0"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81" y="1602444"/>
            <a:ext cx="7823200" cy="4559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476274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4032448" cy="4464496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1600" dirty="0" smtClean="0">
                <a:solidFill>
                  <a:schemeClr val="accent2"/>
                </a:solidFill>
              </a:rPr>
              <a:t>С целью </a:t>
            </a:r>
            <a:r>
              <a:rPr lang="ru-RU" sz="1600" dirty="0">
                <a:solidFill>
                  <a:schemeClr val="accent2"/>
                </a:solidFill>
              </a:rPr>
              <a:t>внедрения на территории Республики Ингушетия новой системы в области обращения с отходами Комитетом разработана и утверждена территориальная схема обращения с отходами, в том числе с твердыми коммунальными отходами.</a:t>
            </a: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0D7E4-02D7-4BB0-A43F-D25B658B7DC8}" type="slidenum">
              <a:rPr lang="ru-RU" smtClean="0">
                <a:solidFill>
                  <a:schemeClr val="accent2"/>
                </a:solidFill>
              </a:rPr>
              <a:pPr/>
              <a:t>7</a:t>
            </a:fld>
            <a:endParaRPr lang="ru-RU" dirty="0">
              <a:solidFill>
                <a:schemeClr val="accent2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2149" y="6198641"/>
            <a:ext cx="328613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496" y="333536"/>
            <a:ext cx="4536504" cy="6200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906760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3672408" cy="5256584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1600" dirty="0" smtClean="0">
                <a:solidFill>
                  <a:schemeClr val="accent2"/>
                </a:solidFill>
              </a:rPr>
              <a:t/>
            </a:r>
            <a:br>
              <a:rPr lang="ru-RU" sz="1600" dirty="0" smtClean="0">
                <a:solidFill>
                  <a:schemeClr val="accent2"/>
                </a:solidFill>
              </a:rPr>
            </a:br>
            <a:r>
              <a:rPr lang="ru-RU" sz="1600" dirty="0" smtClean="0">
                <a:solidFill>
                  <a:schemeClr val="accent2"/>
                </a:solidFill>
              </a:rPr>
              <a:t/>
            </a:r>
            <a:br>
              <a:rPr lang="ru-RU" sz="1600" dirty="0" smtClean="0">
                <a:solidFill>
                  <a:schemeClr val="accent2"/>
                </a:solidFill>
              </a:rPr>
            </a:br>
            <a:r>
              <a:rPr lang="ru-RU" sz="1600" dirty="0" smtClean="0">
                <a:solidFill>
                  <a:schemeClr val="accent2"/>
                </a:solidFill>
              </a:rPr>
              <a:t>Комитетом были подготовлены предложения для потенциальных инвесторов с целью привлечения внебюджетных источников для реализации проекта по строительству современных полигонов по захоронению и складированию отходов и мусороперерабатывающих комплексов в г. Сунжа и в Малгобекском районе</a:t>
            </a: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0D7E4-02D7-4BB0-A43F-D25B658B7DC8}" type="slidenum">
              <a:rPr lang="ru-RU" smtClean="0">
                <a:solidFill>
                  <a:schemeClr val="accent2"/>
                </a:solidFill>
              </a:rPr>
              <a:pPr/>
              <a:t>8</a:t>
            </a:fld>
            <a:endParaRPr lang="ru-RU" dirty="0">
              <a:solidFill>
                <a:schemeClr val="accent2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2149" y="6198641"/>
            <a:ext cx="328613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" t="2585" r="9615" b="2585"/>
          <a:stretch/>
        </p:blipFill>
        <p:spPr>
          <a:xfrm>
            <a:off x="4426858" y="1700808"/>
            <a:ext cx="4046993" cy="27050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68084376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0237" y="332656"/>
            <a:ext cx="8208910" cy="11235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chemeClr val="accent2"/>
                </a:solidFill>
              </a:rPr>
              <a:t>Также пяти </a:t>
            </a:r>
            <a:r>
              <a:rPr lang="ru-RU" sz="2400" dirty="0">
                <a:solidFill>
                  <a:schemeClr val="accent2"/>
                </a:solidFill>
              </a:rPr>
              <a:t>площадок временного размещения </a:t>
            </a:r>
            <a:r>
              <a:rPr lang="ru-RU" sz="2400" dirty="0" smtClean="0">
                <a:solidFill>
                  <a:schemeClr val="accent2"/>
                </a:solidFill>
              </a:rPr>
              <a:t>отходов на территории </a:t>
            </a:r>
            <a:r>
              <a:rPr lang="ru-RU" sz="2400" dirty="0">
                <a:solidFill>
                  <a:schemeClr val="accent2"/>
                </a:solidFill>
              </a:rPr>
              <a:t>Назрановского, Малгобекского и  Сунженского </a:t>
            </a:r>
            <a:r>
              <a:rPr lang="ru-RU" sz="2400" dirty="0" smtClean="0">
                <a:solidFill>
                  <a:schemeClr val="accent2"/>
                </a:solidFill>
              </a:rPr>
              <a:t>районов</a:t>
            </a:r>
            <a:endParaRPr lang="ru-RU" sz="2400" dirty="0">
              <a:solidFill>
                <a:schemeClr val="accent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0D7E4-02D7-4BB0-A43F-D25B658B7DC8}" type="slidenum">
              <a:rPr lang="ru-RU" smtClean="0">
                <a:solidFill>
                  <a:schemeClr val="accent2"/>
                </a:solidFill>
              </a:rPr>
              <a:pPr/>
              <a:t>9</a:t>
            </a:fld>
            <a:endParaRPr lang="ru-RU" dirty="0">
              <a:solidFill>
                <a:schemeClr val="accent2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2149" y="6165303"/>
            <a:ext cx="328613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16832"/>
            <a:ext cx="7581130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5155247"/>
      </p:ext>
    </p:extLst>
  </p:cSld>
  <p:clrMapOvr>
    <a:masterClrMapping/>
  </p:clrMapOvr>
  <p:transition spd="slow">
    <p:cover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3216</TotalTime>
  <Words>452</Words>
  <Application>Microsoft Office PowerPoint</Application>
  <PresentationFormat>Экран (4:3)</PresentationFormat>
  <Paragraphs>71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Аспект</vt:lpstr>
      <vt:lpstr>Презентация PowerPoint</vt:lpstr>
      <vt:lpstr>       </vt:lpstr>
      <vt:lpstr>За период 2015-2016 гг. в рамках надзора ликвидировано 114 свалок и навалов мусора.         </vt:lpstr>
      <vt:lpstr>  Городская несанкционированная свалка г.Малгобек</vt:lpstr>
      <vt:lpstr>Презентация PowerPoint</vt:lpstr>
      <vt:lpstr>Республика Ингушетия остро нуждается в строительстве современного полигона ТБО отвечающим экологическим требованиям</vt:lpstr>
      <vt:lpstr>С целью внедрения на территории Республики Ингушетия новой системы в области обращения с отходами Комитетом разработана и утверждена территориальная схема обращения с отходами, в том числе с твердыми коммунальными отходами.</vt:lpstr>
      <vt:lpstr>  Комитетом были подготовлены предложения для потенциальных инвесторов с целью привлечения внебюджетных источников для реализации проекта по строительству современных полигонов по захоронению и складированию отходов и мусороперерабатывающих комплексов в г. Сунжа и в Малгобекском районе</vt:lpstr>
      <vt:lpstr>Также пяти площадок временного размещения отходов на территории Назрановского, Малгобекского и  Сунженского районов</vt:lpstr>
      <vt:lpstr>Презентация PowerPoint</vt:lpstr>
      <vt:lpstr>Получены привлекательные условия для потенциального инвестора:</vt:lpstr>
      <vt:lpstr>      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06</cp:lastModifiedBy>
  <cp:revision>216</cp:revision>
  <dcterms:created xsi:type="dcterms:W3CDTF">2014-09-10T14:15:24Z</dcterms:created>
  <dcterms:modified xsi:type="dcterms:W3CDTF">2017-03-27T07:29:09Z</dcterms:modified>
</cp:coreProperties>
</file>