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82" r:id="rId2"/>
  </p:sldMasterIdLst>
  <p:notesMasterIdLst>
    <p:notesMasterId r:id="rId16"/>
  </p:notesMasterIdLst>
  <p:sldIdLst>
    <p:sldId id="317" r:id="rId3"/>
    <p:sldId id="316" r:id="rId4"/>
    <p:sldId id="321" r:id="rId5"/>
    <p:sldId id="322" r:id="rId6"/>
    <p:sldId id="323" r:id="rId7"/>
    <p:sldId id="320" r:id="rId8"/>
    <p:sldId id="310" r:id="rId9"/>
    <p:sldId id="313" r:id="rId10"/>
    <p:sldId id="311" r:id="rId11"/>
    <p:sldId id="312" r:id="rId12"/>
    <p:sldId id="314" r:id="rId13"/>
    <p:sldId id="318" r:id="rId14"/>
    <p:sldId id="319" r:id="rId15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E64E3-5A3A-4A20-9F75-82A51DF240D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55DE8E-9705-405D-9BBA-88FC11F148C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Прекращено продуцирование неприятных запахов</a:t>
          </a:r>
          <a:endParaRPr lang="ru-RU" alt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046EA-FB48-411C-A17B-74A960B62D1A}" type="parTrans" cxnId="{5D823323-DDBC-4C9F-B354-EEA5692B7739}">
      <dgm:prSet/>
      <dgm:spPr/>
      <dgm:t>
        <a:bodyPr/>
        <a:lstStyle/>
        <a:p>
          <a:endParaRPr lang="ru-RU"/>
        </a:p>
      </dgm:t>
    </dgm:pt>
    <dgm:pt modelId="{BEDD1869-8FB8-4EBE-AC96-5815C7104EFC}" type="sibTrans" cxnId="{5D823323-DDBC-4C9F-B354-EEA5692B7739}">
      <dgm:prSet/>
      <dgm:spPr/>
      <dgm:t>
        <a:bodyPr/>
        <a:lstStyle/>
        <a:p>
          <a:endParaRPr lang="ru-RU"/>
        </a:p>
      </dgm:t>
    </dgm:pt>
    <dgm:pt modelId="{4048E253-B93D-4EF2-86A0-73E6496A0CB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Улучшена санитарно-эпидемиологическая и экологическая ситуация</a:t>
          </a:r>
          <a:endParaRPr lang="ru-RU" alt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4268A-41C6-4F3D-A005-3AD21A4C0A86}" type="sibTrans" cxnId="{B9FE4F02-9508-4C65-AD25-C5CD79D8AB6E}">
      <dgm:prSet/>
      <dgm:spPr/>
      <dgm:t>
        <a:bodyPr/>
        <a:lstStyle/>
        <a:p>
          <a:endParaRPr lang="ru-RU"/>
        </a:p>
      </dgm:t>
    </dgm:pt>
    <dgm:pt modelId="{7975513D-F9BA-414B-8B00-C4CB0F4EE0C1}" type="parTrans" cxnId="{B9FE4F02-9508-4C65-AD25-C5CD79D8AB6E}">
      <dgm:prSet/>
      <dgm:spPr/>
      <dgm:t>
        <a:bodyPr/>
        <a:lstStyle/>
        <a:p>
          <a:endParaRPr lang="ru-RU"/>
        </a:p>
      </dgm:t>
    </dgm:pt>
    <dgm:pt modelId="{AB5818AF-AA20-4978-9F58-DC3FC6F33D1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Улучшено качество сбрасываемых сточных вод в Волгу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86BE4-A389-46DD-9874-51689C43EF86}" type="sibTrans" cxnId="{B5AAEA21-A240-4B17-A002-215E7CB4E6F0}">
      <dgm:prSet/>
      <dgm:spPr/>
      <dgm:t>
        <a:bodyPr/>
        <a:lstStyle/>
        <a:p>
          <a:endParaRPr lang="ru-RU"/>
        </a:p>
      </dgm:t>
    </dgm:pt>
    <dgm:pt modelId="{6443FF9B-9208-4A58-939A-049B77ECF432}" type="parTrans" cxnId="{B5AAEA21-A240-4B17-A002-215E7CB4E6F0}">
      <dgm:prSet/>
      <dgm:spPr/>
      <dgm:t>
        <a:bodyPr/>
        <a:lstStyle/>
        <a:p>
          <a:endParaRPr lang="ru-RU"/>
        </a:p>
      </dgm:t>
    </dgm:pt>
    <dgm:pt modelId="{16C63A4A-AF8F-44E8-8DA0-9DB6A6968EDA}" type="pres">
      <dgm:prSet presAssocID="{3B7E64E3-5A3A-4A20-9F75-82A51DF240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4EACF0-C12F-4DEC-B294-DAE0D426C50B}" type="pres">
      <dgm:prSet presAssocID="{3B7E64E3-5A3A-4A20-9F75-82A51DF240D7}" presName="Name1" presStyleCnt="0"/>
      <dgm:spPr/>
    </dgm:pt>
    <dgm:pt modelId="{6D490D5C-14F0-418E-9811-E17ADD1C4C70}" type="pres">
      <dgm:prSet presAssocID="{3B7E64E3-5A3A-4A20-9F75-82A51DF240D7}" presName="cycle" presStyleCnt="0"/>
      <dgm:spPr/>
    </dgm:pt>
    <dgm:pt modelId="{E606751E-46B9-4D70-806A-453FC3890E31}" type="pres">
      <dgm:prSet presAssocID="{3B7E64E3-5A3A-4A20-9F75-82A51DF240D7}" presName="srcNode" presStyleLbl="node1" presStyleIdx="0" presStyleCnt="3"/>
      <dgm:spPr/>
    </dgm:pt>
    <dgm:pt modelId="{4D570A6A-A09A-4484-B2F0-D61B47386EB8}" type="pres">
      <dgm:prSet presAssocID="{3B7E64E3-5A3A-4A20-9F75-82A51DF240D7}" presName="conn" presStyleLbl="parChTrans1D2" presStyleIdx="0" presStyleCnt="1"/>
      <dgm:spPr/>
      <dgm:t>
        <a:bodyPr/>
        <a:lstStyle/>
        <a:p>
          <a:endParaRPr lang="ru-RU"/>
        </a:p>
      </dgm:t>
    </dgm:pt>
    <dgm:pt modelId="{9598E56C-9093-431B-BDA8-3B50DD38D451}" type="pres">
      <dgm:prSet presAssocID="{3B7E64E3-5A3A-4A20-9F75-82A51DF240D7}" presName="extraNode" presStyleLbl="node1" presStyleIdx="0" presStyleCnt="3"/>
      <dgm:spPr/>
    </dgm:pt>
    <dgm:pt modelId="{AEBFC683-2331-486D-A050-271B675FCC10}" type="pres">
      <dgm:prSet presAssocID="{3B7E64E3-5A3A-4A20-9F75-82A51DF240D7}" presName="dstNode" presStyleLbl="node1" presStyleIdx="0" presStyleCnt="3"/>
      <dgm:spPr/>
    </dgm:pt>
    <dgm:pt modelId="{874063F2-325D-4770-A92A-A0AA20C2891C}" type="pres">
      <dgm:prSet presAssocID="{AB5818AF-AA20-4978-9F58-DC3FC6F33D1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140BD-0BC9-4799-B0FB-FDBA94CAC48A}" type="pres">
      <dgm:prSet presAssocID="{AB5818AF-AA20-4978-9F58-DC3FC6F33D1F}" presName="accent_1" presStyleCnt="0"/>
      <dgm:spPr/>
    </dgm:pt>
    <dgm:pt modelId="{2FE0E35A-89BF-4074-ACFC-ECB009330DD4}" type="pres">
      <dgm:prSet presAssocID="{AB5818AF-AA20-4978-9F58-DC3FC6F33D1F}" presName="accentRepeatNode" presStyleLbl="solidFgAcc1" presStyleIdx="0" presStyleCnt="3"/>
      <dgm:spPr/>
    </dgm:pt>
    <dgm:pt modelId="{F6973C0E-38F0-44A3-80A6-50F8E9696EC1}" type="pres">
      <dgm:prSet presAssocID="{9155DE8E-9705-405D-9BBA-88FC11F148C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6BF0C-DB1E-4388-961E-BC107FE685B6}" type="pres">
      <dgm:prSet presAssocID="{9155DE8E-9705-405D-9BBA-88FC11F148C6}" presName="accent_2" presStyleCnt="0"/>
      <dgm:spPr/>
    </dgm:pt>
    <dgm:pt modelId="{25BE4C58-6080-4C86-B544-1A5D1B615A2D}" type="pres">
      <dgm:prSet presAssocID="{9155DE8E-9705-405D-9BBA-88FC11F148C6}" presName="accentRepeatNode" presStyleLbl="solidFgAcc1" presStyleIdx="1" presStyleCnt="3"/>
      <dgm:spPr/>
    </dgm:pt>
    <dgm:pt modelId="{51B46863-CA5D-45BE-A274-8DF7BF95E6A6}" type="pres">
      <dgm:prSet presAssocID="{4048E253-B93D-4EF2-86A0-73E6496A0CB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DD762-043C-4CCC-B29E-6812D1D6B626}" type="pres">
      <dgm:prSet presAssocID="{4048E253-B93D-4EF2-86A0-73E6496A0CB1}" presName="accent_3" presStyleCnt="0"/>
      <dgm:spPr/>
    </dgm:pt>
    <dgm:pt modelId="{345B633A-5164-4BCE-9623-37172BC48AEB}" type="pres">
      <dgm:prSet presAssocID="{4048E253-B93D-4EF2-86A0-73E6496A0CB1}" presName="accentRepeatNode" presStyleLbl="solidFgAcc1" presStyleIdx="2" presStyleCnt="3"/>
      <dgm:spPr/>
    </dgm:pt>
  </dgm:ptLst>
  <dgm:cxnLst>
    <dgm:cxn modelId="{B5AAEA21-A240-4B17-A002-215E7CB4E6F0}" srcId="{3B7E64E3-5A3A-4A20-9F75-82A51DF240D7}" destId="{AB5818AF-AA20-4978-9F58-DC3FC6F33D1F}" srcOrd="0" destOrd="0" parTransId="{6443FF9B-9208-4A58-939A-049B77ECF432}" sibTransId="{CF886BE4-A389-46DD-9874-51689C43EF86}"/>
    <dgm:cxn modelId="{5D823323-DDBC-4C9F-B354-EEA5692B7739}" srcId="{3B7E64E3-5A3A-4A20-9F75-82A51DF240D7}" destId="{9155DE8E-9705-405D-9BBA-88FC11F148C6}" srcOrd="1" destOrd="0" parTransId="{379046EA-FB48-411C-A17B-74A960B62D1A}" sibTransId="{BEDD1869-8FB8-4EBE-AC96-5815C7104EFC}"/>
    <dgm:cxn modelId="{09FC650E-5EA9-49D6-A2D5-17FD10820AB1}" type="presOf" srcId="{4048E253-B93D-4EF2-86A0-73E6496A0CB1}" destId="{51B46863-CA5D-45BE-A274-8DF7BF95E6A6}" srcOrd="0" destOrd="0" presId="urn:microsoft.com/office/officeart/2008/layout/VerticalCurvedList"/>
    <dgm:cxn modelId="{C4AE368A-91F1-4999-B5B0-CF95FD34E1A2}" type="presOf" srcId="{CF886BE4-A389-46DD-9874-51689C43EF86}" destId="{4D570A6A-A09A-4484-B2F0-D61B47386EB8}" srcOrd="0" destOrd="0" presId="urn:microsoft.com/office/officeart/2008/layout/VerticalCurvedList"/>
    <dgm:cxn modelId="{B9FE4F02-9508-4C65-AD25-C5CD79D8AB6E}" srcId="{3B7E64E3-5A3A-4A20-9F75-82A51DF240D7}" destId="{4048E253-B93D-4EF2-86A0-73E6496A0CB1}" srcOrd="2" destOrd="0" parTransId="{7975513D-F9BA-414B-8B00-C4CB0F4EE0C1}" sibTransId="{C544268A-41C6-4F3D-A005-3AD21A4C0A86}"/>
    <dgm:cxn modelId="{3586012D-52A1-450A-B625-82E8DB7F0264}" type="presOf" srcId="{3B7E64E3-5A3A-4A20-9F75-82A51DF240D7}" destId="{16C63A4A-AF8F-44E8-8DA0-9DB6A6968EDA}" srcOrd="0" destOrd="0" presId="urn:microsoft.com/office/officeart/2008/layout/VerticalCurvedList"/>
    <dgm:cxn modelId="{737F2631-38B4-4E58-BD43-975319BE1E93}" type="presOf" srcId="{AB5818AF-AA20-4978-9F58-DC3FC6F33D1F}" destId="{874063F2-325D-4770-A92A-A0AA20C2891C}" srcOrd="0" destOrd="0" presId="urn:microsoft.com/office/officeart/2008/layout/VerticalCurvedList"/>
    <dgm:cxn modelId="{2AACAA46-495E-4481-AEAE-08DDC724E663}" type="presOf" srcId="{9155DE8E-9705-405D-9BBA-88FC11F148C6}" destId="{F6973C0E-38F0-44A3-80A6-50F8E9696EC1}" srcOrd="0" destOrd="0" presId="urn:microsoft.com/office/officeart/2008/layout/VerticalCurvedList"/>
    <dgm:cxn modelId="{63B2D21E-C0F4-439B-BC5A-9C075D9DF232}" type="presParOf" srcId="{16C63A4A-AF8F-44E8-8DA0-9DB6A6968EDA}" destId="{DA4EACF0-C12F-4DEC-B294-DAE0D426C50B}" srcOrd="0" destOrd="0" presId="urn:microsoft.com/office/officeart/2008/layout/VerticalCurvedList"/>
    <dgm:cxn modelId="{7946DFBE-D7BE-4427-9883-7C146D72798B}" type="presParOf" srcId="{DA4EACF0-C12F-4DEC-B294-DAE0D426C50B}" destId="{6D490D5C-14F0-418E-9811-E17ADD1C4C70}" srcOrd="0" destOrd="0" presId="urn:microsoft.com/office/officeart/2008/layout/VerticalCurvedList"/>
    <dgm:cxn modelId="{7633CA18-DE28-4BB1-BCAD-D2EE37FCD786}" type="presParOf" srcId="{6D490D5C-14F0-418E-9811-E17ADD1C4C70}" destId="{E606751E-46B9-4D70-806A-453FC3890E31}" srcOrd="0" destOrd="0" presId="urn:microsoft.com/office/officeart/2008/layout/VerticalCurvedList"/>
    <dgm:cxn modelId="{5897D979-C87F-4E63-92B6-328B6469DA70}" type="presParOf" srcId="{6D490D5C-14F0-418E-9811-E17ADD1C4C70}" destId="{4D570A6A-A09A-4484-B2F0-D61B47386EB8}" srcOrd="1" destOrd="0" presId="urn:microsoft.com/office/officeart/2008/layout/VerticalCurvedList"/>
    <dgm:cxn modelId="{3C89EC40-F292-496C-820E-2C013E7E735D}" type="presParOf" srcId="{6D490D5C-14F0-418E-9811-E17ADD1C4C70}" destId="{9598E56C-9093-431B-BDA8-3B50DD38D451}" srcOrd="2" destOrd="0" presId="urn:microsoft.com/office/officeart/2008/layout/VerticalCurvedList"/>
    <dgm:cxn modelId="{1FFE142E-3584-4120-B560-B9E17C3382A5}" type="presParOf" srcId="{6D490D5C-14F0-418E-9811-E17ADD1C4C70}" destId="{AEBFC683-2331-486D-A050-271B675FCC10}" srcOrd="3" destOrd="0" presId="urn:microsoft.com/office/officeart/2008/layout/VerticalCurvedList"/>
    <dgm:cxn modelId="{E35A8733-1CAE-4CD9-8D7E-74658D5D5D1F}" type="presParOf" srcId="{DA4EACF0-C12F-4DEC-B294-DAE0D426C50B}" destId="{874063F2-325D-4770-A92A-A0AA20C2891C}" srcOrd="1" destOrd="0" presId="urn:microsoft.com/office/officeart/2008/layout/VerticalCurvedList"/>
    <dgm:cxn modelId="{1EBA364F-2D0E-4262-A3D7-B70660A2B6A6}" type="presParOf" srcId="{DA4EACF0-C12F-4DEC-B294-DAE0D426C50B}" destId="{1E4140BD-0BC9-4799-B0FB-FDBA94CAC48A}" srcOrd="2" destOrd="0" presId="urn:microsoft.com/office/officeart/2008/layout/VerticalCurvedList"/>
    <dgm:cxn modelId="{7A84F245-48A3-41F0-B16E-BE2EFD110E0F}" type="presParOf" srcId="{1E4140BD-0BC9-4799-B0FB-FDBA94CAC48A}" destId="{2FE0E35A-89BF-4074-ACFC-ECB009330DD4}" srcOrd="0" destOrd="0" presId="urn:microsoft.com/office/officeart/2008/layout/VerticalCurvedList"/>
    <dgm:cxn modelId="{31225A1C-8DD6-4A99-99A9-7F88FADF3B11}" type="presParOf" srcId="{DA4EACF0-C12F-4DEC-B294-DAE0D426C50B}" destId="{F6973C0E-38F0-44A3-80A6-50F8E9696EC1}" srcOrd="3" destOrd="0" presId="urn:microsoft.com/office/officeart/2008/layout/VerticalCurvedList"/>
    <dgm:cxn modelId="{A3014ADB-642B-4879-8AA7-F26E796A1D45}" type="presParOf" srcId="{DA4EACF0-C12F-4DEC-B294-DAE0D426C50B}" destId="{7A16BF0C-DB1E-4388-961E-BC107FE685B6}" srcOrd="4" destOrd="0" presId="urn:microsoft.com/office/officeart/2008/layout/VerticalCurvedList"/>
    <dgm:cxn modelId="{ED75AA89-3F52-4EA1-82C0-CA7E193DCCA2}" type="presParOf" srcId="{7A16BF0C-DB1E-4388-961E-BC107FE685B6}" destId="{25BE4C58-6080-4C86-B544-1A5D1B615A2D}" srcOrd="0" destOrd="0" presId="urn:microsoft.com/office/officeart/2008/layout/VerticalCurvedList"/>
    <dgm:cxn modelId="{E78B7865-9F4A-4C87-8C2F-18EF8ABCFDAD}" type="presParOf" srcId="{DA4EACF0-C12F-4DEC-B294-DAE0D426C50B}" destId="{51B46863-CA5D-45BE-A274-8DF7BF95E6A6}" srcOrd="5" destOrd="0" presId="urn:microsoft.com/office/officeart/2008/layout/VerticalCurvedList"/>
    <dgm:cxn modelId="{7EE9800D-FE2A-4E20-B3CE-3AB71F5DD7E3}" type="presParOf" srcId="{DA4EACF0-C12F-4DEC-B294-DAE0D426C50B}" destId="{C44DD762-043C-4CCC-B29E-6812D1D6B626}" srcOrd="6" destOrd="0" presId="urn:microsoft.com/office/officeart/2008/layout/VerticalCurvedList"/>
    <dgm:cxn modelId="{B64699A7-45F8-4FCB-B8F6-8C527F715AD3}" type="presParOf" srcId="{C44DD762-043C-4CCC-B29E-6812D1D6B626}" destId="{345B633A-5164-4BCE-9623-37172BC48A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70A6A-A09A-4484-B2F0-D61B47386EB8}">
      <dsp:nvSpPr>
        <dsp:cNvPr id="0" name=""/>
        <dsp:cNvSpPr/>
      </dsp:nvSpPr>
      <dsp:spPr>
        <a:xfrm>
          <a:off x="-2684861" y="-414117"/>
          <a:ext cx="3204498" cy="3204498"/>
        </a:xfrm>
        <a:prstGeom prst="blockArc">
          <a:avLst>
            <a:gd name="adj1" fmla="val 18900000"/>
            <a:gd name="adj2" fmla="val 2700000"/>
            <a:gd name="adj3" fmla="val 67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063F2-325D-4770-A92A-A0AA20C2891C}">
      <dsp:nvSpPr>
        <dsp:cNvPr id="0" name=""/>
        <dsp:cNvSpPr/>
      </dsp:nvSpPr>
      <dsp:spPr>
        <a:xfrm>
          <a:off x="334087" y="237626"/>
          <a:ext cx="4650062" cy="47525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723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Улучшено качество сбрасываемых сточных вод в Волгу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087" y="237626"/>
        <a:ext cx="4650062" cy="475252"/>
      </dsp:txXfrm>
    </dsp:sp>
    <dsp:sp modelId="{2FE0E35A-89BF-4074-ACFC-ECB009330DD4}">
      <dsp:nvSpPr>
        <dsp:cNvPr id="0" name=""/>
        <dsp:cNvSpPr/>
      </dsp:nvSpPr>
      <dsp:spPr>
        <a:xfrm>
          <a:off x="37054" y="178219"/>
          <a:ext cx="594066" cy="5940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973C0E-38F0-44A3-80A6-50F8E9696EC1}">
      <dsp:nvSpPr>
        <dsp:cNvPr id="0" name=""/>
        <dsp:cNvSpPr/>
      </dsp:nvSpPr>
      <dsp:spPr>
        <a:xfrm>
          <a:off x="506841" y="950505"/>
          <a:ext cx="4477307" cy="47525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723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Прекращено продуцирование неприятных запахов</a:t>
          </a:r>
          <a:endParaRPr lang="ru-RU" alt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841" y="950505"/>
        <a:ext cx="4477307" cy="475252"/>
      </dsp:txXfrm>
    </dsp:sp>
    <dsp:sp modelId="{25BE4C58-6080-4C86-B544-1A5D1B615A2D}">
      <dsp:nvSpPr>
        <dsp:cNvPr id="0" name=""/>
        <dsp:cNvSpPr/>
      </dsp:nvSpPr>
      <dsp:spPr>
        <a:xfrm>
          <a:off x="209808" y="891099"/>
          <a:ext cx="594066" cy="5940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1B46863-CA5D-45BE-A274-8DF7BF95E6A6}">
      <dsp:nvSpPr>
        <dsp:cNvPr id="0" name=""/>
        <dsp:cNvSpPr/>
      </dsp:nvSpPr>
      <dsp:spPr>
        <a:xfrm>
          <a:off x="334087" y="1663384"/>
          <a:ext cx="4650062" cy="47525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723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Улучшена санитарно-эпидемиологическая и экологическая ситуация</a:t>
          </a:r>
          <a:endParaRPr lang="ru-RU" alt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087" y="1663384"/>
        <a:ext cx="4650062" cy="475252"/>
      </dsp:txXfrm>
    </dsp:sp>
    <dsp:sp modelId="{345B633A-5164-4BCE-9623-37172BC48AEB}">
      <dsp:nvSpPr>
        <dsp:cNvPr id="0" name=""/>
        <dsp:cNvSpPr/>
      </dsp:nvSpPr>
      <dsp:spPr>
        <a:xfrm>
          <a:off x="37054" y="1603978"/>
          <a:ext cx="594066" cy="5940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D93950-9CD8-4991-80A8-7BDD94FF8A3F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459A99-1816-4C2C-A9F5-B380F2D8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09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894302-644B-4682-9AD0-658E904895B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7498E6-78F2-4926-9BDA-ADF686A8ED3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1D7B9-B6C2-4DC8-A042-8351A9F7B20D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8F30-D4A3-48E8-9205-6D8827D60196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9609-A459-42B2-8D3E-F0B9608E2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549B-E1D7-42A5-BC9A-A6E1E5A87D4F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2B8E-FEA6-4B5A-91F0-4B3EDA5443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89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824E-8BF5-409B-9E43-D004F4BD5CE8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07B5-D5D3-4E9C-B3A1-D365C9FA90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1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627E-C61B-4164-8ABE-F0EF452CC66A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446A-1D08-466F-92F8-3B2D5DA0B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54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C5D7-10A5-4170-8AF9-4ADD277CB7FA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940F-B3ED-4F95-A71C-293C653A3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91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7CD-FB84-43FC-8066-6B284C011089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6A77-855E-41A7-A0FC-267CFDFCDC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84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E43D-C4F5-47B1-881A-A44AE8218931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4AEC-6755-440F-90FD-D4D5AEA683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07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D31F-D34E-42D0-9CC4-DABE828B3539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E4B4-E154-40C2-85E9-21E269C3E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01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5A6C-432C-4A7E-8FF1-2D0ABB20CDA7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E00C-3BCA-4595-B00C-6B8C91C240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01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E427-7867-466E-991A-E145CC79DB75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6DB7-E49D-4810-8BCA-C14E2B9941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63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88BC-04B5-40C5-A3E9-B4E8A87EA10E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4FF0-B002-46A5-B987-8810474D4F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20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C9E4-C602-47DD-A41C-01BFDE06BF71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3F3E-387D-417E-8FC6-D24E3F68A2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472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314D-4CDC-4273-AF80-9C79B8BF5881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1223-CB66-4FF3-9751-01C91995C0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85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D46A-8EEE-4E24-940E-530C88D678D2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2FD5-CF74-4A65-B9EE-C345BB069B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89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501C-35A6-41E1-924F-BBD5053E9F98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C006-08CC-4085-985E-989A95BF1B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245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1330-279C-4F1E-A27D-C59F519961AC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9D19-A0DC-4601-B2D2-AB5E30DE2D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4556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24FE-ECD1-495E-B7FE-692BFF15DC5D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5F38-1413-4662-A1AB-8599AE50F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06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AD5E-A1D4-426E-BF46-02D2000F6A42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40F1-94D5-4D82-94C2-C07F82C038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6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C6A6-1E11-40BD-AE24-1E7FBBB06D55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D89B-C7F8-4DF0-823C-66E002869A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1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EE1B-C36D-4A13-905A-B227A462A4EE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5DED-8A67-4257-B5C2-FC9B39484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63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60B5-DAD8-4051-9335-C65A330EEC1A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7896-7EF5-4D1C-9C84-B32FFE998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53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D72D-FB1B-40C1-B7F8-8DACF28AE422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D2D8-2615-4528-9F23-C49AC41E1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89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1833-0E19-48DD-8AF9-9DD825E008EC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D148-B434-4F99-9599-C675E1EEA5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6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07286DC7-FE93-4F12-B78C-E6A88200C0D6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2166E11C-489A-4DB1-9F44-9932BAF2A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E22F23-40C1-45FF-AE20-A9493FCA7EDC}" type="datetime1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0CF23-6078-47F9-B13A-BB3F3B811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3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3.xls"/><Relationship Id="rId11" Type="http://schemas.openxmlformats.org/officeDocument/2006/relationships/image" Target="../media/image32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0.png"/><Relationship Id="rId4" Type="http://schemas.openxmlformats.org/officeDocument/2006/relationships/image" Target="../media/image31.jpeg"/><Relationship Id="rId9" Type="http://schemas.openxmlformats.org/officeDocument/2006/relationships/oleObject" Target="../embeddings/Microsoft_Excel_97-2003_Worksheet4.xls"/><Relationship Id="rId1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12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11" Type="http://schemas.openxmlformats.org/officeDocument/2006/relationships/diagramData" Target="../diagrams/data1.xml"/><Relationship Id="rId5" Type="http://schemas.openxmlformats.org/officeDocument/2006/relationships/oleObject" Target="../embeddings/oleObject1.bin"/><Relationship Id="rId15" Type="http://schemas.microsoft.com/office/2007/relationships/diagramDrawing" Target="../diagrams/drawing1.xml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oleObject" Target="../embeddings/Microsoft_Excel_97-2003_Worksheet2.xls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23850" y="1268413"/>
            <a:ext cx="8497888" cy="19431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chemeClr val="bg1"/>
                </a:solidFill>
              </a:rPr>
              <a:t>Практика </a:t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>обращения с отходами на территории Чувашской Республики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4797425"/>
            <a:ext cx="8856663" cy="1728788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bg1"/>
                </a:solidFill>
              </a:rPr>
              <a:t>Докладчик: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200" b="1" dirty="0">
                <a:solidFill>
                  <a:schemeClr val="bg1"/>
                </a:solidFill>
              </a:rPr>
              <a:t>з</a:t>
            </a:r>
            <a:r>
              <a:rPr lang="ru-RU" sz="4200" b="1" dirty="0" smtClean="0">
                <a:solidFill>
                  <a:schemeClr val="bg1"/>
                </a:solidFill>
              </a:rPr>
              <a:t>аместитель министра природных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200" b="1" dirty="0" smtClean="0">
                <a:solidFill>
                  <a:schemeClr val="bg1"/>
                </a:solidFill>
              </a:rPr>
              <a:t>ресурсов и экологии Чувашской Республики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bg1"/>
                </a:solidFill>
              </a:rPr>
              <a:t>Татьяна Викторовна Иванова </a:t>
            </a:r>
            <a:endParaRPr lang="ru-RU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3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zhkh26\Desktop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8"/>
          <a:stretch>
            <a:fillRect/>
          </a:stretch>
        </p:blipFill>
        <p:spPr bwMode="auto">
          <a:xfrm>
            <a:off x="-4763" y="6021388"/>
            <a:ext cx="913923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338513" y="415925"/>
            <a:ext cx="54451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Arial" charset="0"/>
              </a:rPr>
              <a:t>Снижение уровня воздействия на природную среду</a:t>
            </a:r>
          </a:p>
        </p:txBody>
      </p:sp>
      <p:graphicFrame>
        <p:nvGraphicFramePr>
          <p:cNvPr id="6148" name="Диаграмма 2"/>
          <p:cNvGraphicFramePr>
            <a:graphicFrameLocks/>
          </p:cNvGraphicFramePr>
          <p:nvPr/>
        </p:nvGraphicFramePr>
        <p:xfrm>
          <a:off x="3619500" y="708025"/>
          <a:ext cx="4824413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6" imgW="6474513" imgH="3627434" progId="Excel.Chart.8">
                  <p:embed/>
                </p:oleObj>
              </mc:Choice>
              <mc:Fallback>
                <p:oleObj r:id="rId6" imgW="6474513" imgH="36274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708025"/>
                        <a:ext cx="4824413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Диаграмма 3"/>
          <p:cNvGraphicFramePr>
            <a:graphicFrameLocks/>
          </p:cNvGraphicFramePr>
          <p:nvPr/>
        </p:nvGraphicFramePr>
        <p:xfrm>
          <a:off x="3586163" y="3141663"/>
          <a:ext cx="4967287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9" imgW="6547671" imgH="2767824" progId="Excel.Chart.8">
                  <p:embed/>
                </p:oleObj>
              </mc:Choice>
              <mc:Fallback>
                <p:oleObj r:id="rId9" imgW="6547671" imgH="276782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3141663"/>
                        <a:ext cx="4967287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1" name="Picture 1" descr="Z:\Департамент ЖКХ\Гаврилов\МБРР\photo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495575"/>
            <a:ext cx="3349723" cy="271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Z:\Департамент ЖКХ\Гаврилов\МБРР\photo_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0" y="3605056"/>
            <a:ext cx="3283622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grpSp>
          <p:nvGrpSpPr>
            <p:cNvPr id="6160" name="Группа 18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1"/>
            </a:xfrm>
          </p:grpSpPr>
          <p:pic>
            <p:nvPicPr>
              <p:cNvPr id="6161" name="Picture 2" descr="http://gov.cap.ru/home/000/flag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827584" cy="504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817563" y="-5805"/>
                <a:ext cx="8326437" cy="4484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3" y="375876"/>
                <a:ext cx="9139237" cy="1317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6154" name="Прямоугольник 19"/>
          <p:cNvSpPr>
            <a:spLocks noChangeArrowheads="1"/>
          </p:cNvSpPr>
          <p:nvPr/>
        </p:nvSpPr>
        <p:spPr bwMode="auto">
          <a:xfrm>
            <a:off x="469900" y="4763"/>
            <a:ext cx="8208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charset="0"/>
              </a:rPr>
              <a:t>Комплекс по обработке осадков и промывных вод ОАО «Водоканал» </a:t>
            </a:r>
          </a:p>
        </p:txBody>
      </p:sp>
      <p:pic>
        <p:nvPicPr>
          <p:cNvPr id="6155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0"/>
            <a:ext cx="53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229548" y="3212976"/>
            <a:ext cx="3099594" cy="2619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2013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г. -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509073" y="5734050"/>
            <a:ext cx="4870946" cy="9858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качества воды в Чебоксарском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водохранилище</a:t>
            </a:r>
          </a:p>
          <a:p>
            <a:pPr algn="just">
              <a:defRPr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питьевой воды для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осадка для благоустройства территорий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29548" y="6413367"/>
            <a:ext cx="3108965" cy="2857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277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381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66088" y="6597650"/>
            <a:ext cx="1054100" cy="365125"/>
          </a:xfrm>
        </p:spPr>
        <p:txBody>
          <a:bodyPr/>
          <a:lstStyle/>
          <a:p>
            <a:pPr>
              <a:defRPr/>
            </a:pPr>
            <a:fld id="{059ABD31-DE10-468A-A8D2-391D5A31AF1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8196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grpSp>
          <p:nvGrpSpPr>
            <p:cNvPr id="8203" name="Группа 18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1"/>
            </a:xfrm>
          </p:grpSpPr>
          <p:pic>
            <p:nvPicPr>
              <p:cNvPr id="8204" name="Picture 2" descr="http://gov.cap.ru/home/000/flag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827584" cy="504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817563" y="-5805"/>
                <a:ext cx="8326437" cy="4484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763" y="375876"/>
                <a:ext cx="9139237" cy="1317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8201" name="Прямоугольник 1"/>
          <p:cNvSpPr>
            <a:spLocks noChangeArrowheads="1"/>
          </p:cNvSpPr>
          <p:nvPr/>
        </p:nvSpPr>
        <p:spPr bwMode="auto">
          <a:xfrm>
            <a:off x="684213" y="6350"/>
            <a:ext cx="7826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charset="0"/>
              </a:rPr>
              <a:t>Чувашия – лидер экологического рейтинга субъектов РФ </a:t>
            </a:r>
          </a:p>
        </p:txBody>
      </p:sp>
      <p:pic>
        <p:nvPicPr>
          <p:cNvPr id="3075" name="Picture 3" descr="C:\Users\minpriroda11\Downloads\123456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553"/>
            <a:ext cx="8838406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107504" y="3212976"/>
            <a:ext cx="2088232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6183" name="Группа 18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1"/>
            </a:xfrm>
          </p:grpSpPr>
          <p:pic>
            <p:nvPicPr>
              <p:cNvPr id="6184" name="Picture 2" descr="http://gov.cap.ru/home/000/flag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827584" cy="504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17563" y="-5805"/>
                <a:ext cx="8326437" cy="4484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763" y="375876"/>
                <a:ext cx="9139237" cy="1317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614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00191"/>
              </p:ext>
            </p:extLst>
          </p:nvPr>
        </p:nvGraphicFramePr>
        <p:xfrm>
          <a:off x="179388" y="1628775"/>
          <a:ext cx="8208962" cy="3095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60"/>
                <a:gridCol w="1296152"/>
                <a:gridCol w="1368160"/>
                <a:gridCol w="1584186"/>
                <a:gridCol w="1440169"/>
                <a:gridCol w="1152135"/>
              </a:tblGrid>
              <a:tr h="2516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Объявление </a:t>
                      </a:r>
                      <a:r>
                        <a:rPr lang="ru-RU" sz="1600" dirty="0">
                          <a:effectLst/>
                        </a:rPr>
                        <a:t>о проведении конкурса </a:t>
                      </a:r>
                      <a:r>
                        <a:rPr lang="ru-RU" sz="1600" dirty="0" err="1" smtClean="0">
                          <a:effectLst/>
                        </a:rPr>
                        <a:t>региональ-ного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оператора по обращению с ТКО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Заключение соглашений с оператором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Определение приведенной стоимости услуг </a:t>
                      </a:r>
                      <a:r>
                        <a:rPr lang="ru-RU" sz="1600" smtClean="0">
                          <a:effectLst/>
                        </a:rPr>
                        <a:t>регионального оператора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Утверждение региональной </a:t>
                      </a:r>
                      <a:r>
                        <a:rPr lang="ru-RU" sz="1600" dirty="0">
                          <a:effectLst/>
                        </a:rPr>
                        <a:t>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Корректи-ровка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effectLst/>
                        </a:rPr>
                        <a:t>утвержде-ние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r>
                        <a:rPr lang="ru-RU" sz="1600" dirty="0" err="1" smtClean="0">
                          <a:effectLst/>
                        </a:rPr>
                        <a:t>территори-альной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схемы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Начало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01.06.2017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30.07.2017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30.03.2017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26.10.2016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01.10.2017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01.01.2018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Блок-схема: альтернативный процесс 22"/>
          <p:cNvSpPr/>
          <p:nvPr/>
        </p:nvSpPr>
        <p:spPr bwMode="auto">
          <a:xfrm>
            <a:off x="5148064" y="4941168"/>
            <a:ext cx="3168352" cy="1736646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>
                <a:solidFill>
                  <a:prstClr val="black"/>
                </a:solidFill>
              </a:rPr>
              <a:t>Проведение конкурсного отбора регионального оператора планируется Минстроем Чувашии во </a:t>
            </a:r>
            <a:r>
              <a:rPr lang="ru-RU" sz="1600" b="1" dirty="0">
                <a:solidFill>
                  <a:prstClr val="black"/>
                </a:solidFill>
              </a:rPr>
              <a:t>второй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половине </a:t>
            </a:r>
            <a:r>
              <a:rPr lang="en-US" sz="1600" b="1" dirty="0">
                <a:solidFill>
                  <a:prstClr val="black"/>
                </a:solidFill>
              </a:rPr>
              <a:t>I</a:t>
            </a:r>
            <a:r>
              <a:rPr lang="ru-RU" sz="1600" b="1" dirty="0">
                <a:solidFill>
                  <a:prstClr val="black"/>
                </a:solidFill>
              </a:rPr>
              <a:t> полугодия 2017 г. </a:t>
            </a:r>
            <a:endParaRPr lang="ru-RU" altLang="ru-RU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663326" y="505803"/>
            <a:ext cx="7560840" cy="919401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Подробные сроки перехода Чувашской Республики на новую систему обращения с отходами 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 bwMode="auto">
          <a:xfrm>
            <a:off x="109292" y="4817553"/>
            <a:ext cx="4896917" cy="1957983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>
                <a:solidFill>
                  <a:prstClr val="black"/>
                </a:solidFill>
              </a:rPr>
              <a:t>Приказом Минстроя Чувашии от 12.10.2016 № 03/1-03/839 создана комиссия для проведения </a:t>
            </a:r>
            <a:r>
              <a:rPr lang="ru-RU" sz="1600" b="1" dirty="0">
                <a:solidFill>
                  <a:prstClr val="black"/>
                </a:solidFill>
              </a:rPr>
              <a:t>конкурсного отбора регионального оператора </a:t>
            </a:r>
            <a:r>
              <a:rPr lang="ru-RU" sz="1600" dirty="0">
                <a:solidFill>
                  <a:prstClr val="black"/>
                </a:solidFill>
              </a:rPr>
              <a:t>по обращению с твердыми коммунальными отходами на территории Чувашской </a:t>
            </a:r>
            <a:r>
              <a:rPr lang="ru-RU" sz="1600" dirty="0" smtClean="0">
                <a:solidFill>
                  <a:prstClr val="black"/>
                </a:solidFill>
              </a:rPr>
              <a:t>Республики </a:t>
            </a:r>
            <a:endParaRPr lang="ru-RU" sz="1600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endParaRPr lang="ru-RU" altLang="ru-RU" sz="13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180" name="Прямоугольник 66"/>
          <p:cNvSpPr>
            <a:spLocks noChangeArrowheads="1"/>
          </p:cNvSpPr>
          <p:nvPr/>
        </p:nvSpPr>
        <p:spPr bwMode="auto">
          <a:xfrm>
            <a:off x="611188" y="0"/>
            <a:ext cx="831691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100" b="1" smtClean="0">
                <a:solidFill>
                  <a:srgbClr val="000000"/>
                </a:solidFill>
                <a:latin typeface="Arial" charset="0"/>
              </a:rPr>
              <a:t>ЧУВАШСКАЯ РЕСПУБЛИКА</a:t>
            </a:r>
            <a:endParaRPr lang="ru-RU" altLang="ru-RU" sz="11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81" name="Номер слайда 3"/>
          <p:cNvSpPr txBox="1">
            <a:spLocks/>
          </p:cNvSpPr>
          <p:nvPr/>
        </p:nvSpPr>
        <p:spPr bwMode="auto">
          <a:xfrm>
            <a:off x="6975475" y="64150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1FFD6B9-8EB4-469B-B26F-1B3A2F4205B2}" type="slidenum">
              <a:rPr lang="ru-RU" altLang="ru-RU" sz="1400" smtClean="0">
                <a:solidFill>
                  <a:srgbClr val="A0320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>
              <a:solidFill>
                <a:srgbClr val="A03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8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>
            <a:spLocks/>
          </p:cNvSpPr>
          <p:nvPr/>
        </p:nvSpPr>
        <p:spPr bwMode="auto">
          <a:xfrm>
            <a:off x="755650" y="1125538"/>
            <a:ext cx="78343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FFFFFF"/>
                </a:solidFill>
                <a:latin typeface="Arial" charset="0"/>
              </a:rPr>
              <a:t>Строительство защитных сооружений от паводковых вод на реке Цивиль г.Цивильска (</a:t>
            </a:r>
            <a:r>
              <a:rPr lang="en-US" altLang="ru-RU" sz="2800" b="1" smtClean="0">
                <a:solidFill>
                  <a:srgbClr val="FFFFFF"/>
                </a:solidFill>
                <a:latin typeface="Arial" charset="0"/>
              </a:rPr>
              <a:t>II </a:t>
            </a:r>
            <a:r>
              <a:rPr lang="ru-RU" altLang="ru-RU" sz="2800" b="1" smtClean="0">
                <a:solidFill>
                  <a:srgbClr val="FFFFFF"/>
                </a:solidFill>
                <a:latin typeface="Arial" charset="0"/>
              </a:rPr>
              <a:t>очередь) Чувашской Республики – 2 вариант</a:t>
            </a:r>
            <a:endParaRPr lang="ru-RU" altLang="ru-RU" sz="28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5" name="Подзаголовок 2"/>
          <p:cNvSpPr txBox="1">
            <a:spLocks/>
          </p:cNvSpPr>
          <p:nvPr/>
        </p:nvSpPr>
        <p:spPr bwMode="auto">
          <a:xfrm>
            <a:off x="755650" y="5084763"/>
            <a:ext cx="4968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prstClr val="white"/>
                </a:solidFill>
              </a:rPr>
              <a:t>Докладчик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prstClr val="white"/>
                </a:solidFill>
              </a:rPr>
              <a:t>Министр природных ресурсов 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prstClr val="white"/>
                </a:solidFill>
              </a:rPr>
              <a:t>экологии Чувашской Республики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prstClr val="white"/>
                </a:solidFill>
              </a:rPr>
              <a:t>И. В. Исаев</a:t>
            </a:r>
          </a:p>
          <a:p>
            <a:pPr eaLnBrk="1" hangingPunct="1">
              <a:buFont typeface="Arial" charset="0"/>
              <a:buNone/>
            </a:pPr>
            <a:endParaRPr lang="ru-RU" altLang="ru-RU" sz="2400" smtClean="0">
              <a:solidFill>
                <a:srgbClr val="898989"/>
              </a:solidFill>
            </a:endParaRPr>
          </a:p>
        </p:txBody>
      </p:sp>
      <p:pic>
        <p:nvPicPr>
          <p:cNvPr id="8196" name="Рисунок 3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Заголовок 1"/>
          <p:cNvSpPr txBox="1">
            <a:spLocks/>
          </p:cNvSpPr>
          <p:nvPr/>
        </p:nvSpPr>
        <p:spPr bwMode="auto">
          <a:xfrm>
            <a:off x="539750" y="1268413"/>
            <a:ext cx="67595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4400" b="1" smtClean="0">
                <a:solidFill>
                  <a:srgbClr val="FFFFFF"/>
                </a:solidFill>
                <a:latin typeface="Arial" charset="0"/>
              </a:rPr>
              <a:t>Спасибо за внимание!</a:t>
            </a:r>
            <a:endParaRPr lang="ru-RU" altLang="ru-RU" sz="44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7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755576" y="476250"/>
            <a:ext cx="7181850" cy="92392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 prstMaterial="softEdge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СИТУАЦИЯ В РЕСПУБЛИКЕ ДО ЗАПУСКА ПРОЕКТА:</a:t>
            </a:r>
            <a:br>
              <a:rPr lang="ru-RU" altLang="ru-RU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altLang="ru-RU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ИСЧЕРПАВШАЯ РЕСУРС СВАЛКА, НАНОСЯЩАЯ УЩЕРБ ЭКОЛОГИИ И ЗДОРОВЬЮ</a:t>
            </a:r>
          </a:p>
        </p:txBody>
      </p:sp>
      <p:pic>
        <p:nvPicPr>
          <p:cNvPr id="4099" name="Рисунок 3" descr="C:\Users\гость1\Desktop\svalka 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7338"/>
            <a:ext cx="35941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4" descr="C:\Users\гость1\Desktop\svalka c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07707"/>
            <a:ext cx="3590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Текст 3"/>
          <p:cNvSpPr txBox="1">
            <a:spLocks/>
          </p:cNvSpPr>
          <p:nvPr/>
        </p:nvSpPr>
        <p:spPr bwMode="auto">
          <a:xfrm>
            <a:off x="250825" y="1557338"/>
            <a:ext cx="4825231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/>
          <a:lstStyle>
            <a:lvl1pPr marL="171450" indent="-171450"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002060"/>
              </a:buClr>
              <a:buFont typeface="Times New Roman" pitchFamily="18" charset="0"/>
              <a:buChar char="■"/>
            </a:pPr>
            <a:r>
              <a:rPr lang="ru-RU" altLang="ru-RU" sz="1400" b="1" dirty="0" err="1" smtClean="0">
                <a:solidFill>
                  <a:prstClr val="black"/>
                </a:solidFill>
                <a:cs typeface="Arial" charset="0"/>
              </a:rPr>
              <a:t>Пихтулинская</a:t>
            </a: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 свалка образована в начале 60-х годов у          д. </a:t>
            </a:r>
            <a:r>
              <a:rPr lang="ru-RU" altLang="ru-RU" sz="1400" b="1" dirty="0" err="1" smtClean="0">
                <a:solidFill>
                  <a:prstClr val="black"/>
                </a:solidFill>
                <a:cs typeface="Arial" charset="0"/>
              </a:rPr>
              <a:t>Пихтулино</a:t>
            </a: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 Чебоксарского района. Расчетный срок эксплуатации – с 1964 по 1984 годы. Спустя 22 года после планового срока закрытия ресурс полностью исчерпан.</a:t>
            </a:r>
          </a:p>
          <a:p>
            <a:pPr algn="just" eaLnBrk="1" hangingPunct="1">
              <a:spcBef>
                <a:spcPts val="600"/>
              </a:spcBef>
              <a:buClr>
                <a:srgbClr val="002060"/>
              </a:buClr>
              <a:buFont typeface="Times New Roman" pitchFamily="18" charset="0"/>
              <a:buChar char="■"/>
            </a:pP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Ежегодно от гг. Чебоксары и Новочебоксарск на свалку поступало более 1,1 </a:t>
            </a:r>
            <a:r>
              <a:rPr lang="ru-RU" altLang="ru-RU" sz="1400" b="1" dirty="0" err="1" smtClean="0">
                <a:solidFill>
                  <a:prstClr val="black"/>
                </a:solidFill>
                <a:cs typeface="Arial" charset="0"/>
              </a:rPr>
              <a:t>млн.куб.м</a:t>
            </a: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/год ТКО (около 200 тыс. тонн/год). Предприятия для обезвреживания и переработки ТКО на территории рассматриваемых городов отсутствовали.</a:t>
            </a:r>
          </a:p>
          <a:p>
            <a:pPr algn="just" eaLnBrk="1" hangingPunct="1">
              <a:spcBef>
                <a:spcPts val="600"/>
              </a:spcBef>
              <a:buClr>
                <a:srgbClr val="002060"/>
              </a:buClr>
              <a:buFont typeface="Times New Roman" pitchFamily="18" charset="0"/>
              <a:buChar char="■"/>
            </a:pP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Площадь свалки составляла 32 га. Отходами засыпан ранее существующий овраг глубиной 10-15 м. В настоящее время толщина слоя отходов в некоторых местах превышает  40 м. </a:t>
            </a:r>
          </a:p>
          <a:p>
            <a:pPr algn="just" eaLnBrk="1" hangingPunct="1">
              <a:spcBef>
                <a:spcPts val="600"/>
              </a:spcBef>
              <a:buClr>
                <a:srgbClr val="002060"/>
              </a:buClr>
              <a:buFont typeface="Times New Roman" pitchFamily="18" charset="0"/>
              <a:buChar char="■"/>
            </a:pP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Свалка не соответствует требованиям экологического законодательства (Санитарные правила СП 2.1.7.1038-01. 2.1.7.) и не входит в государственный реестр объектов размещения отходов.</a:t>
            </a:r>
          </a:p>
          <a:p>
            <a:pPr algn="just" eaLnBrk="1" hangingPunct="1">
              <a:spcBef>
                <a:spcPts val="600"/>
              </a:spcBef>
              <a:buClr>
                <a:srgbClr val="002060"/>
              </a:buClr>
              <a:buFont typeface="Times New Roman" pitchFamily="18" charset="0"/>
              <a:buChar char="■"/>
            </a:pP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Захоронение необезвреженных отходов на </a:t>
            </a:r>
            <a:r>
              <a:rPr lang="ru-RU" altLang="ru-RU" sz="1400" b="1" dirty="0" err="1" smtClean="0">
                <a:solidFill>
                  <a:prstClr val="black"/>
                </a:solidFill>
                <a:cs typeface="Arial" charset="0"/>
              </a:rPr>
              <a:t>Пихтулинской</a:t>
            </a: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 свалке твердых бытовых и нетоксичных промышленных отходов происходило навалом, наносило существенный ущерб окружающей среде.</a:t>
            </a:r>
          </a:p>
        </p:txBody>
      </p:sp>
      <p:grpSp>
        <p:nvGrpSpPr>
          <p:cNvPr id="4102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4105" name="Группа 20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2"/>
            </a:xfrm>
          </p:grpSpPr>
          <p:grpSp>
            <p:nvGrpSpPr>
              <p:cNvPr id="4106" name="Группа 18"/>
              <p:cNvGrpSpPr>
                <a:grpSpLocks/>
              </p:cNvGrpSpPr>
              <p:nvPr/>
            </p:nvGrpSpPr>
            <p:grpSpPr bwMode="auto">
              <a:xfrm>
                <a:off x="0" y="-5805"/>
                <a:ext cx="9144000" cy="513472"/>
                <a:chOff x="0" y="-5805"/>
                <a:chExt cx="9144000" cy="513471"/>
              </a:xfrm>
            </p:grpSpPr>
            <p:pic>
              <p:nvPicPr>
                <p:cNvPr id="4108" name="Picture 2" descr="http://gov.cap.ru/home/000/flag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1"/>
                  <a:ext cx="827584" cy="504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Прямоугольник 20"/>
                <p:cNvSpPr/>
                <p:nvPr/>
              </p:nvSpPr>
              <p:spPr>
                <a:xfrm>
                  <a:off x="817563" y="-5805"/>
                  <a:ext cx="8326437" cy="4484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763" y="375876"/>
                  <a:ext cx="9139237" cy="1317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107" name="Прямоугольник 66"/>
              <p:cNvSpPr>
                <a:spLocks noChangeArrowheads="1"/>
              </p:cNvSpPr>
              <p:nvPr/>
            </p:nvSpPr>
            <p:spPr bwMode="auto">
              <a:xfrm>
                <a:off x="592358" y="90680"/>
                <a:ext cx="8316912" cy="254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ЧУВАШСКАЯ РЕСПУБЛИКА</a:t>
                </a:r>
                <a:endParaRPr lang="ru-RU" altLang="ru-RU" sz="110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F2DF3-7B27-4A3C-943B-70EB8495A39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5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4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5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51520" y="5832174"/>
            <a:ext cx="7344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714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Объекты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мусоросортировочного комплекса на полигоне твердых коммунальных отходов в г. Новочебоксарске (входная группа, 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корпус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сортировочной линией, первая карта складирования )</a:t>
            </a:r>
          </a:p>
        </p:txBody>
      </p:sp>
      <p:grpSp>
        <p:nvGrpSpPr>
          <p:cNvPr id="9220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9222" name="Группа 20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2"/>
            </a:xfrm>
          </p:grpSpPr>
          <p:grpSp>
            <p:nvGrpSpPr>
              <p:cNvPr id="9223" name="Группа 18"/>
              <p:cNvGrpSpPr>
                <a:grpSpLocks/>
              </p:cNvGrpSpPr>
              <p:nvPr/>
            </p:nvGrpSpPr>
            <p:grpSpPr bwMode="auto">
              <a:xfrm>
                <a:off x="0" y="-5805"/>
                <a:ext cx="9144000" cy="513472"/>
                <a:chOff x="0" y="-5805"/>
                <a:chExt cx="9144000" cy="513471"/>
              </a:xfrm>
            </p:grpSpPr>
            <p:pic>
              <p:nvPicPr>
                <p:cNvPr id="9225" name="Picture 2" descr="http://gov.cap.ru/home/000/flag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1"/>
                  <a:ext cx="827584" cy="504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Прямоугольник 9"/>
                <p:cNvSpPr/>
                <p:nvPr/>
              </p:nvSpPr>
              <p:spPr>
                <a:xfrm>
                  <a:off x="817563" y="-5805"/>
                  <a:ext cx="8326437" cy="4484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4763" y="375876"/>
                  <a:ext cx="9139237" cy="1317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224" name="Прямоугольник 66"/>
              <p:cNvSpPr>
                <a:spLocks noChangeArrowheads="1"/>
              </p:cNvSpPr>
              <p:nvPr/>
            </p:nvSpPr>
            <p:spPr bwMode="auto">
              <a:xfrm>
                <a:off x="611188" y="-5805"/>
                <a:ext cx="8316912" cy="254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>
                    <a:solidFill>
                      <a:srgbClr val="000000"/>
                    </a:solidFill>
                    <a:latin typeface="Arial" pitchFamily="34" charset="0"/>
                  </a:rPr>
                  <a:t>ЧУВАШСКАЯ РЕСПУБЛИКА</a:t>
                </a:r>
                <a:endParaRPr lang="ru-RU" altLang="ru-RU" sz="110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89900" y="6472238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6</a:t>
            </a:r>
            <a:endParaRPr lang="ru-RU" sz="1600" b="1" dirty="0"/>
          </a:p>
        </p:txBody>
      </p:sp>
      <p:pic>
        <p:nvPicPr>
          <p:cNvPr id="13" name="Рисунок 12" descr="image0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3720"/>
            <a:ext cx="8928992" cy="529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4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 txBox="1">
            <a:spLocks/>
          </p:cNvSpPr>
          <p:nvPr/>
        </p:nvSpPr>
        <p:spPr bwMode="auto">
          <a:xfrm>
            <a:off x="215106" y="2965450"/>
            <a:ext cx="4033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ТКО доставляются на мусороперегрузочную станцию мусоровозами и самосвальным автотранспортом</a:t>
            </a:r>
            <a:endParaRPr lang="ru-RU" altLang="ru-RU" sz="17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147" name="Picture 2" descr="H:\MINPRIRODA\MEDIA\_OOS\строительство полигона тбо\2015\2015.09.09 сбор ТКО, МПС и полигон ТБО (блог full)\67624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b="10127"/>
          <a:stretch>
            <a:fillRect/>
          </a:stretch>
        </p:blipFill>
        <p:spPr bwMode="auto">
          <a:xfrm>
            <a:off x="323850" y="549275"/>
            <a:ext cx="383381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H:\MINPRIRODA\MEDIA\_OOS\строительство полигона тбо\2015\2015.09.09 МПС cheb.ws\foto.cheb.ru-130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6117" b="11971"/>
          <a:stretch>
            <a:fillRect/>
          </a:stretch>
        </p:blipFill>
        <p:spPr bwMode="auto">
          <a:xfrm>
            <a:off x="323850" y="3860800"/>
            <a:ext cx="38163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H:\MINPRIRODA\MEDIA\_OOS\строительство полигона тбо\2015\2015.09.09 МПС cheb.ws\foto.cheb.ru-1309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8" b="19733"/>
          <a:stretch>
            <a:fillRect/>
          </a:stretch>
        </p:blipFill>
        <p:spPr bwMode="auto">
          <a:xfrm>
            <a:off x="4356100" y="549275"/>
            <a:ext cx="45958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Содержимое 2"/>
          <p:cNvSpPr>
            <a:spLocks noGrp="1"/>
          </p:cNvSpPr>
          <p:nvPr>
            <p:ph idx="1"/>
          </p:nvPr>
        </p:nvSpPr>
        <p:spPr>
          <a:xfrm>
            <a:off x="4067175" y="2934209"/>
            <a:ext cx="4537075" cy="935038"/>
          </a:xfrm>
        </p:spPr>
        <p:txBody>
          <a:bodyPr/>
          <a:lstStyle/>
          <a:p>
            <a:pPr marL="0" indent="271463" algn="ctr">
              <a:spcBef>
                <a:spcPts val="500"/>
              </a:spcBef>
              <a:buFont typeface="Arial" charset="0"/>
              <a:buNone/>
            </a:pPr>
            <a:r>
              <a:rPr lang="ru-RU" altLang="ru-RU" sz="1400" dirty="0" smtClean="0">
                <a:latin typeface="Arial" charset="0"/>
                <a:cs typeface="Arial" charset="0"/>
              </a:rPr>
              <a:t>Уплотненные отходы в контейнерах вывозятся автопоездами на полигон </a:t>
            </a:r>
            <a:br>
              <a:rPr lang="ru-RU" altLang="ru-RU" sz="1400" dirty="0" smtClean="0">
                <a:latin typeface="Arial" charset="0"/>
                <a:cs typeface="Arial" charset="0"/>
              </a:rPr>
            </a:br>
            <a:r>
              <a:rPr lang="ru-RU" altLang="ru-RU" sz="1400" dirty="0" smtClean="0">
                <a:latin typeface="Arial" charset="0"/>
                <a:cs typeface="Arial" charset="0"/>
              </a:rPr>
              <a:t>ТКО в г. Новочебоксарск для последующего захоронения</a:t>
            </a:r>
            <a:endParaRPr lang="ru-RU" altLang="ru-RU" sz="1400" b="1" dirty="0" smtClean="0">
              <a:latin typeface="Arial" charset="0"/>
              <a:cs typeface="Arial" charset="0"/>
            </a:endParaRPr>
          </a:p>
        </p:txBody>
      </p:sp>
      <p:pic>
        <p:nvPicPr>
          <p:cNvPr id="6151" name="Picture 14" descr="C:\Users\minpriroda11\Downloads\Рисун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860800"/>
            <a:ext cx="46005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6155" name="Группа 20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2"/>
            </a:xfrm>
          </p:grpSpPr>
          <p:grpSp>
            <p:nvGrpSpPr>
              <p:cNvPr id="6156" name="Группа 18"/>
              <p:cNvGrpSpPr>
                <a:grpSpLocks/>
              </p:cNvGrpSpPr>
              <p:nvPr/>
            </p:nvGrpSpPr>
            <p:grpSpPr bwMode="auto">
              <a:xfrm>
                <a:off x="0" y="-5805"/>
                <a:ext cx="9144000" cy="513472"/>
                <a:chOff x="0" y="-5805"/>
                <a:chExt cx="9144000" cy="513471"/>
              </a:xfrm>
            </p:grpSpPr>
            <p:pic>
              <p:nvPicPr>
                <p:cNvPr id="6158" name="Picture 2" descr="http://gov.cap.ru/home/000/flag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1"/>
                  <a:ext cx="827584" cy="504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Прямоугольник 13"/>
                <p:cNvSpPr/>
                <p:nvPr/>
              </p:nvSpPr>
              <p:spPr>
                <a:xfrm>
                  <a:off x="817563" y="-5805"/>
                  <a:ext cx="8326437" cy="4484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4763" y="375876"/>
                  <a:ext cx="9139237" cy="1317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157" name="Прямоугольник 66"/>
              <p:cNvSpPr>
                <a:spLocks noChangeArrowheads="1"/>
              </p:cNvSpPr>
              <p:nvPr/>
            </p:nvSpPr>
            <p:spPr bwMode="auto">
              <a:xfrm>
                <a:off x="594732" y="119943"/>
                <a:ext cx="8316912" cy="254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ЧУВАШСКАЯ РЕСПУБЛИКА</a:t>
                </a:r>
                <a:endParaRPr lang="ru-RU" altLang="ru-RU" sz="110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3E932-BE44-45A4-9D2D-505E20791B6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7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4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://%D0%BB%D0%B5%D1%81%D1%81%D0%BB%D1%83%D0%B6%D0%B1%D0%B0.%D0%B7%D0%B0%D0%B1%D0%B0%D0%B9%D0%BA%D0%B0%D0%BB%D1%8C%D1%81%D0%BA%D0%B8%D0%B9%D0%BA%D1%80%D0%B0%D0%B9.%D1%80%D1%84/u/images/%D0%9B%D0%B5%D1%81%D0%BD%D0%B0%D1%8F%20%D1%81%D0%BB%D1%83%D0%B6%D0%B1%D0%B0/%D1%84%D0%BE%D1%82%D0%BE%20%D0%B4%D0%BB%D1%8F%20%D0%BD%D0%BE%D0%B2%D0%BE%D1%81%D1%82%D0%B5%D0%B9/%21_%D0%9F%D0%BE%D0%B6%D0%B0%D1%80%D1%8B_05_%D0%92%D0%B8%D0%B47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AutoShape 4" descr="http://%D0%BB%D0%B5%D1%81%D1%81%D0%BB%D1%83%D0%B6%D0%B1%D0%B0.%D0%B7%D0%B0%D0%B1%D0%B0%D0%B9%D0%BA%D0%B0%D0%BB%D1%8C%D1%81%D0%BA%D0%B8%D0%B9%D0%BA%D1%80%D0%B0%D0%B9.%D1%80%D1%84/u/images/%D0%9B%D0%B5%D1%81%D0%BD%D0%B0%D1%8F%20%D1%81%D0%BB%D1%83%D0%B6%D0%B1%D0%B0/%D1%84%D0%BE%D1%82%D0%BE%20%D0%B4%D0%BB%D1%8F%20%D0%BD%D0%BE%D0%B2%D0%BE%D1%81%D1%82%D0%B5%D0%B9/%21_%D0%9F%D0%BE%D0%B6%D0%B0%D1%80%D1%8B_05_%D0%92%D0%B8%D0%B47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172" name="Picture 18" descr="C:\Users\minpriroda15\Desktop\Новая папка\img_2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0338"/>
            <a:ext cx="419258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9" descr="C:\Users\minpriroda15\Desktop\Новая папка\img_2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068638"/>
            <a:ext cx="4192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minpriroda15\Desktop\Новая папка\img_3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60338"/>
            <a:ext cx="417671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Заголовок 1"/>
          <p:cNvSpPr>
            <a:spLocks noGrp="1"/>
          </p:cNvSpPr>
          <p:nvPr>
            <p:ph type="title"/>
          </p:nvPr>
        </p:nvSpPr>
        <p:spPr>
          <a:xfrm>
            <a:off x="395288" y="6021388"/>
            <a:ext cx="3924300" cy="433387"/>
          </a:xfrm>
        </p:spPr>
        <p:txBody>
          <a:bodyPr/>
          <a:lstStyle/>
          <a:p>
            <a:r>
              <a:rPr lang="ru-RU" altLang="ru-RU" sz="1600" b="1" smtClean="0">
                <a:latin typeface="Arial" charset="0"/>
                <a:cs typeface="Arial" charset="0"/>
              </a:rPr>
              <a:t>Мусороперегрузочная станция 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в г. Чебоксары</a:t>
            </a:r>
          </a:p>
        </p:txBody>
      </p:sp>
      <p:sp>
        <p:nvSpPr>
          <p:cNvPr id="7176" name="Заголовок 1"/>
          <p:cNvSpPr txBox="1">
            <a:spLocks/>
          </p:cNvSpPr>
          <p:nvPr/>
        </p:nvSpPr>
        <p:spPr bwMode="auto">
          <a:xfrm>
            <a:off x="4643438" y="6021388"/>
            <a:ext cx="39243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Мусоросортировочная линия </a:t>
            </a:r>
            <a:b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на полигоне ТКО</a:t>
            </a:r>
          </a:p>
        </p:txBody>
      </p:sp>
      <p:grpSp>
        <p:nvGrpSpPr>
          <p:cNvPr id="7177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7181" name="Группа 20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2"/>
            </a:xfrm>
          </p:grpSpPr>
          <p:grpSp>
            <p:nvGrpSpPr>
              <p:cNvPr id="7182" name="Группа 18"/>
              <p:cNvGrpSpPr>
                <a:grpSpLocks/>
              </p:cNvGrpSpPr>
              <p:nvPr/>
            </p:nvGrpSpPr>
            <p:grpSpPr bwMode="auto">
              <a:xfrm>
                <a:off x="0" y="-5805"/>
                <a:ext cx="9144000" cy="513472"/>
                <a:chOff x="0" y="-5805"/>
                <a:chExt cx="9144000" cy="513471"/>
              </a:xfrm>
            </p:grpSpPr>
            <p:pic>
              <p:nvPicPr>
                <p:cNvPr id="7184" name="Picture 2" descr="http://gov.cap.ru/home/000/flag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1"/>
                  <a:ext cx="827584" cy="504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Прямоугольник 16"/>
                <p:cNvSpPr/>
                <p:nvPr/>
              </p:nvSpPr>
              <p:spPr>
                <a:xfrm>
                  <a:off x="817563" y="-5805"/>
                  <a:ext cx="8326437" cy="4484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4763" y="375876"/>
                  <a:ext cx="9139237" cy="1317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183" name="Прямоугольник 66"/>
              <p:cNvSpPr>
                <a:spLocks noChangeArrowheads="1"/>
              </p:cNvSpPr>
              <p:nvPr/>
            </p:nvSpPr>
            <p:spPr bwMode="auto">
              <a:xfrm>
                <a:off x="611560" y="119943"/>
                <a:ext cx="8316912" cy="254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ЧУВАШСКАЯ РЕСПУБЛИКА</a:t>
                </a:r>
                <a:endParaRPr lang="ru-RU" altLang="ru-RU" sz="1100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7178" name="Picture 2" descr="http://gov.cap.ru/UserFiles/photo/201510/01/Albom121458/img_29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068638"/>
            <a:ext cx="41719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D09D0-E452-40D4-A0E0-AE306E00352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0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4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4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-254000" y="6208713"/>
            <a:ext cx="52562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50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</a:rPr>
              <a:t>ТКО выгружаются в пресс-компактор </a:t>
            </a:r>
          </a:p>
          <a:p>
            <a:pPr algn="ctr">
              <a:spcBef>
                <a:spcPts val="50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</a:rPr>
              <a:t>для прессования в контейнеры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1800" smtClean="0">
                <a:solidFill>
                  <a:prstClr val="black"/>
                </a:solidFill>
                <a:latin typeface="Arial" charset="0"/>
              </a:rPr>
            </a:br>
            <a:endParaRPr lang="ru-RU" altLang="ru-RU" sz="18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Содержимое 2"/>
          <p:cNvSpPr txBox="1">
            <a:spLocks/>
          </p:cNvSpPr>
          <p:nvPr/>
        </p:nvSpPr>
        <p:spPr bwMode="auto">
          <a:xfrm>
            <a:off x="0" y="3008313"/>
            <a:ext cx="9180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</a:rPr>
              <a:t>Сортировка и перегрузка </a:t>
            </a:r>
            <a: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твердых коммунальных отходов в объеме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u="sng" smtClean="0">
                <a:solidFill>
                  <a:prstClr val="black"/>
                </a:solidFill>
                <a:latin typeface="Arial" charset="0"/>
                <a:cs typeface="Arial" charset="0"/>
              </a:rPr>
              <a:t>200 тыс. тонн/год </a:t>
            </a:r>
            <a:endParaRPr lang="ru-RU" altLang="ru-RU" sz="1800" u="sng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13" descr="H:\MINPRIRODA\MEDIA\_OOS\строительство полигона тбо\2015\2015.09.09 МПС cheb.ws\foto.cheb.ru-13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15973" r="11092" b="20227"/>
          <a:stretch>
            <a:fillRect/>
          </a:stretch>
        </p:blipFill>
        <p:spPr bwMode="auto">
          <a:xfrm>
            <a:off x="103188" y="3543300"/>
            <a:ext cx="43243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7" descr="C:\Users\minpriroda11\Desktop\photo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60363"/>
            <a:ext cx="42529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C:\Users\minpriroda16\Desktop\img_218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88938"/>
            <a:ext cx="43100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minpriroda16\Desktop\dsc025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43300"/>
            <a:ext cx="41656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Содержимое 2"/>
          <p:cNvSpPr txBox="1">
            <a:spLocks/>
          </p:cNvSpPr>
          <p:nvPr/>
        </p:nvSpPr>
        <p:spPr bwMode="auto">
          <a:xfrm>
            <a:off x="4352925" y="6208713"/>
            <a:ext cx="50403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 eaLnBrk="0" hangingPunct="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50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</a:rPr>
              <a:t>Прессование «хвостов» для </a:t>
            </a:r>
          </a:p>
          <a:p>
            <a:pPr algn="ctr">
              <a:spcBef>
                <a:spcPts val="50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</a:rPr>
              <a:t>размещения на полигоне ТКО</a:t>
            </a:r>
            <a:endParaRPr lang="ru-RU" altLang="ru-RU" sz="16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08938" y="6486525"/>
            <a:ext cx="1054100" cy="365125"/>
          </a:xfrm>
        </p:spPr>
        <p:txBody>
          <a:bodyPr/>
          <a:lstStyle/>
          <a:p>
            <a:pPr>
              <a:defRPr/>
            </a:pPr>
            <a:fld id="{C28AB0EC-4937-4749-8059-42538ABB57AD}" type="slidenum">
              <a:rPr lang="ru-RU" sz="1800" b="1" smtClean="0"/>
              <a:pPr>
                <a:defRPr/>
              </a:pPr>
              <a:t>6</a:t>
            </a:fld>
            <a:endParaRPr lang="ru-RU" sz="1800" b="1" dirty="0"/>
          </a:p>
        </p:txBody>
      </p:sp>
      <p:grpSp>
        <p:nvGrpSpPr>
          <p:cNvPr id="5130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5134" name="Группа 20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2"/>
            </a:xfrm>
          </p:grpSpPr>
          <p:grpSp>
            <p:nvGrpSpPr>
              <p:cNvPr id="5135" name="Группа 18"/>
              <p:cNvGrpSpPr>
                <a:grpSpLocks/>
              </p:cNvGrpSpPr>
              <p:nvPr/>
            </p:nvGrpSpPr>
            <p:grpSpPr bwMode="auto">
              <a:xfrm>
                <a:off x="0" y="-5805"/>
                <a:ext cx="9144000" cy="513472"/>
                <a:chOff x="0" y="-5805"/>
                <a:chExt cx="9144000" cy="513471"/>
              </a:xfrm>
            </p:grpSpPr>
            <p:pic>
              <p:nvPicPr>
                <p:cNvPr id="5137" name="Picture 2" descr="http://gov.cap.ru/home/000/flag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1"/>
                  <a:ext cx="827584" cy="504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Прямоугольник 25"/>
                <p:cNvSpPr/>
                <p:nvPr/>
              </p:nvSpPr>
              <p:spPr>
                <a:xfrm>
                  <a:off x="817563" y="-5805"/>
                  <a:ext cx="8326437" cy="4484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4763" y="375876"/>
                  <a:ext cx="9139237" cy="1317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136" name="Прямоугольник 66"/>
              <p:cNvSpPr>
                <a:spLocks noChangeArrowheads="1"/>
              </p:cNvSpPr>
              <p:nvPr/>
            </p:nvSpPr>
            <p:spPr bwMode="auto">
              <a:xfrm>
                <a:off x="611188" y="-5805"/>
                <a:ext cx="8316912" cy="254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smtClean="0">
                    <a:solidFill>
                      <a:srgbClr val="000000"/>
                    </a:solidFill>
                    <a:latin typeface="Arial" charset="0"/>
                  </a:rPr>
                  <a:t>ЧУВАШСКАЯ РЕСПУБЛИКА</a:t>
                </a:r>
                <a:endParaRPr lang="ru-RU" altLang="ru-RU" sz="11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5131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4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Номер слайда 3"/>
          <p:cNvSpPr txBox="1">
            <a:spLocks/>
          </p:cNvSpPr>
          <p:nvPr/>
        </p:nvSpPr>
        <p:spPr bwMode="auto">
          <a:xfrm>
            <a:off x="7010400" y="64817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88C8A9-7B68-458B-B23C-3CFFFDFDBD10}" type="slidenum">
              <a:rPr lang="ru-RU" altLang="ru-RU" sz="1400" smtClean="0">
                <a:solidFill>
                  <a:srgbClr val="A0320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>
              <a:solidFill>
                <a:srgbClr val="A03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59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4594225" y="2457450"/>
            <a:ext cx="3889375" cy="60007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>
            <a:flatTx/>
          </a:bodyPr>
          <a:lstStyle/>
          <a:p>
            <a:pPr indent="-250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2 карты складирования полигона ТКО в </a:t>
            </a:r>
            <a:r>
              <a:rPr lang="ru-RU" altLang="ru-RU" sz="1400" b="1" kern="0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г.Новочебоксарске</a:t>
            </a:r>
            <a:r>
              <a:rPr lang="ru-RU" altLang="ru-RU" sz="1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 (мощность не менее 200 тыс.т/год)</a:t>
            </a: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171450" y="209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171450" y="209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171450" y="209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450850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171450" y="209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450850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171450" y="209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450850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104" name="Группа 106"/>
          <p:cNvGrpSpPr>
            <a:grpSpLocks/>
          </p:cNvGrpSpPr>
          <p:nvPr/>
        </p:nvGrpSpPr>
        <p:grpSpPr bwMode="auto">
          <a:xfrm>
            <a:off x="42582" y="2711450"/>
            <a:ext cx="4653243" cy="3346809"/>
            <a:chOff x="362941" y="1223257"/>
            <a:chExt cx="4653029" cy="3347669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375921" y="1229609"/>
              <a:ext cx="21589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362941" y="1223257"/>
              <a:ext cx="8220" cy="3347669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Прямая со стрелкой 18"/>
            <p:cNvCxnSpPr/>
            <p:nvPr/>
          </p:nvCxnSpPr>
          <p:spPr>
            <a:xfrm>
              <a:off x="4728646" y="1229609"/>
              <a:ext cx="287324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71463" y="2619375"/>
            <a:ext cx="4176712" cy="4953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>
            <a:flatTx/>
          </a:bodyPr>
          <a:lstStyle/>
          <a:p>
            <a:pPr indent="-250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мусоросортировочный комплекс в г.</a:t>
            </a:r>
            <a:r>
              <a:rPr lang="ru-RU" sz="1400" b="1" kern="0" dirty="0">
                <a:solidFill>
                  <a:prstClr val="white"/>
                </a:solidFill>
                <a:latin typeface="Calibri"/>
              </a:rPr>
              <a:t> </a:t>
            </a:r>
            <a:r>
              <a:rPr lang="ru-RU" altLang="ru-RU" sz="1400" b="1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Новочебоксарске (мощность 150 тыс.т/год)</a:t>
            </a:r>
          </a:p>
        </p:txBody>
      </p:sp>
      <p:grpSp>
        <p:nvGrpSpPr>
          <p:cNvPr id="4106" name="Группа 80"/>
          <p:cNvGrpSpPr>
            <a:grpSpLocks/>
          </p:cNvGrpSpPr>
          <p:nvPr/>
        </p:nvGrpSpPr>
        <p:grpSpPr bwMode="auto">
          <a:xfrm>
            <a:off x="260350" y="3190875"/>
            <a:ext cx="4183063" cy="3190452"/>
            <a:chOff x="492149" y="3119542"/>
            <a:chExt cx="4900481" cy="3189509"/>
          </a:xfrm>
        </p:grpSpPr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>
              <a:off x="499588" y="3119542"/>
              <a:ext cx="4893042" cy="574505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indent="-2508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kern="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мусороперегрузочная станция г.</a:t>
              </a:r>
              <a:r>
                <a:rPr lang="ru-RU" sz="1400" b="1" kern="0" dirty="0">
                  <a:solidFill>
                    <a:prstClr val="black"/>
                  </a:solidFill>
                  <a:latin typeface="Calibri"/>
                </a:rPr>
                <a:t> </a:t>
              </a:r>
              <a:r>
                <a:rPr lang="ru-RU" altLang="ru-RU" sz="1400" b="1" kern="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Чебоксары с</a:t>
              </a:r>
              <a:r>
                <a:rPr lang="ru-RU" sz="1400" b="1" kern="0" dirty="0">
                  <a:solidFill>
                    <a:prstClr val="black"/>
                  </a:solidFill>
                  <a:latin typeface="Calibri"/>
                </a:rPr>
                <a:t>  </a:t>
              </a:r>
              <a:r>
                <a:rPr lang="ru-RU" altLang="ru-RU" sz="1400" b="1" kern="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элементами сортировки (мощность не менее 150 тыс.т/год)</a:t>
              </a: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>
              <a:off x="492149" y="5519131"/>
              <a:ext cx="4893042" cy="789920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  <a:headEnd/>
              <a:tailEnd/>
            </a:ln>
            <a:effectLst/>
          </p:spPr>
          <p:txBody>
            <a:bodyPr anchor="ctr">
              <a:flatTx/>
            </a:bodyPr>
            <a:lstStyle/>
            <a:p>
              <a:pPr indent="-2508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kern="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мусороперегрузочные станции </a:t>
              </a:r>
              <a:r>
                <a:rPr lang="ru-RU" altLang="ru-RU" sz="1400" b="1" kern="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в </a:t>
              </a:r>
              <a:r>
                <a:rPr lang="ru-RU" altLang="ru-RU" sz="1400" b="1" kern="0" dirty="0" err="1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Вурнарском</a:t>
              </a:r>
              <a:r>
                <a:rPr lang="ru-RU" altLang="ru-RU" sz="1400" b="1" kern="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, </a:t>
              </a:r>
              <a:r>
                <a:rPr lang="ru-RU" altLang="ru-RU" sz="1400" b="1" kern="0" dirty="0" err="1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Шумерлинском</a:t>
              </a:r>
              <a:r>
                <a:rPr lang="ru-RU" altLang="ru-RU" sz="1400" b="1" kern="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 , </a:t>
              </a:r>
              <a:r>
                <a:rPr lang="ru-RU" altLang="ru-RU" sz="1400" b="1" kern="0" dirty="0" err="1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Батыревском</a:t>
              </a:r>
              <a:r>
                <a:rPr lang="ru-RU" altLang="ru-RU" sz="1400" b="1" kern="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 районах и </a:t>
              </a:r>
              <a:r>
                <a:rPr lang="ru-RU" altLang="ru-RU" sz="1400" b="1" kern="0" dirty="0" err="1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г.Канаш</a:t>
              </a:r>
              <a:r>
                <a:rPr lang="ru-RU" altLang="ru-RU" sz="1400" b="1" kern="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 (</a:t>
              </a:r>
              <a:r>
                <a:rPr lang="ru-RU" altLang="ru-RU" sz="1400" b="1" kern="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мощность 50</a:t>
              </a:r>
              <a:r>
                <a:rPr lang="ru-RU" sz="1400" b="1" kern="0" dirty="0">
                  <a:solidFill>
                    <a:prstClr val="black"/>
                  </a:solidFill>
                  <a:latin typeface="Calibri"/>
                </a:rPr>
                <a:t> </a:t>
              </a:r>
              <a:r>
                <a:rPr lang="ru-RU" altLang="ru-RU" sz="1400" b="1" kern="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тыс.т/год)</a:t>
              </a:r>
            </a:p>
          </p:txBody>
        </p:sp>
      </p:grpSp>
      <p:pic>
        <p:nvPicPr>
          <p:cNvPr id="4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33813"/>
            <a:ext cx="4383087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 cstate="print"/>
          <a:srcRect l="13281" t="12706" r="9077" b="22177"/>
          <a:stretch>
            <a:fillRect/>
          </a:stretch>
        </p:blipFill>
        <p:spPr bwMode="auto">
          <a:xfrm>
            <a:off x="4688458" y="3155780"/>
            <a:ext cx="3742035" cy="173679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b="4760"/>
          <a:stretch>
            <a:fillRect/>
          </a:stretch>
        </p:blipFill>
        <p:spPr bwMode="auto">
          <a:xfrm>
            <a:off x="4614069" y="4941168"/>
            <a:ext cx="3816424" cy="186932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0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146" name="Группа 18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1"/>
            </a:xfrm>
          </p:grpSpPr>
          <p:pic>
            <p:nvPicPr>
              <p:cNvPr id="4147" name="Picture 2" descr="http://gov.cap.ru/home/000/flag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827584" cy="504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Прямоугольник 35"/>
              <p:cNvSpPr/>
              <p:nvPr/>
            </p:nvSpPr>
            <p:spPr>
              <a:xfrm>
                <a:off x="817563" y="-5805"/>
                <a:ext cx="8326437" cy="4484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763" y="375876"/>
                <a:ext cx="9139237" cy="1317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11" name="Прямоугольник 2"/>
          <p:cNvSpPr>
            <a:spLocks noChangeArrowheads="1"/>
          </p:cNvSpPr>
          <p:nvPr/>
        </p:nvSpPr>
        <p:spPr bwMode="auto">
          <a:xfrm>
            <a:off x="906463" y="-46038"/>
            <a:ext cx="7354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C00000"/>
                </a:solidFill>
                <a:latin typeface="Arial" charset="0"/>
              </a:rPr>
              <a:t>Чувашская Республика – один из лидеров рейтинга регионов России по решению вопросов с утилизацией отходов </a:t>
            </a:r>
          </a:p>
        </p:txBody>
      </p:sp>
      <p:pic>
        <p:nvPicPr>
          <p:cNvPr id="4112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4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73651"/>
              </p:ext>
            </p:extLst>
          </p:nvPr>
        </p:nvGraphicFramePr>
        <p:xfrm>
          <a:off x="4587875" y="620713"/>
          <a:ext cx="3843338" cy="1766822"/>
        </p:xfrm>
        <a:graphic>
          <a:graphicData uri="http://schemas.openxmlformats.org/drawingml/2006/table">
            <a:tbl>
              <a:tblPr/>
              <a:tblGrid>
                <a:gridCol w="2059341"/>
                <a:gridCol w="1783997"/>
              </a:tblGrid>
              <a:tr h="200243">
                <a:tc gridSpan="2">
                  <a:txBody>
                    <a:bodyPr/>
                    <a:lstStyle>
                      <a:lvl1pPr marL="342900" indent="-342900" defTabSz="10064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defTabSz="100647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1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ОСНОВНЫЕ ПОКАЗАТЕЛИ ПРОЕКТА</a:t>
                      </a:r>
                    </a:p>
                  </a:txBody>
                  <a:tcPr marL="62243" marR="6224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191">
                <a:tc>
                  <a:txBody>
                    <a:bodyPr/>
                    <a:lstStyle>
                      <a:lvl1pPr defTabSz="10064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100647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10064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Инвестиции</a:t>
                      </a:r>
                    </a:p>
                  </a:txBody>
                  <a:tcPr marL="62243" marR="62243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defTabSz="100647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defTabSz="1006475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1 350 млн. рублей</a:t>
                      </a:r>
                    </a:p>
                  </a:txBody>
                  <a:tcPr marL="62243" marR="6224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Расчетный тариф (с учетом надбавки)</a:t>
                      </a:r>
                    </a:p>
                  </a:txBody>
                  <a:tcPr marL="62243" marR="62243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2062,33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/т </a:t>
                      </a:r>
                    </a:p>
                  </a:txBody>
                  <a:tcPr marL="62243" marR="6224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Население</a:t>
                      </a:r>
                    </a:p>
                  </a:txBody>
                  <a:tcPr marL="62243" marR="6224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652 191 чел.</a:t>
                      </a:r>
                    </a:p>
                  </a:txBody>
                  <a:tcPr marL="62243" marR="62243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Объем утилизации</a:t>
                      </a:r>
                    </a:p>
                  </a:txBody>
                  <a:tcPr marL="62243" marR="62243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млн. м3</a:t>
                      </a:r>
                    </a:p>
                  </a:txBody>
                  <a:tcPr marL="62243" marR="6224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Подписание КС</a:t>
                      </a:r>
                    </a:p>
                  </a:txBody>
                  <a:tcPr marL="62243" marR="62243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июля 2014 г.</a:t>
                      </a:r>
                    </a:p>
                  </a:txBody>
                  <a:tcPr marL="62243" marR="6224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Запуск объекта</a:t>
                      </a:r>
                    </a:p>
                  </a:txBody>
                  <a:tcPr marL="62243" marR="62243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кв. 2016 г.</a:t>
                      </a:r>
                    </a:p>
                  </a:txBody>
                  <a:tcPr marL="62243" marR="6224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40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250"/>
            <a:ext cx="417988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Прямая со стрелкой 57"/>
          <p:cNvCxnSpPr/>
          <p:nvPr/>
        </p:nvCxnSpPr>
        <p:spPr bwMode="auto">
          <a:xfrm>
            <a:off x="63500" y="3479800"/>
            <a:ext cx="21590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Прямая со стрелкой 59"/>
          <p:cNvCxnSpPr/>
          <p:nvPr/>
        </p:nvCxnSpPr>
        <p:spPr bwMode="auto">
          <a:xfrm>
            <a:off x="42582" y="6042575"/>
            <a:ext cx="21590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00223676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minpriroda11\Desktop\На планерку у Главы по Пихтулинской свалке 30.01.17\к презентации\20150914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63563"/>
            <a:ext cx="864235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Группа 10"/>
          <p:cNvGrpSpPr>
            <a:grpSpLocks/>
          </p:cNvGrpSpPr>
          <p:nvPr/>
        </p:nvGrpSpPr>
        <p:grpSpPr bwMode="auto">
          <a:xfrm>
            <a:off x="0" y="0"/>
            <a:ext cx="9144000" cy="563563"/>
            <a:chOff x="0" y="0"/>
            <a:chExt cx="9144000" cy="476672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8" name="Группа 18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1"/>
            </a:xfrm>
          </p:grpSpPr>
          <p:pic>
            <p:nvPicPr>
              <p:cNvPr id="3099" name="Picture 2" descr="http://gov.cap.ru/home/000/fla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827584" cy="504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17563" y="-5805"/>
                <a:ext cx="8326437" cy="44838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763" y="376044"/>
                <a:ext cx="9139237" cy="13162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414338" y="4763"/>
            <a:ext cx="8334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" charset="0"/>
              </a:rPr>
              <a:t>Рекультивация санкционированной свалки г. Чебоксары позволит улучшить санитарно-эпидемиологическое благополучие населения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2151410" y="560371"/>
            <a:ext cx="4320480" cy="1208842"/>
          </a:xfrm>
          <a:prstGeom prst="flowChartAlternateProcess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cs typeface="Arial" pitchFamily="34" charset="0"/>
              </a:rPr>
              <a:t>Улучшится санитарно-эпидемиологическое благополучие населения микрорайонов г.Чебоксары – «Новый город», «</a:t>
            </a:r>
            <a:r>
              <a:rPr lang="ru-RU" sz="1300" dirty="0" err="1">
                <a:cs typeface="Arial" pitchFamily="34" charset="0"/>
              </a:rPr>
              <a:t>Новоюжный</a:t>
            </a:r>
            <a:r>
              <a:rPr lang="ru-RU" sz="1300" dirty="0">
                <a:cs typeface="Arial" pitchFamily="34" charset="0"/>
              </a:rPr>
              <a:t>», микрорайона «</a:t>
            </a:r>
            <a:r>
              <a:rPr lang="ru-RU" sz="1300" dirty="0" err="1">
                <a:cs typeface="Arial" pitchFamily="34" charset="0"/>
              </a:rPr>
              <a:t>Ельниково</a:t>
            </a:r>
            <a:r>
              <a:rPr lang="ru-RU" sz="1300" dirty="0">
                <a:cs typeface="Arial" pitchFamily="34" charset="0"/>
              </a:rPr>
              <a:t>» г. Новочебоксарска,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cs typeface="Arial" pitchFamily="34" charset="0"/>
              </a:rPr>
              <a:t>д. </a:t>
            </a:r>
            <a:r>
              <a:rPr lang="ru-RU" sz="1300" dirty="0" err="1">
                <a:cs typeface="Arial" pitchFamily="34" charset="0"/>
              </a:rPr>
              <a:t>Пихтулино</a:t>
            </a:r>
            <a:r>
              <a:rPr lang="ru-RU" sz="1300" dirty="0">
                <a:cs typeface="Arial" pitchFamily="34" charset="0"/>
              </a:rPr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8708"/>
            <a:ext cx="4572000" cy="24492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Блок-схема: альтернативный процесс 21"/>
          <p:cNvSpPr/>
          <p:nvPr/>
        </p:nvSpPr>
        <p:spPr bwMode="auto">
          <a:xfrm>
            <a:off x="6325633" y="557688"/>
            <a:ext cx="2287683" cy="766167"/>
          </a:xfrm>
          <a:prstGeom prst="flowChartAlternateProcess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cs typeface="Arial" pitchFamily="34" charset="0"/>
              </a:rPr>
              <a:t>Будет ликвидирована «горячая» экологическая точка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 bwMode="auto">
          <a:xfrm>
            <a:off x="0" y="557688"/>
            <a:ext cx="2281237" cy="987504"/>
          </a:xfrm>
          <a:prstGeom prst="flowChartAlternateProcess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cs typeface="Arial" pitchFamily="34" charset="0"/>
              </a:rPr>
              <a:t>Рекультивация свалки позволит вернуть в хозяйственный оборот более 30 га земель 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4502758" y="5103276"/>
            <a:ext cx="4041316" cy="1770698"/>
          </a:xfrm>
          <a:prstGeom prst="flowChartAlternateProcess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400" dirty="0"/>
              <a:t>Рекультивация свалки г.Чебоксары </a:t>
            </a:r>
            <a:r>
              <a:rPr lang="ru-RU" altLang="ru-RU" sz="1400" b="1" dirty="0"/>
              <a:t>включена в национальный проект «Чистая страна» и План мероприятий по проведению Года экологии в России</a:t>
            </a:r>
            <a:r>
              <a:rPr lang="ru-RU" altLang="ru-RU" sz="1400" dirty="0"/>
              <a:t>. На мероприятие по рекультивации свалки федеральным бюджетом предусмотрено около </a:t>
            </a:r>
            <a:r>
              <a:rPr lang="ru-RU" altLang="ru-RU" sz="1400" b="1" dirty="0"/>
              <a:t>380 млн. рублей</a:t>
            </a:r>
            <a:r>
              <a:rPr lang="ru-RU" altLang="ru-RU" sz="1400" dirty="0"/>
              <a:t>.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-22829" y="4395840"/>
            <a:ext cx="4572104" cy="544830"/>
          </a:xfrm>
          <a:prstGeom prst="flowChartAlternateProcess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cs typeface="Arial" pitchFamily="34" charset="0"/>
              </a:rPr>
              <a:t>Проведение рекультивации свалки предполагается </a:t>
            </a:r>
            <a:r>
              <a:rPr lang="ru-RU" sz="1300">
                <a:cs typeface="Arial" pitchFamily="34" charset="0"/>
              </a:rPr>
              <a:t>в 2017-2022 </a:t>
            </a:r>
            <a:r>
              <a:rPr lang="ru-RU" sz="1300" dirty="0">
                <a:cs typeface="Arial" pitchFamily="34" charset="0"/>
              </a:rPr>
              <a:t>годах. </a:t>
            </a:r>
          </a:p>
        </p:txBody>
      </p:sp>
      <p:pic>
        <p:nvPicPr>
          <p:cNvPr id="3093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20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Блок-схема: альтернативный процесс 18"/>
          <p:cNvSpPr/>
          <p:nvPr/>
        </p:nvSpPr>
        <p:spPr bwMode="auto">
          <a:xfrm>
            <a:off x="4472891" y="4408708"/>
            <a:ext cx="4054333" cy="817245"/>
          </a:xfrm>
          <a:prstGeom prst="flowChartAlternateProcess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Arial" pitchFamily="34" charset="0"/>
              </a:rPr>
              <a:t>Свалка закрыта с 1 ноября 2015 г. после пуска в эксплуатацию первой карты полигона ТБО в г. Новочебоксарске.</a:t>
            </a:r>
          </a:p>
        </p:txBody>
      </p:sp>
    </p:spTree>
    <p:extLst>
      <p:ext uri="{BB962C8B-B14F-4D97-AF65-F5344CB8AC3E}">
        <p14:creationId xmlns:p14="http://schemas.microsoft.com/office/powerpoint/2010/main" val="54603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0"/>
          <p:cNvGrpSpPr>
            <a:grpSpLocks/>
          </p:cNvGrpSpPr>
          <p:nvPr/>
        </p:nvGrpSpPr>
        <p:grpSpPr bwMode="auto">
          <a:xfrm>
            <a:off x="0" y="0"/>
            <a:ext cx="9144000" cy="476250"/>
            <a:chOff x="0" y="0"/>
            <a:chExt cx="9144000" cy="476672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grpSp>
          <p:nvGrpSpPr>
            <p:cNvPr id="5134" name="Группа 18"/>
            <p:cNvGrpSpPr>
              <a:grpSpLocks/>
            </p:cNvGrpSpPr>
            <p:nvPr/>
          </p:nvGrpSpPr>
          <p:grpSpPr bwMode="auto">
            <a:xfrm>
              <a:off x="0" y="0"/>
              <a:ext cx="9144000" cy="476672"/>
              <a:chOff x="0" y="-5805"/>
              <a:chExt cx="9144000" cy="513471"/>
            </a:xfrm>
          </p:grpSpPr>
          <p:pic>
            <p:nvPicPr>
              <p:cNvPr id="5135" name="Picture 2" descr="http://gov.cap.ru/home/000/fla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827584" cy="504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817563" y="-5805"/>
                <a:ext cx="8326437" cy="4484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763" y="375876"/>
                <a:ext cx="9139237" cy="1317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5123" name="Номер слайда 3"/>
          <p:cNvSpPr>
            <a:spLocks noGrp="1"/>
          </p:cNvSpPr>
          <p:nvPr/>
        </p:nvSpPr>
        <p:spPr bwMode="auto">
          <a:xfrm>
            <a:off x="8086725" y="6492875"/>
            <a:ext cx="1054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63097B-67DF-424F-9CB0-FE8B44777C3E}" type="slidenum">
              <a:rPr lang="ru-RU" altLang="ru-RU" sz="1400" b="1">
                <a:solidFill>
                  <a:srgbClr val="A0320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b="1">
              <a:solidFill>
                <a:srgbClr val="A03202"/>
              </a:solidFill>
            </a:endParaRPr>
          </a:p>
        </p:txBody>
      </p:sp>
      <p:pic>
        <p:nvPicPr>
          <p:cNvPr id="5124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79" y="50800"/>
            <a:ext cx="620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1042988" y="50800"/>
            <a:ext cx="7129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charset="0"/>
              </a:rPr>
              <a:t>Биологические очистные сооружения</a:t>
            </a:r>
          </a:p>
        </p:txBody>
      </p:sp>
      <p:graphicFrame>
        <p:nvGraphicFramePr>
          <p:cNvPr id="5126" name="Объект 2"/>
          <p:cNvGraphicFramePr>
            <a:graphicFrameLocks/>
          </p:cNvGraphicFramePr>
          <p:nvPr/>
        </p:nvGraphicFramePr>
        <p:xfrm>
          <a:off x="328613" y="476250"/>
          <a:ext cx="4279900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6" imgW="6383065" imgH="5419814" progId="Excel.Chart.8">
                  <p:embed/>
                </p:oleObj>
              </mc:Choice>
              <mc:Fallback>
                <p:oleObj r:id="rId6" imgW="6383065" imgH="54198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76250"/>
                        <a:ext cx="4279900" cy="38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Объект 3"/>
          <p:cNvGraphicFramePr>
            <a:graphicFrameLocks/>
          </p:cNvGraphicFramePr>
          <p:nvPr/>
        </p:nvGraphicFramePr>
        <p:xfrm>
          <a:off x="4284663" y="476250"/>
          <a:ext cx="4103687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9" imgW="5072312" imgH="4828450" progId="Excel.Chart.8">
                  <p:embed/>
                </p:oleObj>
              </mc:Choice>
              <mc:Fallback>
                <p:oleObj r:id="rId9" imgW="5072312" imgH="48284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76250"/>
                        <a:ext cx="4103687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3514354" y="4437112"/>
          <a:ext cx="501268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8" name="Picture 2" descr="http://technoalliance.ru/site/assets/2014/10/7h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27579" y="4016922"/>
            <a:ext cx="3703142" cy="284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4770057" y="4221088"/>
            <a:ext cx="3024336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latin typeface="+mn-lt"/>
              </a:rPr>
              <a:t>Достигнутый эффект</a:t>
            </a:r>
          </a:p>
        </p:txBody>
      </p:sp>
    </p:spTree>
    <p:extLst>
      <p:ext uri="{BB962C8B-B14F-4D97-AF65-F5344CB8AC3E}">
        <p14:creationId xmlns:p14="http://schemas.microsoft.com/office/powerpoint/2010/main" val="2191825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672</Words>
  <Application>Microsoft Office PowerPoint</Application>
  <PresentationFormat>Экран (4:3)</PresentationFormat>
  <Paragraphs>104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Диаграмма Microsoft Excel</vt:lpstr>
      <vt:lpstr>Практика  обращения с отходами на территории Чувашской Республики</vt:lpstr>
      <vt:lpstr>Презентация PowerPoint</vt:lpstr>
      <vt:lpstr>Презентация PowerPoint</vt:lpstr>
      <vt:lpstr>Презентация PowerPoint</vt:lpstr>
      <vt:lpstr>Мусороперегрузочная станция  в г. Чебоксары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Ямалеева Эльвина</cp:lastModifiedBy>
  <cp:revision>257</cp:revision>
  <cp:lastPrinted>2017-03-24T12:03:30Z</cp:lastPrinted>
  <dcterms:created xsi:type="dcterms:W3CDTF">2011-09-23T06:24:52Z</dcterms:created>
  <dcterms:modified xsi:type="dcterms:W3CDTF">2017-03-30T08:58:58Z</dcterms:modified>
</cp:coreProperties>
</file>