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59" r:id="rId5"/>
    <p:sldId id="281" r:id="rId6"/>
    <p:sldId id="260" r:id="rId7"/>
    <p:sldId id="263" r:id="rId8"/>
    <p:sldId id="283" r:id="rId9"/>
    <p:sldId id="284" r:id="rId10"/>
    <p:sldId id="266" r:id="rId11"/>
    <p:sldId id="274" r:id="rId12"/>
    <p:sldId id="267" r:id="rId13"/>
    <p:sldId id="285" r:id="rId14"/>
    <p:sldId id="286" r:id="rId15"/>
    <p:sldId id="287" r:id="rId16"/>
    <p:sldId id="288" r:id="rId17"/>
    <p:sldId id="273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6600"/>
    <a:srgbClr val="FFCC99"/>
    <a:srgbClr val="CCFFFF"/>
    <a:srgbClr val="FFFFCC"/>
    <a:srgbClr val="EAEAEA"/>
    <a:srgbClr val="FF9999"/>
    <a:srgbClr val="CCFF66"/>
    <a:srgbClr val="00FFCC"/>
    <a:srgbClr val="CC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228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3401597715168687E-2"/>
          <c:y val="2.6542332876737233E-2"/>
          <c:w val="0.91721520214368668"/>
          <c:h val="0.613668256457788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Домовладения - 53,6%</c:v>
                </c:pt>
              </c:strCache>
            </c:strRef>
          </c:tx>
          <c:spPr>
            <a:solidFill>
              <a:srgbClr val="800000"/>
            </a:solidFill>
          </c:spPr>
          <c:dLbls>
            <c:dLbl>
              <c:idx val="0"/>
              <c:layout>
                <c:manualLayout>
                  <c:x val="3.1902880479899851E-2"/>
                  <c:y val="-4.19404808436028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44-4369-8144-C79111EB7B0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образующихся отходов, тыс. тонн в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215.69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44-4369-8144-C79111EB7B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Предприятия - 3,86%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013120225835225E-2"/>
                  <c:y val="-4.79319781069746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44-4369-8144-C79111EB7B0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образующихся отходов, тыс. тонн в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44-4369-8144-C79111EB7B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Образовательные учреждения - 1,39%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1902880479899691E-2"/>
                  <c:y val="-5.09277267386605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44-4369-8144-C79111EB7B0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образующихся отходов, тыс. тонн в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5.6099999999999985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44-4369-8144-C79111EB7B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Культурно-развлекательные учреждения - 0,16%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8149600423440977E-2"/>
                  <c:y val="-4.19404808436029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44-4369-8144-C79111EB7B0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образующихся отходов, тыс. тонн в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0.63000000000000211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44-4369-8144-C79111EB7B0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Организации торговли - 40,43%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3.0821818071994331E-2"/>
                  <c:y val="-6.1787188910681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44-4369-8144-C79111EB7B0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образующихся отходов, тыс. тонн в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44-4369-8144-C79111EB7B00}"/>
            </c:ext>
          </c:extLst>
        </c:ser>
        <c:dLbls>
          <c:showVal val="1"/>
        </c:dLbls>
        <c:gapWidth val="75"/>
        <c:shape val="box"/>
        <c:axId val="78375936"/>
        <c:axId val="87839488"/>
        <c:axId val="0"/>
      </c:bar3DChart>
      <c:catAx>
        <c:axId val="78375936"/>
        <c:scaling>
          <c:orientation val="minMax"/>
        </c:scaling>
        <c:axPos val="b"/>
        <c:numFmt formatCode="General" sourceLinked="0"/>
        <c:majorTickMark val="none"/>
        <c:tickLblPos val="nextTo"/>
        <c:crossAx val="87839488"/>
        <c:crosses val="autoZero"/>
        <c:auto val="1"/>
        <c:lblAlgn val="ctr"/>
        <c:lblOffset val="100"/>
      </c:catAx>
      <c:valAx>
        <c:axId val="878394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83759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2.2866193792784081E-2"/>
          <c:y val="0.71476462969126553"/>
          <c:w val="0.92604853506028995"/>
          <c:h val="0.2599873993055699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E3AC4-79B1-497E-BC44-39D8F639AD5D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ECF2FE5-983C-45CE-A10D-F2AF15B2FCB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1.Строительство полигона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мощностью 160 тыс. тонн в год на территории Кощинского сельского поселения Смоленского района Смоленской области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F9ECF-D0AD-491C-B5BC-7E20425AA2F4}" type="parTrans" cxnId="{BD817C0E-2C03-4A8E-813D-DD03FC41BA37}">
      <dgm:prSet/>
      <dgm:spPr/>
      <dgm:t>
        <a:bodyPr/>
        <a:lstStyle/>
        <a:p>
          <a:endParaRPr lang="ru-RU"/>
        </a:p>
      </dgm:t>
    </dgm:pt>
    <dgm:pt modelId="{13B0ED18-95E3-4684-BB5E-7B9A0A9B88F7}" type="sibTrans" cxnId="{BD817C0E-2C03-4A8E-813D-DD03FC41BA37}">
      <dgm:prSet/>
      <dgm:spPr/>
      <dgm:t>
        <a:bodyPr/>
        <a:lstStyle/>
        <a:p>
          <a:endParaRPr lang="ru-RU"/>
        </a:p>
      </dgm:t>
    </dgm:pt>
    <dgm:pt modelId="{0C2204B8-6376-48B1-9752-93E48A7090E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Строительство мусороперегрузочной станции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мощностью 10 тыс. тонн в год на территории Титовщинского сельского поселения Демидовского района Смоленской области.</a:t>
          </a:r>
          <a:endParaRPr lang="ru-RU" sz="1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C4CF62-05C2-41E5-8904-46774038923E}" type="parTrans" cxnId="{00551DB9-E992-42F0-A09C-1320EB010CA3}">
      <dgm:prSet/>
      <dgm:spPr/>
      <dgm:t>
        <a:bodyPr/>
        <a:lstStyle/>
        <a:p>
          <a:endParaRPr lang="ru-RU"/>
        </a:p>
      </dgm:t>
    </dgm:pt>
    <dgm:pt modelId="{E7733667-58BB-4F2C-905C-CF1B83E6345E}" type="sibTrans" cxnId="{00551DB9-E992-42F0-A09C-1320EB010CA3}">
      <dgm:prSet/>
      <dgm:spPr/>
      <dgm:t>
        <a:bodyPr/>
        <a:lstStyle/>
        <a:p>
          <a:endParaRPr lang="ru-RU"/>
        </a:p>
      </dgm:t>
    </dgm:pt>
    <dgm:pt modelId="{72B0DD5E-1988-45A3-BB40-B76FAA731812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Строительство мусороперегрузочной станции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мощностью 20 тыс. тонн в год на территории Костыревского сельского поселения Рославльского района Смоленской области.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9BD6D1-B907-442A-A364-84CF03BA0F7C}" type="parTrans" cxnId="{ACA48D3D-A157-456D-8570-6CEF11E7A347}">
      <dgm:prSet/>
      <dgm:spPr/>
      <dgm:t>
        <a:bodyPr/>
        <a:lstStyle/>
        <a:p>
          <a:endParaRPr lang="ru-RU"/>
        </a:p>
      </dgm:t>
    </dgm:pt>
    <dgm:pt modelId="{948DC761-756B-4D74-86AC-41FF776768B0}" type="sibTrans" cxnId="{ACA48D3D-A157-456D-8570-6CEF11E7A347}">
      <dgm:prSet/>
      <dgm:spPr/>
      <dgm:t>
        <a:bodyPr/>
        <a:lstStyle/>
        <a:p>
          <a:endParaRPr lang="ru-RU"/>
        </a:p>
      </dgm:t>
    </dgm:pt>
    <dgm:pt modelId="{FDA0EA59-37C8-4648-85DE-8F696692AD47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рамках настоящего Проекта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планируется создать современную межмуниципальную систему коммунальной инфраструктуры, позволяющую в значительной степени удовлетворить потребности Смоленского кластера в размещении ТКО на объекте, полностью соответствующему всем требованиям законодательства РФ</a:t>
          </a:r>
        </a:p>
      </dgm:t>
    </dgm:pt>
    <dgm:pt modelId="{79D11473-01A9-4EE8-84C1-6D2BC03D33B9}" type="parTrans" cxnId="{B60DF0CC-9947-4F80-BBA3-E9EEEC291CF5}">
      <dgm:prSet/>
      <dgm:spPr/>
      <dgm:t>
        <a:bodyPr/>
        <a:lstStyle/>
        <a:p>
          <a:endParaRPr lang="ru-RU"/>
        </a:p>
      </dgm:t>
    </dgm:pt>
    <dgm:pt modelId="{4667CB28-4999-4E8B-9F77-160A489BA581}" type="sibTrans" cxnId="{B60DF0CC-9947-4F80-BBA3-E9EEEC291CF5}">
      <dgm:prSet/>
      <dgm:spPr/>
      <dgm:t>
        <a:bodyPr/>
        <a:lstStyle/>
        <a:p>
          <a:endParaRPr lang="ru-RU"/>
        </a:p>
      </dgm:t>
    </dgm:pt>
    <dgm:pt modelId="{E8966BBC-C5D8-4395-84CF-59FF36E780B1}" type="pres">
      <dgm:prSet presAssocID="{A7EE3AC4-79B1-497E-BC44-39D8F639A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4E204-E0CA-47D0-A470-49E20E34A660}" type="pres">
      <dgm:prSet presAssocID="{FDA0EA59-37C8-4648-85DE-8F696692AD47}" presName="parentText" presStyleLbl="node1" presStyleIdx="0" presStyleCnt="4" custScaleY="113531" custLinFactY="-220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A8DC4-07A8-46CF-97CA-57752CBAC352}" type="pres">
      <dgm:prSet presAssocID="{4667CB28-4999-4E8B-9F77-160A489BA581}" presName="spacer" presStyleCnt="0"/>
      <dgm:spPr/>
    </dgm:pt>
    <dgm:pt modelId="{33F4713C-AA80-4129-8D03-BF6EA2F9CDF8}" type="pres">
      <dgm:prSet presAssocID="{EECF2FE5-983C-45CE-A10D-F2AF15B2FCBA}" presName="parentText" presStyleLbl="node1" presStyleIdx="1" presStyleCnt="4" custScaleY="61056" custLinFactNeighborX="877" custLinFactNeighborY="-55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5C0C1-7E6C-4931-A990-E52A0A95378C}" type="pres">
      <dgm:prSet presAssocID="{13B0ED18-95E3-4684-BB5E-7B9A0A9B88F7}" presName="spacer" presStyleCnt="0"/>
      <dgm:spPr/>
    </dgm:pt>
    <dgm:pt modelId="{C2FE1827-7933-4D73-BB59-385CDA4327F2}" type="pres">
      <dgm:prSet presAssocID="{0C2204B8-6376-48B1-9752-93E48A7090EE}" presName="parentText" presStyleLbl="node1" presStyleIdx="2" presStyleCnt="4" custScaleY="65035" custLinFactNeighborY="-88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6F383-6C60-48CD-BD74-C87B5A00318E}" type="pres">
      <dgm:prSet presAssocID="{E7733667-58BB-4F2C-905C-CF1B83E6345E}" presName="spacer" presStyleCnt="0"/>
      <dgm:spPr/>
    </dgm:pt>
    <dgm:pt modelId="{34EEA653-2558-4533-8FF9-B098A38FDBF7}" type="pres">
      <dgm:prSet presAssocID="{72B0DD5E-1988-45A3-BB40-B76FAA731812}" presName="parentText" presStyleLbl="node1" presStyleIdx="3" presStyleCnt="4" custScaleY="54828" custLinFactY="-3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51DB9-E992-42F0-A09C-1320EB010CA3}" srcId="{A7EE3AC4-79B1-497E-BC44-39D8F639AD5D}" destId="{0C2204B8-6376-48B1-9752-93E48A7090EE}" srcOrd="2" destOrd="0" parTransId="{CBC4CF62-05C2-41E5-8904-46774038923E}" sibTransId="{E7733667-58BB-4F2C-905C-CF1B83E6345E}"/>
    <dgm:cxn modelId="{BE6C234A-9EB8-49AF-ACE4-F75A989B60FF}" type="presOf" srcId="{FDA0EA59-37C8-4648-85DE-8F696692AD47}" destId="{75D4E204-E0CA-47D0-A470-49E20E34A660}" srcOrd="0" destOrd="0" presId="urn:microsoft.com/office/officeart/2005/8/layout/vList2"/>
    <dgm:cxn modelId="{ACA48D3D-A157-456D-8570-6CEF11E7A347}" srcId="{A7EE3AC4-79B1-497E-BC44-39D8F639AD5D}" destId="{72B0DD5E-1988-45A3-BB40-B76FAA731812}" srcOrd="3" destOrd="0" parTransId="{229BD6D1-B907-442A-A364-84CF03BA0F7C}" sibTransId="{948DC761-756B-4D74-86AC-41FF776768B0}"/>
    <dgm:cxn modelId="{BD817C0E-2C03-4A8E-813D-DD03FC41BA37}" srcId="{A7EE3AC4-79B1-497E-BC44-39D8F639AD5D}" destId="{EECF2FE5-983C-45CE-A10D-F2AF15B2FCBA}" srcOrd="1" destOrd="0" parTransId="{D7EF9ECF-D0AD-491C-B5BC-7E20425AA2F4}" sibTransId="{13B0ED18-95E3-4684-BB5E-7B9A0A9B88F7}"/>
    <dgm:cxn modelId="{C8FBFC80-2DD6-4C56-A080-160EEBA1C369}" type="presOf" srcId="{A7EE3AC4-79B1-497E-BC44-39D8F639AD5D}" destId="{E8966BBC-C5D8-4395-84CF-59FF36E780B1}" srcOrd="0" destOrd="0" presId="urn:microsoft.com/office/officeart/2005/8/layout/vList2"/>
    <dgm:cxn modelId="{5F6B2FD0-7630-49EA-8B86-DCE3D9318A74}" type="presOf" srcId="{72B0DD5E-1988-45A3-BB40-B76FAA731812}" destId="{34EEA653-2558-4533-8FF9-B098A38FDBF7}" srcOrd="0" destOrd="0" presId="urn:microsoft.com/office/officeart/2005/8/layout/vList2"/>
    <dgm:cxn modelId="{6B8B5836-7F39-4B93-B5D4-81B25E66283C}" type="presOf" srcId="{EECF2FE5-983C-45CE-A10D-F2AF15B2FCBA}" destId="{33F4713C-AA80-4129-8D03-BF6EA2F9CDF8}" srcOrd="0" destOrd="0" presId="urn:microsoft.com/office/officeart/2005/8/layout/vList2"/>
    <dgm:cxn modelId="{841FCA21-0A7D-4C48-8B66-60C96C19AB5A}" type="presOf" srcId="{0C2204B8-6376-48B1-9752-93E48A7090EE}" destId="{C2FE1827-7933-4D73-BB59-385CDA4327F2}" srcOrd="0" destOrd="0" presId="urn:microsoft.com/office/officeart/2005/8/layout/vList2"/>
    <dgm:cxn modelId="{B60DF0CC-9947-4F80-BBA3-E9EEEC291CF5}" srcId="{A7EE3AC4-79B1-497E-BC44-39D8F639AD5D}" destId="{FDA0EA59-37C8-4648-85DE-8F696692AD47}" srcOrd="0" destOrd="0" parTransId="{79D11473-01A9-4EE8-84C1-6D2BC03D33B9}" sibTransId="{4667CB28-4999-4E8B-9F77-160A489BA581}"/>
    <dgm:cxn modelId="{0A133EBC-BB0B-4364-9937-F86725DE1911}" type="presParOf" srcId="{E8966BBC-C5D8-4395-84CF-59FF36E780B1}" destId="{75D4E204-E0CA-47D0-A470-49E20E34A660}" srcOrd="0" destOrd="0" presId="urn:microsoft.com/office/officeart/2005/8/layout/vList2"/>
    <dgm:cxn modelId="{041E52CB-F71A-43CA-B832-E29D88E400B1}" type="presParOf" srcId="{E8966BBC-C5D8-4395-84CF-59FF36E780B1}" destId="{09BA8DC4-07A8-46CF-97CA-57752CBAC352}" srcOrd="1" destOrd="0" presId="urn:microsoft.com/office/officeart/2005/8/layout/vList2"/>
    <dgm:cxn modelId="{FDB16805-50FC-4175-A3C8-43B7DE8A31BF}" type="presParOf" srcId="{E8966BBC-C5D8-4395-84CF-59FF36E780B1}" destId="{33F4713C-AA80-4129-8D03-BF6EA2F9CDF8}" srcOrd="2" destOrd="0" presId="urn:microsoft.com/office/officeart/2005/8/layout/vList2"/>
    <dgm:cxn modelId="{27F27E68-438C-45D2-B957-B936535922BB}" type="presParOf" srcId="{E8966BBC-C5D8-4395-84CF-59FF36E780B1}" destId="{1B35C0C1-7E6C-4931-A990-E52A0A95378C}" srcOrd="3" destOrd="0" presId="urn:microsoft.com/office/officeart/2005/8/layout/vList2"/>
    <dgm:cxn modelId="{77205E7A-3820-4E00-A80F-2DFC32E37CD8}" type="presParOf" srcId="{E8966BBC-C5D8-4395-84CF-59FF36E780B1}" destId="{C2FE1827-7933-4D73-BB59-385CDA4327F2}" srcOrd="4" destOrd="0" presId="urn:microsoft.com/office/officeart/2005/8/layout/vList2"/>
    <dgm:cxn modelId="{9E653F9D-FD34-43A5-A91A-111638010D4E}" type="presParOf" srcId="{E8966BBC-C5D8-4395-84CF-59FF36E780B1}" destId="{C306F383-6C60-48CD-BD74-C87B5A00318E}" srcOrd="5" destOrd="0" presId="urn:microsoft.com/office/officeart/2005/8/layout/vList2"/>
    <dgm:cxn modelId="{44315473-B112-43B1-9A9E-0B0A5BF72926}" type="presParOf" srcId="{E8966BBC-C5D8-4395-84CF-59FF36E780B1}" destId="{34EEA653-2558-4533-8FF9-B098A38FDB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204-E0CA-47D0-A470-49E20E34A660}">
      <dsp:nvSpPr>
        <dsp:cNvPr id="0" name=""/>
        <dsp:cNvSpPr/>
      </dsp:nvSpPr>
      <dsp:spPr>
        <a:xfrm>
          <a:off x="0" y="0"/>
          <a:ext cx="8208911" cy="105202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рамках настоящего Проекта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планируется создать современную межмуниципальную систему коммунальной инфраструктуры, позволяющую в значительной степени удовлетворить потребности Смоленского кластера в размещении ТКО на объекте, полностью соответствующему всем требованиям законодательства РФ</a:t>
          </a:r>
        </a:p>
      </dsp:txBody>
      <dsp:txXfrm>
        <a:off x="0" y="0"/>
        <a:ext cx="8208911" cy="1052023"/>
      </dsp:txXfrm>
    </dsp:sp>
    <dsp:sp modelId="{33F4713C-AA80-4129-8D03-BF6EA2F9CDF8}">
      <dsp:nvSpPr>
        <dsp:cNvPr id="0" name=""/>
        <dsp:cNvSpPr/>
      </dsp:nvSpPr>
      <dsp:spPr>
        <a:xfrm>
          <a:off x="0" y="1091297"/>
          <a:ext cx="8208911" cy="56576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1.Строительство полигона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мощностью 160 тыс. тонн в год на территории Кощинского сельского поселения Смоленского района Смоленской области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91297"/>
        <a:ext cx="8208911" cy="565769"/>
      </dsp:txXfrm>
    </dsp:sp>
    <dsp:sp modelId="{C2FE1827-7933-4D73-BB59-385CDA4327F2}">
      <dsp:nvSpPr>
        <dsp:cNvPr id="0" name=""/>
        <dsp:cNvSpPr/>
      </dsp:nvSpPr>
      <dsp:spPr>
        <a:xfrm>
          <a:off x="0" y="1702790"/>
          <a:ext cx="8208911" cy="6026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Строительство мусороперегрузочной станции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мощностью 13 тыс. тонн в год на территории Титовщинского сельского поселения Демидовского района Смоленской области.</a:t>
          </a:r>
          <a:endParaRPr lang="ru-RU" sz="14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02790"/>
        <a:ext cx="8208911" cy="602640"/>
      </dsp:txXfrm>
    </dsp:sp>
    <dsp:sp modelId="{34EEA653-2558-4533-8FF9-B098A38FDBF7}">
      <dsp:nvSpPr>
        <dsp:cNvPr id="0" name=""/>
        <dsp:cNvSpPr/>
      </dsp:nvSpPr>
      <dsp:spPr>
        <a:xfrm>
          <a:off x="0" y="2363547"/>
          <a:ext cx="8208911" cy="50805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Строительство мусороперегрузочной станции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мощностью 5 тыс. тонн в год на территории Костыревского сельского поселения Рославльского района Смоленской области.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63547"/>
        <a:ext cx="8208911" cy="50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  <p:extLst>
      <p:ext uri="{BB962C8B-B14F-4D97-AF65-F5344CB8AC3E}">
        <p14:creationId xmlns:p14="http://schemas.microsoft.com/office/powerpoint/2010/main" xmlns="" val="4257415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6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61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0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93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66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80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34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65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C947-3715-4C88-A314-403EF45A4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81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23D6-5835-4AD6-A138-1B7A749AC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67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8BCD-94FF-4C56-B48E-DC4C92F5A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204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2DD0-85BB-4319-9BE0-138A29477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798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1A9F-1CE9-4A28-A573-007C67B1D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683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8983-F6C3-4698-A8E8-D3FBF38E9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34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4ACD-C1C9-48D9-8040-20C907A5B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101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CD6B-AE0E-46A5-A815-6C146CA3C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42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011B-5B89-4EC8-9BDA-250880822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023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E8B4-B740-46BB-9A7F-A5EB1B7A61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871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94D1-EACB-4EF3-B41D-8AFDC22BF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85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15404A9-3E4B-4D26-BEDF-D71F6D90E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6" r="3799"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346" r="37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-540568" y="476672"/>
            <a:ext cx="798911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с отходами в      </a:t>
            </a:r>
            <a:r>
              <a:rPr lang="ru-RU" alt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563888" y="6397625"/>
            <a:ext cx="2714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Смоленск, 2017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84" r="37679" b="27783"/>
          <a:stretch>
            <a:fillRect/>
          </a:stretch>
        </p:blipFill>
        <p:spPr bwMode="auto">
          <a:xfrm>
            <a:off x="899592" y="1124744"/>
            <a:ext cx="7678464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3284" r="37679" b="277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>
            <a:spLocks noChangeArrowheads="1"/>
          </p:cNvSpPr>
          <p:nvPr/>
        </p:nvSpPr>
        <p:spPr bwMode="auto">
          <a:xfrm>
            <a:off x="420625" y="2564904"/>
            <a:ext cx="3714776" cy="4318268"/>
          </a:xfrm>
          <a:prstGeom prst="roundRect">
            <a:avLst>
              <a:gd name="adj" fmla="val 16667"/>
            </a:avLst>
          </a:prstGeom>
          <a:solidFill>
            <a:srgbClr val="FFCCCC">
              <a:alpha val="6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СМОЛЕНСКИЙ КЛАСТЕР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704 484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муниципальных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городских округа</a:t>
            </a:r>
          </a:p>
          <a:p>
            <a:pPr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Образуется ТКО 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158 508,90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т/год  (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434,27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т/</a:t>
            </a:r>
            <a:r>
              <a:rPr lang="ru-RU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Существующие объекты захоронения :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полигонов ТКО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несанкционированных свалок</a:t>
            </a:r>
          </a:p>
          <a:p>
            <a:pPr algn="ctr"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3"/>
          <p:cNvSpPr>
            <a:spLocks noChangeArrowheads="1"/>
          </p:cNvSpPr>
          <p:nvPr/>
        </p:nvSpPr>
        <p:spPr bwMode="auto">
          <a:xfrm>
            <a:off x="5364088" y="1484784"/>
            <a:ext cx="3571877" cy="4017158"/>
          </a:xfrm>
          <a:prstGeom prst="roundRect">
            <a:avLst>
              <a:gd name="adj" fmla="val 16667"/>
            </a:avLst>
          </a:prstGeom>
          <a:solidFill>
            <a:srgbClr val="FFFFCC">
              <a:alpha val="6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ВОСТОЧНЫЙ КЛАСТЕР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254 146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муниципальных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Образуется  ТКО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57 182,85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т/год (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156,67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т/</a:t>
            </a:r>
            <a:r>
              <a:rPr lang="ru-RU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Tx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Существующие объекты захоронения :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полигонов ТКО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несанкционированные свалки</a:t>
            </a:r>
          </a:p>
          <a:p>
            <a:pPr algn="ctr"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1619671" y="1588"/>
            <a:ext cx="731795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Планируемые кластеры по обращению с ТКО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04483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Принимая за основу направление движения отходов, территорию области можно разделить на два кластера, два территориально –хозяйственных района, объединенных  характером организации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по обращению с отходами.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45bcc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242960"/>
              </p:ext>
            </p:extLst>
          </p:nvPr>
        </p:nvGraphicFramePr>
        <p:xfrm>
          <a:off x="357158" y="1458675"/>
          <a:ext cx="8415338" cy="520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1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0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1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строительства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мощность объекта,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Стоимость , млн.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реализации решения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полигона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мусороперегрузочной станции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Рославльский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мусороперегрузочной станции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полигона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1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мусоросортировочного комплекса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Сафоновский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мусороперегрузочной станции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380" name="Text Box 3"/>
          <p:cNvSpPr txBox="1">
            <a:spLocks noChangeArrowheads="1"/>
          </p:cNvSpPr>
          <p:nvPr/>
        </p:nvSpPr>
        <p:spPr bwMode="auto">
          <a:xfrm>
            <a:off x="2267743" y="44624"/>
            <a:ext cx="648096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Планируемые решения по созданию инфраструктуры кластеров по обращению с ТКО Смоленской области</a:t>
            </a:r>
            <a:endParaRPr lang="ru-RU" alt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>
          <a:xfrm>
            <a:off x="6976491" y="638132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945bcc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lum bright="6000" contrast="-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66649" b="28004"/>
          <a:stretch>
            <a:fillRect/>
          </a:stretch>
        </p:blipFill>
        <p:spPr bwMode="auto">
          <a:xfrm>
            <a:off x="1691680" y="1196752"/>
            <a:ext cx="6144273" cy="53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" r="66649" b="280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411760" y="-84138"/>
            <a:ext cx="6732240" cy="128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Планируемые инвестиции в инфраструктуру кластеров по обращению с  ТКО в Смоленской области </a:t>
            </a:r>
          </a:p>
        </p:txBody>
      </p:sp>
      <p:sp>
        <p:nvSpPr>
          <p:cNvPr id="6" name="Text Box 2"/>
          <p:cNvSpPr>
            <a:spLocks noChangeArrowheads="1"/>
          </p:cNvSpPr>
          <p:nvPr/>
        </p:nvSpPr>
        <p:spPr bwMode="auto">
          <a:xfrm>
            <a:off x="46901" y="4357694"/>
            <a:ext cx="3530597" cy="2556304"/>
          </a:xfrm>
          <a:prstGeom prst="roundRect">
            <a:avLst>
              <a:gd name="adj" fmla="val 16667"/>
            </a:avLst>
          </a:prstGeom>
          <a:solidFill>
            <a:srgbClr val="FFCCCC">
              <a:alpha val="6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СМОЛЕНСКИЙ КЛАСТЕР</a:t>
            </a:r>
          </a:p>
          <a:p>
            <a:pPr eaLnBrk="1" hangingPunct="1">
              <a:buClrTx/>
              <a:buFontTx/>
              <a:buChar char="-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полигон ТКО – 280 </a:t>
            </a:r>
            <a:r>
              <a:rPr lang="ru-RU" alt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-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мусоросортировочный завод (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построен и введен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эксплуатацию)</a:t>
            </a:r>
          </a:p>
          <a:p>
            <a:pPr eaLnBrk="1" hangingPunct="1">
              <a:buClrTx/>
              <a:buFontTx/>
              <a:buChar char="-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мусороперегрузочные станции - 370 </a:t>
            </a:r>
            <a:r>
              <a:rPr lang="ru-RU" alt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ИТОГО: 650 млн. руб.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643570" y="2857496"/>
            <a:ext cx="3500430" cy="2249837"/>
          </a:xfrm>
          <a:prstGeom prst="roundRect">
            <a:avLst>
              <a:gd name="adj" fmla="val 16667"/>
            </a:avLst>
          </a:prstGeom>
          <a:solidFill>
            <a:srgbClr val="FFFFCC">
              <a:alpha val="6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ВОСТОЧНЫЙ КЛАСТЕР</a:t>
            </a:r>
          </a:p>
          <a:p>
            <a:pPr eaLnBrk="1" hangingPunct="1">
              <a:buClrTx/>
              <a:buFontTx/>
              <a:buChar char="-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полигон ТКО – 220 </a:t>
            </a:r>
            <a:r>
              <a:rPr lang="ru-RU" alt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-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мусоросортировочный завод – 195 </a:t>
            </a:r>
            <a:r>
              <a:rPr lang="ru-RU" alt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-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мусороперегрузочная станция – 185 млн.руб.</a:t>
            </a:r>
          </a:p>
          <a:p>
            <a:pPr eaLnBrk="1" hangingPunct="1">
              <a:buClrTx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Итого: 600 млн. руб.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04483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945bcc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40805" cy="363538"/>
          </a:xfrm>
        </p:spPr>
        <p:txBody>
          <a:bodyPr/>
          <a:lstStyle/>
          <a:p>
            <a:pPr>
              <a:defRPr/>
            </a:pPr>
            <a:fld id="{A239011B-5B89-4EC8-9BDA-25088082249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4" name="Рисунок 3" descr="с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5357850" cy="509717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79712" y="-84138"/>
            <a:ext cx="7164288" cy="156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системе обращения с твердыми коммунальными отходами на территории Смоленского кластера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556792"/>
            <a:ext cx="31774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половины объема ТКО                    (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158 508,90 т/год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приходится на Смоленский кластер, существующее состояние системы обращения с отходами в котором - критическое. </a:t>
            </a:r>
          </a:p>
          <a:p>
            <a:pPr algn="just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Единственный крупный полигон кластера ОАО «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СпецАТХ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почти исчерпал свой ресурс, процент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заполненности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составляет 95%. </a:t>
            </a:r>
            <a:endPara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Остальные полигоны в Смоленском кластере, внесенные в ГРОРО (8 полигонов), не справляются с существующей нагрузкой, т.к. обладают недостаточной мощностью (совокупная мощность 108 тыс. тонн), в связи с чем большая часть ТКО (53%) скапливается на несанкционированных свалках, из которых 9 являются крупными.</a:t>
            </a:r>
          </a:p>
          <a:p>
            <a:endParaRPr lang="ru-RU" dirty="0"/>
          </a:p>
        </p:txBody>
      </p:sp>
      <p:pic>
        <p:nvPicPr>
          <p:cNvPr id="7" name="Рисунок 6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40805" cy="363538"/>
          </a:xfrm>
        </p:spPr>
        <p:txBody>
          <a:bodyPr/>
          <a:lstStyle/>
          <a:p>
            <a:pPr>
              <a:defRPr/>
            </a:pPr>
            <a:fld id="{A239011B-5B89-4EC8-9BDA-250880822491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79712" y="-84138"/>
            <a:ext cx="7164288" cy="128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Новая комплексная система обращения с отходами на территории Смоленского кластера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карта смоленский кластер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2060848"/>
            <a:ext cx="4680520" cy="4608512"/>
          </a:xfrm>
          <a:prstGeom prst="rect">
            <a:avLst/>
          </a:prstGeom>
        </p:spPr>
      </p:pic>
      <p:sp>
        <p:nvSpPr>
          <p:cNvPr id="6" name="Rectangle 7"/>
          <p:cNvSpPr txBox="1">
            <a:spLocks/>
          </p:cNvSpPr>
          <p:nvPr/>
        </p:nvSpPr>
        <p:spPr bwMode="auto">
          <a:xfrm>
            <a:off x="4355976" y="1988840"/>
            <a:ext cx="4608513" cy="41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 eaLnBrk="1" hangingPunct="1">
              <a:buFont typeface="Arial" charset="0"/>
              <a:buNone/>
            </a:pPr>
            <a:r>
              <a:rPr lang="ru-RU" altLang="ru-RU" sz="1400" dirty="0"/>
              <a:t>	</a:t>
            </a:r>
            <a:endParaRPr lang="ru-RU" alt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/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Демидовская 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МПС будет охватывать </a:t>
            </a:r>
            <a:r>
              <a:rPr lang="ru-RU" alt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Демидовский и </a:t>
            </a:r>
            <a:r>
              <a:rPr lang="ru-RU" alt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Руднянский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районы</a:t>
            </a:r>
          </a:p>
          <a:p>
            <a:pPr marL="533400" indent="-533400" algn="just" eaLnBrk="1" hangingPunct="1"/>
            <a:endParaRPr lang="ru-RU" alt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/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Остерская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МПС будет охватывать </a:t>
            </a:r>
            <a:r>
              <a:rPr lang="ru-RU" alt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Рославльский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Ершичский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районы</a:t>
            </a:r>
          </a:p>
          <a:p>
            <a:pPr marL="533400" indent="-533400" algn="just" eaLnBrk="1" hangingPunct="1"/>
            <a:endParaRPr lang="ru-RU" alt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/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ТКО от МПС будут направляться на мусоросортировочный завод, и далее на перспективный полигон ТКО. Логистика на территории Смоленского кластера будет составлять менее 100 км</a:t>
            </a:r>
          </a:p>
          <a:p>
            <a:pPr marL="533400" indent="-533400" algn="just" eaLnBrk="1" hangingPunct="1"/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 algn="just" eaLnBrk="1" hangingPunct="1"/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Все ТКО, подлежащие захоронению на перспективном полигоне, будут предварительно сортироваться. Часть отходов пойдёт на вторичную переработку – чёрные и цветные металлы, картон и целлюлозно-бумажные отходы, пластик, текстиль. При этом отходы, не подлежащие переработке, будут прессоваться в брикеты, пакетироваться и </a:t>
            </a:r>
            <a:r>
              <a:rPr lang="ru-RU" alt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захораниваться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полигоне, строительство которого планируется в рамках реализации проекта модернизации.</a:t>
            </a:r>
          </a:p>
          <a:p>
            <a:pPr marL="533400" indent="-533400" algn="just" eaLnBrk="1" hangingPunct="1">
              <a:buFont typeface="Arial" charset="0"/>
              <a:buNone/>
            </a:pPr>
            <a:endParaRPr lang="ru-RU" altLang="ru-RU" sz="1400" dirty="0"/>
          </a:p>
          <a:p>
            <a:pPr marL="533400" indent="-533400" algn="just" eaLnBrk="1" hangingPunct="1">
              <a:buFont typeface="Arial" charset="0"/>
              <a:buNone/>
            </a:pPr>
            <a:endParaRPr lang="ru-RU" alt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40768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полигона ТКО, двух мусороперегрузочных станций (МПС), а также ввод в эксплуатацию мусоросортировочного завода, который строится в рамках региональной программы с участием средств Фонда, позволит создать новую комплексную систему обращения с ТКО на территории Смоленского кластера</a:t>
            </a:r>
          </a:p>
          <a:p>
            <a:endParaRPr lang="ru-RU" dirty="0"/>
          </a:p>
        </p:txBody>
      </p:sp>
      <p:pic>
        <p:nvPicPr>
          <p:cNvPr id="8" name="Рисунок 7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40805" cy="363538"/>
          </a:xfrm>
        </p:spPr>
        <p:txBody>
          <a:bodyPr/>
          <a:lstStyle/>
          <a:p>
            <a:pPr>
              <a:defRPr/>
            </a:pPr>
            <a:fld id="{A239011B-5B89-4EC8-9BDA-250880822491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59832" y="-84138"/>
            <a:ext cx="6084168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в рамках реализации проекта в 2017 году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340768"/>
          <a:ext cx="820891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4221088"/>
          <a:ext cx="6458527" cy="23883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65600"/>
                <a:gridCol w="2292927"/>
              </a:tblGrid>
              <a:tr h="897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Источники финансирования мероприятий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/>
                      </a:pPr>
                      <a:r>
                        <a:rPr lang="ru-RU" sz="2000" dirty="0"/>
                        <a:t>Итого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Средства Фонда </a:t>
                      </a:r>
                      <a:r>
                        <a:rPr lang="ru-RU" sz="1600" dirty="0" smtClean="0"/>
                        <a:t>ЖКХ, млн. руб.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300,00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Средства </a:t>
                      </a:r>
                      <a:r>
                        <a:rPr lang="ru-RU" sz="1600" dirty="0" smtClean="0"/>
                        <a:t>инвестора, млн. руб.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350,00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52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Средства бюджета субъекта РФ</a:t>
                      </a:r>
                      <a:r>
                        <a:rPr lang="ru-RU" sz="1600" dirty="0" smtClean="0"/>
                        <a:t>, млн. 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1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Общая </a:t>
                      </a:r>
                      <a:r>
                        <a:rPr lang="ru-RU" sz="1600" dirty="0" smtClean="0"/>
                        <a:t>стоимость, млн. руб.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650,00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 descr="945bcc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8604448" y="6356350"/>
            <a:ext cx="539552" cy="363538"/>
          </a:xfrm>
        </p:spPr>
        <p:txBody>
          <a:bodyPr/>
          <a:lstStyle/>
          <a:p>
            <a:pPr>
              <a:defRPr/>
            </a:pPr>
            <a:fld id="{A239011B-5B89-4EC8-9BDA-250880822491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35696" y="332656"/>
            <a:ext cx="73083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 от реализации проекта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340768"/>
            <a:ext cx="8748464" cy="792088"/>
            <a:chOff x="0" y="0"/>
            <a:chExt cx="11506200" cy="8509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1506200" cy="850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0" y="77355"/>
              <a:ext cx="11506200" cy="696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рамках настоящего Проекта планируется создание не только социально-значимого, но и экономически эффективного инфраструктурного объекта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67544" y="2204864"/>
            <a:ext cx="8280920" cy="4255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0000" lvl="1" indent="-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полигона и 2 мусороперегрузочных станций в совокупности позволит существенно увеличить мощность системы обращения с ТКО на территории Смоленского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кластера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indent="-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данного проекта модернизации позволит ликвидировать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несанкционированных свалок,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обеспечить централизованный сбор и вывоз ТКО на территории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районов и 2 городских округов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общей численностью населения </a:t>
            </a:r>
            <a:r>
              <a:rPr lang="ru-RU" alt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704 484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35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indent="-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роста тарифов за счет </a:t>
            </a:r>
            <a:r>
              <a:rPr lang="ru-RU" sz="13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 стороны Фонда ЖКХ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indent="-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экологической обстановки на территории Смоленской области (вывозится только не переработанный мусор, в упакованной таре; исключается ряд экологических проблем: загрязнение подземных вод инфицированными стоками свалки, пожары от возгорания биогаза, разнос инфекций биогазом, животными, птицами, нет легкого мусора, покрывающего большие территории вокруг свалки)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indent="-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настоящего проекта вместе с вводом в эксплуатацию мусоросортировочного завода позволит создать комплексную систему обращения с ТКО на территории Смоленского кластера, которая </a:t>
            </a:r>
            <a:r>
              <a:rPr lang="ru-RU" alt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позволит уже в </a:t>
            </a:r>
            <a:r>
              <a:rPr lang="ru-RU" alt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реализовать требования законодательства о запрете на захоронение отходов, в состав которых входят полезные компоненты, подлежащие утилизации, то есть отходов, не прошедших предварительную сортировку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indent="-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945bcc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267744" y="3212976"/>
            <a:ext cx="524331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4" name="Рисунок 3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6381328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Смоленской области по природным ресурсам и экологии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280"/>
            <a:ext cx="6286512" cy="6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59632" y="60150"/>
            <a:ext cx="7400036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Источники образования отходов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территории Смоленской области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14282" y="1340768"/>
            <a:ext cx="8501122" cy="96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numCol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 eaLnBrk="1" hangingPunct="1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Общий объем образования отходов в Смоленской  области: 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837092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тонн/год </a:t>
            </a:r>
          </a:p>
          <a:p>
            <a:pPr algn="just" eaLnBrk="1" hangingPunct="1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них ТКО: 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215692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 тонн/год</a:t>
            </a:r>
          </a:p>
          <a:p>
            <a:pPr algn="just" eaLnBrk="1" hangingPunct="1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Ключевые источники: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жилой фонд и торговля – 94%  ТКО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48264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52495473"/>
              </p:ext>
            </p:extLst>
          </p:nvPr>
        </p:nvGraphicFramePr>
        <p:xfrm>
          <a:off x="1593829" y="2204864"/>
          <a:ext cx="7416824" cy="452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945bcc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76491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23728" y="115888"/>
            <a:ext cx="6501160" cy="16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Существующие места расположения контейнерных площадок (скриншот  электронной модели территориальной схемы)</a:t>
            </a:r>
          </a:p>
        </p:txBody>
      </p:sp>
      <p:pic>
        <p:nvPicPr>
          <p:cNvPr id="4" name="Picture 3" descr="C:\Users\Lina\Desktop\контейнер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61046" cy="4608513"/>
          </a:xfrm>
          <a:prstGeom prst="rect">
            <a:avLst/>
          </a:prstGeom>
          <a:noFill/>
        </p:spPr>
      </p:pic>
      <p:pic>
        <p:nvPicPr>
          <p:cNvPr id="5" name="Рисунок 4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5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835696" y="115888"/>
            <a:ext cx="678919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размещения ТКО на территории Смоленской области 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127121" cy="2190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04483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286381" y="836712"/>
            <a:ext cx="3857620" cy="201622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altLang="ru-RU" dirty="0">
                <a:latin typeface="Times New Roman" pitchFamily="16" charset="0"/>
              </a:rPr>
              <a:t>На территории области расположено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dirty="0" smtClean="0">
                <a:latin typeface="Times New Roman" pitchFamily="16" charset="0"/>
              </a:rPr>
              <a:t>16 </a:t>
            </a:r>
            <a:r>
              <a:rPr lang="ru-RU" altLang="ru-RU" dirty="0">
                <a:latin typeface="Times New Roman" pitchFamily="16" charset="0"/>
              </a:rPr>
              <a:t>полигонов ТКО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dirty="0">
                <a:latin typeface="Times New Roman" pitchFamily="16" charset="0"/>
              </a:rPr>
              <a:t>Самый крупный – полигон ТКО в </a:t>
            </a:r>
            <a:r>
              <a:rPr lang="ru-RU" altLang="ru-RU" dirty="0" err="1" smtClean="0">
                <a:latin typeface="Times New Roman" pitchFamily="16" charset="0"/>
              </a:rPr>
              <a:t>Кощинском</a:t>
            </a:r>
            <a:r>
              <a:rPr lang="ru-RU" altLang="ru-RU" dirty="0" smtClean="0">
                <a:latin typeface="Times New Roman" pitchFamily="16" charset="0"/>
              </a:rPr>
              <a:t> сельском поселении  Смоленского района, </a:t>
            </a:r>
            <a:endParaRPr lang="ru-RU" altLang="ru-RU" dirty="0">
              <a:latin typeface="Times New Roman" pitchFamily="16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altLang="ru-RU" dirty="0">
                <a:latin typeface="Times New Roman" pitchFamily="16" charset="0"/>
              </a:rPr>
              <a:t>принимает ТКО г. Смоленска,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b="1" dirty="0">
                <a:latin typeface="Times New Roman" pitchFamily="16" charset="0"/>
              </a:rPr>
              <a:t>заполнен на </a:t>
            </a:r>
            <a:r>
              <a:rPr lang="ru-RU" altLang="ru-RU" b="1" dirty="0" smtClean="0">
                <a:latin typeface="Times New Roman" pitchFamily="16" charset="0"/>
              </a:rPr>
              <a:t>95%</a:t>
            </a:r>
            <a:endParaRPr lang="ru-RU" altLang="ru-RU" b="1" dirty="0">
              <a:latin typeface="Times New Roman" pitchFamily="1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504" y="1700808"/>
            <a:ext cx="6517005" cy="4972050"/>
            <a:chOff x="450" y="255"/>
            <a:chExt cx="10263" cy="7830"/>
          </a:xfrm>
        </p:grpSpPr>
        <p:pic>
          <p:nvPicPr>
            <p:cNvPr id="9" name="Рисунок 8" descr="7363yshsh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" y="255"/>
              <a:ext cx="7980" cy="7830"/>
            </a:xfrm>
            <a:prstGeom prst="rect">
              <a:avLst/>
            </a:prstGeom>
            <a:noFill/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745" y="3555"/>
              <a:ext cx="184" cy="116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530" y="3825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123" y="2977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405" y="3000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7440" y="2085"/>
              <a:ext cx="184" cy="11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060" y="2085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530" y="5535"/>
              <a:ext cx="183" cy="11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145" y="4470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450" y="4755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270" y="6135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6570" y="5010"/>
              <a:ext cx="477" cy="26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7050" y="4830"/>
              <a:ext cx="3195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действующие полигоны ТКО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YaHei" pitchFamily="34" charset="-122"/>
                  <a:cs typeface="Arial" pitchFamily="34" charset="0"/>
                </a:rPr>
                <a:t>,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включенные в ГРОРО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6570" y="6030"/>
              <a:ext cx="480" cy="28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7035" y="5895"/>
              <a:ext cx="364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полигоны, не включенные в ГРОРО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5190" y="4020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090" y="3045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2670" y="4185"/>
              <a:ext cx="183" cy="115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575" y="4755"/>
              <a:ext cx="184" cy="1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845" y="5415"/>
              <a:ext cx="184" cy="11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850" y="5940"/>
              <a:ext cx="184" cy="1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TextBox 44"/>
            <p:cNvSpPr txBox="1">
              <a:spLocks noChangeArrowheads="1"/>
            </p:cNvSpPr>
            <p:nvPr/>
          </p:nvSpPr>
          <p:spPr bwMode="auto">
            <a:xfrm>
              <a:off x="8388" y="2296"/>
              <a:ext cx="705" cy="3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89%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Прямая со стрелкой 30"/>
            <p:cNvCxnSpPr>
              <a:cxnSpLocks noChangeShapeType="1"/>
              <a:stCxn id="30" idx="1"/>
            </p:cNvCxnSpPr>
            <p:nvPr/>
          </p:nvCxnSpPr>
          <p:spPr bwMode="auto">
            <a:xfrm flipH="1" flipV="1">
              <a:off x="7481" y="2183"/>
              <a:ext cx="907" cy="3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2" name="TextBox 49"/>
            <p:cNvSpPr txBox="1">
              <a:spLocks noChangeArrowheads="1"/>
            </p:cNvSpPr>
            <p:nvPr/>
          </p:nvSpPr>
          <p:spPr bwMode="auto">
            <a:xfrm>
              <a:off x="5385" y="141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27%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50"/>
            <p:cNvSpPr txBox="1">
              <a:spLocks noChangeArrowheads="1"/>
            </p:cNvSpPr>
            <p:nvPr/>
          </p:nvSpPr>
          <p:spPr bwMode="auto">
            <a:xfrm>
              <a:off x="6660" y="309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58%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51"/>
            <p:cNvSpPr txBox="1">
              <a:spLocks noChangeArrowheads="1"/>
            </p:cNvSpPr>
            <p:nvPr/>
          </p:nvSpPr>
          <p:spPr bwMode="auto">
            <a:xfrm>
              <a:off x="5355" y="3645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67%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52"/>
            <p:cNvSpPr txBox="1">
              <a:spLocks noChangeArrowheads="1"/>
            </p:cNvSpPr>
            <p:nvPr/>
          </p:nvSpPr>
          <p:spPr bwMode="auto">
            <a:xfrm>
              <a:off x="4605" y="252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44%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53"/>
            <p:cNvSpPr txBox="1">
              <a:spLocks noChangeArrowheads="1"/>
            </p:cNvSpPr>
            <p:nvPr/>
          </p:nvSpPr>
          <p:spPr bwMode="auto">
            <a:xfrm>
              <a:off x="2925" y="2265"/>
              <a:ext cx="6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54"/>
            <p:cNvSpPr txBox="1">
              <a:spLocks noChangeArrowheads="1"/>
            </p:cNvSpPr>
            <p:nvPr/>
          </p:nvSpPr>
          <p:spPr bwMode="auto">
            <a:xfrm>
              <a:off x="2835" y="405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95%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55"/>
            <p:cNvSpPr txBox="1">
              <a:spLocks noChangeArrowheads="1"/>
            </p:cNvSpPr>
            <p:nvPr/>
          </p:nvSpPr>
          <p:spPr bwMode="auto">
            <a:xfrm>
              <a:off x="5100" y="6135"/>
              <a:ext cx="6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56"/>
            <p:cNvSpPr txBox="1">
              <a:spLocks noChangeArrowheads="1"/>
            </p:cNvSpPr>
            <p:nvPr/>
          </p:nvSpPr>
          <p:spPr bwMode="auto">
            <a:xfrm>
              <a:off x="3555" y="4845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33%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57"/>
            <p:cNvSpPr txBox="1">
              <a:spLocks noChangeArrowheads="1"/>
            </p:cNvSpPr>
            <p:nvPr/>
          </p:nvSpPr>
          <p:spPr bwMode="auto">
            <a:xfrm>
              <a:off x="450" y="411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35%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58"/>
            <p:cNvSpPr txBox="1">
              <a:spLocks noChangeArrowheads="1"/>
            </p:cNvSpPr>
            <p:nvPr/>
          </p:nvSpPr>
          <p:spPr bwMode="auto">
            <a:xfrm>
              <a:off x="765" y="4935"/>
              <a:ext cx="95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73,26%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59"/>
            <p:cNvSpPr txBox="1">
              <a:spLocks noChangeArrowheads="1"/>
            </p:cNvSpPr>
            <p:nvPr/>
          </p:nvSpPr>
          <p:spPr bwMode="auto">
            <a:xfrm>
              <a:off x="1635" y="5940"/>
              <a:ext cx="6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Прямая со стрелкой 42"/>
            <p:cNvCxnSpPr>
              <a:cxnSpLocks noChangeShapeType="1"/>
            </p:cNvCxnSpPr>
            <p:nvPr/>
          </p:nvCxnSpPr>
          <p:spPr bwMode="auto">
            <a:xfrm>
              <a:off x="5790" y="1800"/>
              <a:ext cx="177" cy="2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44" name="Прямая со стрелкой 43"/>
            <p:cNvCxnSpPr>
              <a:cxnSpLocks noChangeShapeType="1"/>
            </p:cNvCxnSpPr>
            <p:nvPr/>
          </p:nvCxnSpPr>
          <p:spPr bwMode="auto">
            <a:xfrm>
              <a:off x="4935" y="2895"/>
              <a:ext cx="188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45" name="Прямая со стрелкой 44"/>
            <p:cNvCxnSpPr>
              <a:cxnSpLocks noChangeShapeType="1"/>
            </p:cNvCxnSpPr>
            <p:nvPr/>
          </p:nvCxnSpPr>
          <p:spPr bwMode="auto">
            <a:xfrm rot="10800000">
              <a:off x="6495" y="3120"/>
              <a:ext cx="168" cy="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46" name="Прямая со стрелкой 45"/>
            <p:cNvCxnSpPr>
              <a:cxnSpLocks noChangeShapeType="1"/>
            </p:cNvCxnSpPr>
            <p:nvPr/>
          </p:nvCxnSpPr>
          <p:spPr bwMode="auto">
            <a:xfrm flipH="1" flipV="1">
              <a:off x="4710" y="5670"/>
              <a:ext cx="390" cy="6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69"/>
            <p:cNvSpPr txBox="1">
              <a:spLocks noChangeArrowheads="1"/>
            </p:cNvSpPr>
            <p:nvPr/>
          </p:nvSpPr>
          <p:spPr bwMode="auto">
            <a:xfrm>
              <a:off x="5430" y="5205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85%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Прямая со стрелкой 47"/>
            <p:cNvCxnSpPr>
              <a:cxnSpLocks noChangeShapeType="1"/>
            </p:cNvCxnSpPr>
            <p:nvPr/>
          </p:nvCxnSpPr>
          <p:spPr bwMode="auto">
            <a:xfrm flipH="1">
              <a:off x="5055" y="5355"/>
              <a:ext cx="357" cy="1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52" name="Прямая со стрелкой 51"/>
            <p:cNvCxnSpPr>
              <a:cxnSpLocks noChangeShapeType="1"/>
            </p:cNvCxnSpPr>
            <p:nvPr/>
          </p:nvCxnSpPr>
          <p:spPr bwMode="auto">
            <a:xfrm rot="5400000">
              <a:off x="3000" y="2835"/>
              <a:ext cx="393" cy="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53" name="Прямая со стрелкой 52"/>
            <p:cNvCxnSpPr>
              <a:cxnSpLocks noChangeShapeType="1"/>
            </p:cNvCxnSpPr>
            <p:nvPr/>
          </p:nvCxnSpPr>
          <p:spPr bwMode="auto">
            <a:xfrm flipV="1">
              <a:off x="1170" y="4020"/>
              <a:ext cx="290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54" name="Прямая со стрелкой 53"/>
            <p:cNvCxnSpPr>
              <a:cxnSpLocks noChangeShapeType="1"/>
            </p:cNvCxnSpPr>
            <p:nvPr/>
          </p:nvCxnSpPr>
          <p:spPr bwMode="auto">
            <a:xfrm flipV="1">
              <a:off x="1710" y="4560"/>
              <a:ext cx="431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55" name="Прямая со стрелкой 54"/>
            <p:cNvCxnSpPr>
              <a:cxnSpLocks noChangeShapeType="1"/>
            </p:cNvCxnSpPr>
            <p:nvPr/>
          </p:nvCxnSpPr>
          <p:spPr bwMode="auto">
            <a:xfrm flipV="1">
              <a:off x="2175" y="6045"/>
              <a:ext cx="582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6" name="TextBox 104"/>
            <p:cNvSpPr txBox="1">
              <a:spLocks noChangeArrowheads="1"/>
            </p:cNvSpPr>
            <p:nvPr/>
          </p:nvSpPr>
          <p:spPr bwMode="auto">
            <a:xfrm>
              <a:off x="2670" y="687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65%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Прямая со стрелкой 56"/>
            <p:cNvCxnSpPr>
              <a:cxnSpLocks noChangeShapeType="1"/>
            </p:cNvCxnSpPr>
            <p:nvPr/>
          </p:nvCxnSpPr>
          <p:spPr bwMode="auto">
            <a:xfrm rot="5400000" flipH="1" flipV="1">
              <a:off x="2865" y="6450"/>
              <a:ext cx="55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8" name="TextBox 107"/>
            <p:cNvSpPr txBox="1">
              <a:spLocks noChangeArrowheads="1"/>
            </p:cNvSpPr>
            <p:nvPr/>
          </p:nvSpPr>
          <p:spPr bwMode="auto">
            <a:xfrm>
              <a:off x="2250" y="3210"/>
              <a:ext cx="6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6484" y="7399"/>
              <a:ext cx="720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7165" y="7286"/>
              <a:ext cx="3548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процент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заполненности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полигонов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69"/>
            <p:cNvSpPr txBox="1">
              <a:spLocks noChangeArrowheads="1"/>
            </p:cNvSpPr>
            <p:nvPr/>
          </p:nvSpPr>
          <p:spPr bwMode="auto">
            <a:xfrm>
              <a:off x="4605" y="4410"/>
              <a:ext cx="704" cy="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15%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75" name="Прямая со стрелкой 174"/>
          <p:cNvCxnSpPr/>
          <p:nvPr/>
        </p:nvCxnSpPr>
        <p:spPr bwMode="auto">
          <a:xfrm flipH="1">
            <a:off x="2051721" y="1772816"/>
            <a:ext cx="3240359" cy="2427654"/>
          </a:xfrm>
          <a:prstGeom prst="straightConnector1">
            <a:avLst/>
          </a:prstGeom>
          <a:ln w="38100"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 bwMode="auto">
          <a:xfrm>
            <a:off x="1187624" y="3284984"/>
            <a:ext cx="432048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5616" y="3284984"/>
            <a:ext cx="534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71600" y="3933056"/>
            <a:ext cx="432048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1403648" y="4005064"/>
            <a:ext cx="648072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99592" y="3933056"/>
            <a:ext cx="50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МСЗ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31640" y="3933056"/>
            <a:ext cx="77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Полигон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2195736" y="5373216"/>
            <a:ext cx="432048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23728" y="537321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3491880" y="3573016"/>
            <a:ext cx="432048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3347864" y="3789040"/>
            <a:ext cx="648072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19872" y="3573016"/>
            <a:ext cx="57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МСЗ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47864" y="3717032"/>
            <a:ext cx="707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Полигон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2987824" y="3645024"/>
            <a:ext cx="432048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15816" y="3645024"/>
            <a:ext cx="60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3995936" y="5949280"/>
            <a:ext cx="432048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27984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перспективные объекты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Рисунок 74" descr="945bcc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832475" y="6356350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5</a:t>
            </a:fld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39752" y="476672"/>
            <a:ext cx="6590536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размещения отходов Смоленской области (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картографической базы электронной модели)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476062" cy="4824536"/>
          </a:xfrm>
          <a:prstGeom prst="rect">
            <a:avLst/>
          </a:prstGeom>
        </p:spPr>
      </p:pic>
      <p:pic>
        <p:nvPicPr>
          <p:cNvPr id="5" name="Рисунок 4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0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051720" y="692696"/>
            <a:ext cx="7234888" cy="5918219"/>
            <a:chOff x="1727200" y="867773"/>
            <a:chExt cx="7234888" cy="5918219"/>
          </a:xfrm>
        </p:grpSpPr>
        <p:pic>
          <p:nvPicPr>
            <p:cNvPr id="6150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9000" contrast="1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0" y="867773"/>
              <a:ext cx="6685871" cy="5918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1" name="Oval 2"/>
            <p:cNvSpPr>
              <a:spLocks noChangeArrowheads="1"/>
            </p:cNvSpPr>
            <p:nvPr/>
          </p:nvSpPr>
          <p:spPr bwMode="auto">
            <a:xfrm>
              <a:off x="4792196" y="4239346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2" name="Oval 3"/>
            <p:cNvSpPr>
              <a:spLocks noChangeArrowheads="1"/>
            </p:cNvSpPr>
            <p:nvPr/>
          </p:nvSpPr>
          <p:spPr bwMode="auto">
            <a:xfrm>
              <a:off x="4303885" y="2403588"/>
              <a:ext cx="139736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3" name="Oval 4"/>
            <p:cNvSpPr>
              <a:spLocks noChangeArrowheads="1"/>
            </p:cNvSpPr>
            <p:nvPr/>
          </p:nvSpPr>
          <p:spPr bwMode="auto">
            <a:xfrm>
              <a:off x="4652459" y="5940121"/>
              <a:ext cx="139737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4" name="Oval 5"/>
            <p:cNvSpPr>
              <a:spLocks noChangeArrowheads="1"/>
            </p:cNvSpPr>
            <p:nvPr/>
          </p:nvSpPr>
          <p:spPr bwMode="auto">
            <a:xfrm>
              <a:off x="4164147" y="3763909"/>
              <a:ext cx="139737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5" name="Oval 6"/>
            <p:cNvSpPr>
              <a:spLocks noChangeArrowheads="1"/>
            </p:cNvSpPr>
            <p:nvPr/>
          </p:nvSpPr>
          <p:spPr bwMode="auto">
            <a:xfrm>
              <a:off x="2911123" y="4783774"/>
              <a:ext cx="139737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6" name="Oval 7"/>
            <p:cNvSpPr>
              <a:spLocks noChangeArrowheads="1"/>
            </p:cNvSpPr>
            <p:nvPr/>
          </p:nvSpPr>
          <p:spPr bwMode="auto">
            <a:xfrm>
              <a:off x="2633185" y="3694918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7" name="Oval 8"/>
            <p:cNvSpPr>
              <a:spLocks noChangeArrowheads="1"/>
            </p:cNvSpPr>
            <p:nvPr/>
          </p:nvSpPr>
          <p:spPr bwMode="auto">
            <a:xfrm>
              <a:off x="2422812" y="2675052"/>
              <a:ext cx="139737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8" name="Oval 9"/>
            <p:cNvSpPr>
              <a:spLocks noChangeArrowheads="1"/>
            </p:cNvSpPr>
            <p:nvPr/>
          </p:nvSpPr>
          <p:spPr bwMode="auto">
            <a:xfrm>
              <a:off x="6742369" y="1451214"/>
              <a:ext cx="138201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9" name="Oval 10"/>
            <p:cNvSpPr>
              <a:spLocks noChangeArrowheads="1"/>
            </p:cNvSpPr>
            <p:nvPr/>
          </p:nvSpPr>
          <p:spPr bwMode="auto">
            <a:xfrm>
              <a:off x="7508618" y="3219480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0" name="Oval 11"/>
            <p:cNvSpPr>
              <a:spLocks noChangeArrowheads="1"/>
            </p:cNvSpPr>
            <p:nvPr/>
          </p:nvSpPr>
          <p:spPr bwMode="auto">
            <a:xfrm>
              <a:off x="6671733" y="4104363"/>
              <a:ext cx="139736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1" name="Oval 12"/>
            <p:cNvSpPr>
              <a:spLocks noChangeArrowheads="1"/>
            </p:cNvSpPr>
            <p:nvPr/>
          </p:nvSpPr>
          <p:spPr bwMode="auto">
            <a:xfrm>
              <a:off x="4025946" y="4920256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2" name="Oval 13"/>
            <p:cNvSpPr>
              <a:spLocks noChangeArrowheads="1"/>
            </p:cNvSpPr>
            <p:nvPr/>
          </p:nvSpPr>
          <p:spPr bwMode="auto">
            <a:xfrm>
              <a:off x="5278971" y="2471079"/>
              <a:ext cx="139737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3" name="Oval 14"/>
            <p:cNvSpPr>
              <a:spLocks noChangeArrowheads="1"/>
            </p:cNvSpPr>
            <p:nvPr/>
          </p:nvSpPr>
          <p:spPr bwMode="auto">
            <a:xfrm>
              <a:off x="4025946" y="5395693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4" name="Oval 15"/>
            <p:cNvSpPr>
              <a:spLocks noChangeArrowheads="1"/>
            </p:cNvSpPr>
            <p:nvPr/>
          </p:nvSpPr>
          <p:spPr bwMode="auto">
            <a:xfrm>
              <a:off x="4583358" y="3082999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5" name="Oval 16"/>
            <p:cNvSpPr>
              <a:spLocks noChangeArrowheads="1"/>
            </p:cNvSpPr>
            <p:nvPr/>
          </p:nvSpPr>
          <p:spPr bwMode="auto">
            <a:xfrm>
              <a:off x="2493448" y="2198115"/>
              <a:ext cx="139737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6" name="Oval 17"/>
            <p:cNvSpPr>
              <a:spLocks noChangeArrowheads="1"/>
            </p:cNvSpPr>
            <p:nvPr/>
          </p:nvSpPr>
          <p:spPr bwMode="auto">
            <a:xfrm>
              <a:off x="3328798" y="2403588"/>
              <a:ext cx="139737" cy="134982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7" name="Oval 18"/>
            <p:cNvSpPr>
              <a:spLocks noChangeArrowheads="1"/>
            </p:cNvSpPr>
            <p:nvPr/>
          </p:nvSpPr>
          <p:spPr bwMode="auto">
            <a:xfrm>
              <a:off x="3119960" y="2879026"/>
              <a:ext cx="139737" cy="136482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8" name="Oval 19"/>
            <p:cNvSpPr>
              <a:spLocks noChangeArrowheads="1"/>
            </p:cNvSpPr>
            <p:nvPr/>
          </p:nvSpPr>
          <p:spPr bwMode="auto">
            <a:xfrm>
              <a:off x="6551736" y="4828213"/>
              <a:ext cx="138201" cy="1364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9" name="Oval 20"/>
            <p:cNvSpPr>
              <a:spLocks noChangeArrowheads="1"/>
            </p:cNvSpPr>
            <p:nvPr/>
          </p:nvSpPr>
          <p:spPr bwMode="auto">
            <a:xfrm>
              <a:off x="6551736" y="5476285"/>
              <a:ext cx="138201" cy="134982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0" name="Text Box 21"/>
            <p:cNvSpPr txBox="1">
              <a:spLocks noChangeArrowheads="1"/>
            </p:cNvSpPr>
            <p:nvPr/>
          </p:nvSpPr>
          <p:spPr bwMode="auto">
            <a:xfrm>
              <a:off x="6767760" y="4756205"/>
              <a:ext cx="2194328" cy="491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Несанкционированные свалки ТКО</a:t>
              </a:r>
            </a:p>
          </p:txBody>
        </p:sp>
        <p:sp>
          <p:nvSpPr>
            <p:cNvPr id="6171" name="Text Box 22"/>
            <p:cNvSpPr txBox="1">
              <a:spLocks noChangeArrowheads="1"/>
            </p:cNvSpPr>
            <p:nvPr/>
          </p:nvSpPr>
          <p:spPr bwMode="auto">
            <a:xfrm>
              <a:off x="6767760" y="5404277"/>
              <a:ext cx="2192793" cy="491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Несанкционированные полигоны ТКО</a:t>
              </a:r>
            </a:p>
          </p:txBody>
        </p:sp>
        <p:sp>
          <p:nvSpPr>
            <p:cNvPr id="6172" name="Oval 24"/>
            <p:cNvSpPr>
              <a:spLocks noChangeArrowheads="1"/>
            </p:cNvSpPr>
            <p:nvPr/>
          </p:nvSpPr>
          <p:spPr bwMode="auto">
            <a:xfrm>
              <a:off x="3677372" y="3694918"/>
              <a:ext cx="139736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3" name="Oval 25"/>
            <p:cNvSpPr>
              <a:spLocks noChangeArrowheads="1"/>
            </p:cNvSpPr>
            <p:nvPr/>
          </p:nvSpPr>
          <p:spPr bwMode="auto">
            <a:xfrm>
              <a:off x="3817109" y="3831399"/>
              <a:ext cx="139737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4" name="Oval 26"/>
            <p:cNvSpPr>
              <a:spLocks noChangeArrowheads="1"/>
            </p:cNvSpPr>
            <p:nvPr/>
          </p:nvSpPr>
          <p:spPr bwMode="auto">
            <a:xfrm>
              <a:off x="3677372" y="3967882"/>
              <a:ext cx="139736" cy="134982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49" name="Oval 6"/>
            <p:cNvSpPr>
              <a:spLocks noChangeArrowheads="1"/>
            </p:cNvSpPr>
            <p:nvPr/>
          </p:nvSpPr>
          <p:spPr bwMode="auto">
            <a:xfrm>
              <a:off x="3035300" y="4292649"/>
              <a:ext cx="139700" cy="144463"/>
            </a:xfrm>
            <a:prstGeom prst="ellipse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6146" name="Text Box 23"/>
          <p:cNvSpPr txBox="1">
            <a:spLocks noChangeArrowheads="1"/>
          </p:cNvSpPr>
          <p:nvPr/>
        </p:nvSpPr>
        <p:spPr bwMode="auto">
          <a:xfrm>
            <a:off x="1619672" y="116632"/>
            <a:ext cx="72214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Несанкционированные объекты размещения отходов Смоленской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76491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148" name="Text Box 27"/>
          <p:cNvSpPr txBox="1">
            <a:spLocks noChangeArrowheads="1"/>
          </p:cNvSpPr>
          <p:nvPr/>
        </p:nvSpPr>
        <p:spPr bwMode="auto">
          <a:xfrm>
            <a:off x="35496" y="4077072"/>
            <a:ext cx="3449662" cy="26574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На территории области расположена 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21 несанкционированная свалка, на которых размещается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53% ТКО, образующихся в области</a:t>
            </a:r>
          </a:p>
          <a:p>
            <a:pPr algn="ctr" eaLnBrk="1" hangingPunct="1">
              <a:spcBef>
                <a:spcPts val="600"/>
              </a:spcBef>
            </a:pPr>
            <a:endParaRPr lang="ru-RU" alt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" name="Рисунок 31" descr="945bcc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a\Desktop\карт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7963"/>
            <a:ext cx="7250113" cy="6650037"/>
          </a:xfrm>
          <a:prstGeom prst="rect">
            <a:avLst/>
          </a:prstGeom>
          <a:noFill/>
        </p:spPr>
      </p:pic>
      <p:sp>
        <p:nvSpPr>
          <p:cNvPr id="9220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1" name="Rectangle 77"/>
          <p:cNvSpPr>
            <a:spLocks noChangeArrowheads="1"/>
          </p:cNvSpPr>
          <p:nvPr/>
        </p:nvSpPr>
        <p:spPr bwMode="auto">
          <a:xfrm>
            <a:off x="0" y="4572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2" name="Text Box 78"/>
          <p:cNvSpPr txBox="1">
            <a:spLocks noChangeArrowheads="1"/>
          </p:cNvSpPr>
          <p:nvPr/>
        </p:nvSpPr>
        <p:spPr bwMode="auto">
          <a:xfrm>
            <a:off x="1547664" y="0"/>
            <a:ext cx="7776864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Существующая схема движения потоков ТКО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территории Смоленской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6904483" y="6449838"/>
            <a:ext cx="2132013" cy="363538"/>
          </a:xfrm>
        </p:spPr>
        <p:txBody>
          <a:bodyPr/>
          <a:lstStyle/>
          <a:p>
            <a:pPr algn="r">
              <a:defRPr/>
            </a:pPr>
            <a:fld id="{A239011B-5B89-4EC8-9BDA-250880822491}" type="slidenum"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945bcc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8316416" y="6356350"/>
            <a:ext cx="504056" cy="363538"/>
          </a:xfrm>
        </p:spPr>
        <p:txBody>
          <a:bodyPr/>
          <a:lstStyle/>
          <a:p>
            <a:pPr>
              <a:defRPr/>
            </a:pPr>
            <a:fld id="{A239011B-5B89-4EC8-9BDA-250880822491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79713" y="1588"/>
            <a:ext cx="6957912" cy="11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Проблемы существующей системы обращения с ТКО 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территории Смоленской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 l="32500" t="34593" r="17833" b="45705"/>
          <a:stretch>
            <a:fillRect/>
          </a:stretch>
        </p:blipFill>
        <p:spPr bwMode="auto">
          <a:xfrm>
            <a:off x="395536" y="1268760"/>
            <a:ext cx="84903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323529" y="3068960"/>
            <a:ext cx="1512168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36000" anchor="ctr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полигоны ТКО не справляются с нагрузкой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907704" y="3068960"/>
            <a:ext cx="1584176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36000" anchor="ctr"/>
          <a:lstStyle>
            <a:defPPr>
              <a:defRPr lang="ru-RU"/>
            </a:defPPr>
            <a:lvl1pPr algn="just">
              <a:spcBef>
                <a:spcPts val="600"/>
              </a:spcBef>
              <a:buClr>
                <a:srgbClr val="002060"/>
              </a:buClr>
              <a:defRPr sz="11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и самый крупный полигон ТКО заполнен на 95%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563888" y="3068960"/>
            <a:ext cx="1512168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36000" anchor="ctr"/>
          <a:lstStyle>
            <a:defPPr>
              <a:defRPr lang="ru-RU"/>
            </a:defPPr>
            <a:lvl1pPr algn="just">
              <a:spcBef>
                <a:spcPts val="600"/>
              </a:spcBef>
              <a:buClr>
                <a:srgbClr val="002060"/>
              </a:buClr>
              <a:defRPr sz="11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53% ТКО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захоранивается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несанкционированных свалках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148064" y="3068960"/>
            <a:ext cx="1970088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36000" anchor="ctr"/>
          <a:lstStyle>
            <a:defPPr>
              <a:defRPr lang="ru-RU"/>
            </a:defPPr>
            <a:lvl1pPr algn="just">
              <a:spcBef>
                <a:spcPts val="600"/>
              </a:spcBef>
              <a:buClr>
                <a:srgbClr val="002060"/>
              </a:buClr>
              <a:defRPr sz="11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Подобное размещение ТКО стало причиной значительного накопленного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ущерба (площадь загрязненных земель под свалками 310566 м²)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196137" y="3068960"/>
            <a:ext cx="1840359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36000" anchor="ctr"/>
          <a:lstStyle>
            <a:defPPr>
              <a:defRPr lang="ru-RU"/>
            </a:defPPr>
            <a:lvl1pPr algn="just">
              <a:spcBef>
                <a:spcPts val="600"/>
              </a:spcBef>
              <a:buClr>
                <a:srgbClr val="002060"/>
              </a:buClr>
              <a:defRPr sz="11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осложняет создание современных  полигонов в соответствии с нормами законодательства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323528" y="5157192"/>
            <a:ext cx="8640960" cy="1084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955B4"/>
            </a:solidFill>
          </a:ln>
        </p:spPr>
        <p:txBody>
          <a:bodyPr lIns="36000" anchor="ctr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предотвращения подобной ситуации планируется создать эффективную систему обращения с ТКО, отвечающую всем санитарно-эпидемиологическим требованиям</a:t>
            </a:r>
          </a:p>
        </p:txBody>
      </p:sp>
      <p:pic>
        <p:nvPicPr>
          <p:cNvPr id="11" name="Рисунок 10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>
          <a:xfrm>
            <a:off x="8388424" y="6356350"/>
            <a:ext cx="296789" cy="363538"/>
          </a:xfrm>
        </p:spPr>
        <p:txBody>
          <a:bodyPr/>
          <a:lstStyle/>
          <a:p>
            <a:pPr>
              <a:defRPr/>
            </a:pPr>
            <a:fld id="{A239011B-5B89-4EC8-9BDA-250880822491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052736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Сложившаяся ситуация привела к необходимости строительства новых объектов обращения с отходами, которые необходимы для улучшения санитарной обстановки.</a:t>
            </a:r>
          </a:p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чем распоряжением Администрации Смоленской области от 14.04.2016 № 474-р/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плана мероприятий по созданию объектов коммунальной инфраструктуры в сфере обращения с твердыми коммунальными отходами на территории Смоленской области» утвержден план мероприятий на 2017 - 2018 гг. по созданию комплексной системы в сфере обращения с твердыми коммунальными отходами. </a:t>
            </a:r>
          </a:p>
        </p:txBody>
      </p:sp>
      <p:pic>
        <p:nvPicPr>
          <p:cNvPr id="6" name="Рисунок 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28736"/>
            <a:ext cx="4680520" cy="285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286256"/>
            <a:ext cx="87849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Смоленской области обратилась за финансовой поддержкой в Государственную корпорацию - Фонд содействия реформированию жилищно-коммунального хозяйства.</a:t>
            </a:r>
          </a:p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правления государственной корпорации - Фонда содействия реформированию жилищно-коммунального хозяйства от 02.12.2016 (протокол № 716) одобрена заявка Смоленской области на предоставление финансовой поддержки за счет средств Фонда на реализацию проекта модернизации «Создание комплексной системы в сфере обращения с твердыми коммунальными  отходами, включающей в себя строительство полигона на территории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Кощинского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Смоленского района Смоленской области и строительство двух мусороперегрузочных станций на территории Демидовского городского поселения Демидовского района Смоленской области,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Остерского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Рославльского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области»</a:t>
            </a:r>
          </a:p>
          <a:p>
            <a:endParaRPr lang="ru-RU" dirty="0"/>
          </a:p>
        </p:txBody>
      </p:sp>
      <p:pic>
        <p:nvPicPr>
          <p:cNvPr id="8" name="Рисунок 7" descr="945bcc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2343150" cy="1638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1162</Words>
  <Application>Microsoft Office PowerPoint</Application>
  <PresentationFormat>Экран (4:3)</PresentationFormat>
  <Paragraphs>195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Территориальная схема обращения с отходами, в том числе твердыми коммунальными отходами Смоленской области</dc:title>
  <dc:creator>1</dc:creator>
  <cp:lastModifiedBy>Романовская Вероника Михайловна</cp:lastModifiedBy>
  <cp:revision>211</cp:revision>
  <cp:lastPrinted>1601-01-01T00:00:00Z</cp:lastPrinted>
  <dcterms:created xsi:type="dcterms:W3CDTF">2016-08-25T10:18:10Z</dcterms:created>
  <dcterms:modified xsi:type="dcterms:W3CDTF">2017-03-23T10:50:24Z</dcterms:modified>
</cp:coreProperties>
</file>