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title>
      <c:tx>
        <c:rich>
          <a:bodyPr/>
          <a:lstStyle/>
          <a:p>
            <a:pPr>
              <a:defRPr/>
            </a:pPr>
            <a:r>
              <a:rPr lang="ru-RU" sz="2400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Заявки на проведение </a:t>
            </a:r>
            <a:r>
              <a:rPr lang="ru-RU" sz="24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экспертизы</a:t>
            </a:r>
          </a:p>
          <a:p>
            <a:pPr>
              <a:defRPr/>
            </a:pPr>
            <a:r>
              <a:rPr lang="ru-RU" sz="16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Курганская область, ноябрь 2015</a:t>
            </a:r>
            <a:endParaRPr lang="ru-RU" sz="1400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</c:title>
    <c:plotArea>
      <c:layout/>
      <c:ofPieChart>
        <c:ofPieType val="bar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Заявки на проведение экспертизы</c:v>
                </c:pt>
              </c:strCache>
            </c:strRef>
          </c:tx>
          <c:explosion val="39"/>
          <c:dLbls>
            <c:txPr>
              <a:bodyPr/>
              <a:lstStyle/>
              <a:p>
                <a:pPr>
                  <a:defRPr b="1" strike="noStrike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dLblPos val="bestFit"/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Не подны</c:v>
                </c:pt>
                <c:pt idx="1">
                  <c:v>Поданы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55</c:v>
                </c:pt>
                <c:pt idx="1">
                  <c:v>2</c:v>
                </c:pt>
              </c:numCache>
            </c:numRef>
          </c:val>
        </c:ser>
        <c:dLbls>
          <c:showPercent val="1"/>
        </c:dLbls>
        <c:gapWidth val="100"/>
        <c:secondPieSize val="75"/>
        <c:serLines/>
      </c:ofPie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54948-0FF9-4786-923E-79F85EBD3CAD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ECA638-0951-48C8-8F48-A26692CB477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CA638-0951-48C8-8F48-A26692CB4773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CA638-0951-48C8-8F48-A26692CB4773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CA638-0951-48C8-8F48-A26692CB4773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CA638-0951-48C8-8F48-A26692CB4773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CA638-0951-48C8-8F48-A26692CB4773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CA638-0951-48C8-8F48-A26692CB4773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CA638-0951-48C8-8F48-A26692CB4773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AE53-5287-480D-B415-E1C3829092C6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BFBFF-3A21-46D2-8FDA-A10AC8987B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AE53-5287-480D-B415-E1C3829092C6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BFBFF-3A21-46D2-8FDA-A10AC8987B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AE53-5287-480D-B415-E1C3829092C6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BFBFF-3A21-46D2-8FDA-A10AC8987B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AE53-5287-480D-B415-E1C3829092C6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BFBFF-3A21-46D2-8FDA-A10AC8987B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AE53-5287-480D-B415-E1C3829092C6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BFBFF-3A21-46D2-8FDA-A10AC8987B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AE53-5287-480D-B415-E1C3829092C6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BFBFF-3A21-46D2-8FDA-A10AC8987B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AE53-5287-480D-B415-E1C3829092C6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BFBFF-3A21-46D2-8FDA-A10AC8987B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AE53-5287-480D-B415-E1C3829092C6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BFBFF-3A21-46D2-8FDA-A10AC8987B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AE53-5287-480D-B415-E1C3829092C6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BFBFF-3A21-46D2-8FDA-A10AC8987B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AE53-5287-480D-B415-E1C3829092C6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BFBFF-3A21-46D2-8FDA-A10AC8987B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AE53-5287-480D-B415-E1C3829092C6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BFBFF-3A21-46D2-8FDA-A10AC8987B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6AE53-5287-480D-B415-E1C3829092C6}" type="datetimeFigureOut">
              <a:rPr lang="ru-RU" smtClean="0"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BFBFF-3A21-46D2-8FDA-A10AC8987B1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dinayaRossi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1" y="5613235"/>
            <a:ext cx="936103" cy="7555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2045166"/>
            <a:ext cx="860203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Лицензирование</a:t>
            </a:r>
          </a:p>
          <a:p>
            <a:pPr algn="ctr"/>
            <a: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 </a:t>
            </a:r>
            <a:r>
              <a:rPr lang="ru-RU" sz="3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обращению с </a:t>
            </a:r>
            <a: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отходами</a:t>
            </a:r>
            <a:endParaRPr lang="en-US" sz="2800" b="1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200000"/>
              </a:lnSpc>
            </a:pP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практические </a:t>
            </a:r>
            <a:r>
              <a:rPr lang="ru-RU" sz="20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 реализации 458-ФЗ в подзаконных правовых </a:t>
            </a: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актах</a:t>
            </a:r>
            <a:endParaRPr lang="ru-RU" sz="2000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5600402"/>
            <a:ext cx="2088232" cy="106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9512" y="6453336"/>
            <a:ext cx="1440160" cy="27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1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</a:t>
            </a:r>
          </a:p>
          <a:p>
            <a:pPr>
              <a:lnSpc>
                <a:spcPct val="50000"/>
              </a:lnSpc>
            </a:pPr>
            <a:r>
              <a:rPr lang="ru-RU" sz="11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партнёр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dinayaRossi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1" y="5613235"/>
            <a:ext cx="936103" cy="75556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5600402"/>
            <a:ext cx="2088232" cy="106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9512" y="6453336"/>
            <a:ext cx="1440160" cy="27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1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</a:t>
            </a:r>
          </a:p>
          <a:p>
            <a:pPr>
              <a:lnSpc>
                <a:spcPct val="50000"/>
              </a:lnSpc>
            </a:pPr>
            <a:r>
              <a:rPr lang="ru-RU" sz="11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партнёр</a:t>
            </a:r>
            <a:endParaRPr lang="ru-RU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323529" y="1196752"/>
            <a:ext cx="88204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458 – ФЗ вводит лицензирование деятельности  по обращению с отходами;</a:t>
            </a:r>
          </a:p>
          <a:p>
            <a:pPr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203 – ФЗ продлевает срок выданных лицензий до 2019 г.;</a:t>
            </a:r>
          </a:p>
          <a:p>
            <a:pPr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203 – ФЗ запрещает деятельность без лицензии с 01.01.2016 г.;</a:t>
            </a:r>
          </a:p>
          <a:p>
            <a:pPr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Постановление № 1062 от 03.10.2015 г. утверждает порядок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лицензирования.</a:t>
            </a:r>
          </a:p>
          <a:p>
            <a:pPr>
              <a:buFont typeface="Arial" pitchFamily="34" charset="0"/>
              <a:buChar char="•"/>
            </a:pPr>
            <a:endParaRPr lang="ru-RU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4149080"/>
            <a:ext cx="865801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600" b="1" u="sng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процедуру лицензирования отводится 62 рабочих дня</a:t>
            </a:r>
            <a:endParaRPr lang="ru-RU" sz="2600" b="1" u="sng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dinayaRossi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1" y="5613235"/>
            <a:ext cx="936103" cy="75556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5600402"/>
            <a:ext cx="2088232" cy="106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9512" y="6453336"/>
            <a:ext cx="1440160" cy="27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1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</a:t>
            </a:r>
          </a:p>
          <a:p>
            <a:pPr>
              <a:lnSpc>
                <a:spcPct val="50000"/>
              </a:lnSpc>
            </a:pPr>
            <a:r>
              <a:rPr lang="ru-RU" sz="11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партнёр</a:t>
            </a:r>
            <a:endParaRPr lang="ru-RU" sz="1100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251520" y="260648"/>
            <a:ext cx="8583200" cy="5040560"/>
            <a:chOff x="251520" y="692696"/>
            <a:chExt cx="8583200" cy="5040560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251520" y="692696"/>
              <a:ext cx="8583200" cy="2880320"/>
              <a:chOff x="683568" y="980728"/>
              <a:chExt cx="8583200" cy="2880320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683568" y="980728"/>
                <a:ext cx="6146041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Лицензия на обращение с отходами</a:t>
                </a:r>
              </a:p>
              <a:p>
                <a:r>
                  <a:rPr lang="ru-RU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ru-RU" b="1" dirty="0" err="1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Росприроднадзор</a:t>
                </a:r>
                <a:r>
                  <a:rPr lang="ru-RU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Постановление № 1062 от 03.10.15 г.)</a:t>
                </a:r>
                <a:endParaRPr lang="ru-RU" b="1" dirty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187624" y="2042264"/>
                <a:ext cx="7444282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Санитарно-эпидемиологическое заключение</a:t>
                </a:r>
              </a:p>
              <a:p>
                <a:r>
                  <a:rPr lang="ru-RU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ru-RU" b="1" dirty="0" err="1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Роспотребнадзор</a:t>
                </a:r>
                <a:r>
                  <a:rPr lang="ru-RU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 Административный регламент № 775 от 18.07.12 г.)</a:t>
                </a:r>
                <a:endParaRPr lang="ru-RU" b="1" dirty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763688" y="3122384"/>
                <a:ext cx="7503080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Результат санитарно-эпидемиологической экспертизы</a:t>
                </a:r>
              </a:p>
              <a:p>
                <a:r>
                  <a:rPr lang="ru-RU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(ФБУЗ «Центр гигиены и эпидемиологии», </a:t>
                </a:r>
                <a:r>
                  <a:rPr lang="ru-RU" b="1" u="sng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основания не определены</a:t>
                </a:r>
                <a:r>
                  <a:rPr lang="ru-RU" b="1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endParaRPr lang="ru-RU" b="1" dirty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1" name="Стрелка углом вверх 10"/>
              <p:cNvSpPr/>
              <p:nvPr/>
            </p:nvSpPr>
            <p:spPr>
              <a:xfrm rot="5400000">
                <a:off x="647564" y="1880828"/>
                <a:ext cx="864096" cy="504056"/>
              </a:xfrm>
              <a:prstGeom prst="bentUpArrow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Стрелка углом вверх 11"/>
              <p:cNvSpPr/>
              <p:nvPr/>
            </p:nvSpPr>
            <p:spPr>
              <a:xfrm rot="5400000">
                <a:off x="1223628" y="2960948"/>
                <a:ext cx="864096" cy="504056"/>
              </a:xfrm>
              <a:prstGeom prst="bentUpArrow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4" name="Стрелка углом вверх 13"/>
            <p:cNvSpPr/>
            <p:nvPr/>
          </p:nvSpPr>
          <p:spPr>
            <a:xfrm rot="5400000">
              <a:off x="1295636" y="3753036"/>
              <a:ext cx="864096" cy="504056"/>
            </a:xfrm>
            <a:prstGeom prst="bentUpArrow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35696" y="3914472"/>
              <a:ext cx="658372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Разработка паспорта отходов, обоснование СЗЗ</a:t>
              </a:r>
            </a:p>
            <a:p>
              <a:r>
                <a:rPr lang="ru-RU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(Специализированные организации, </a:t>
              </a:r>
              <a:r>
                <a:rPr lang="ru-RU" b="1" dirty="0" err="1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СанПиНы</a:t>
              </a:r>
              <a:r>
                <a:rPr lang="ru-RU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  <a:endPara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Стрелка углом вверх 16"/>
            <p:cNvSpPr/>
            <p:nvPr/>
          </p:nvSpPr>
          <p:spPr>
            <a:xfrm rot="5400000">
              <a:off x="1799692" y="4833156"/>
              <a:ext cx="864096" cy="504056"/>
            </a:xfrm>
            <a:prstGeom prst="bentUpArrow">
              <a:avLst/>
            </a:prstGeom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39752" y="4994592"/>
              <a:ext cx="576722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Утверждение паспорта отходов</a:t>
              </a:r>
            </a:p>
            <a:p>
              <a:r>
                <a:rPr lang="ru-RU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ru-RU" b="1" dirty="0" err="1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Росприроднадзор</a:t>
              </a:r>
              <a:r>
                <a:rPr lang="ru-RU" b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Постановление № 712 от 16.08.13 г.)</a:t>
              </a:r>
              <a:endParaRPr lang="ru-RU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dinayaRossi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1" y="5613235"/>
            <a:ext cx="936103" cy="75556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5600402"/>
            <a:ext cx="2088232" cy="106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9512" y="6453336"/>
            <a:ext cx="1440160" cy="27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1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</a:t>
            </a:r>
          </a:p>
          <a:p>
            <a:pPr>
              <a:lnSpc>
                <a:spcPct val="50000"/>
              </a:lnSpc>
            </a:pPr>
            <a:r>
              <a:rPr lang="ru-RU" sz="11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партнёр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755576" y="2400592"/>
            <a:ext cx="7699544" cy="1964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Отсутствие жёсткого регламента</a:t>
            </a:r>
          </a:p>
          <a:p>
            <a:pPr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Двусмысленность толкования формулировок </a:t>
            </a:r>
          </a:p>
          <a:p>
            <a:pPr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Коррупционность процедуры</a:t>
            </a:r>
            <a:endParaRPr lang="ru-RU" sz="28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3568" y="764704"/>
            <a:ext cx="80660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3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анитарно-эпидемиологическая экспертиза</a:t>
            </a:r>
          </a:p>
          <a:p>
            <a:pPr algn="ctr"/>
            <a:r>
              <a:rPr lang="ru-RU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 обращения с отходами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dinayaRossi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1" y="5613235"/>
            <a:ext cx="936103" cy="75556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5600402"/>
            <a:ext cx="2088232" cy="106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9512" y="6453336"/>
            <a:ext cx="1440160" cy="27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1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</a:t>
            </a:r>
          </a:p>
          <a:p>
            <a:pPr>
              <a:lnSpc>
                <a:spcPct val="50000"/>
              </a:lnSpc>
            </a:pPr>
            <a:r>
              <a:rPr lang="ru-RU" sz="11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партнёр</a:t>
            </a:r>
            <a:endParaRPr lang="ru-RU" sz="1100" dirty="0"/>
          </a:p>
        </p:txBody>
      </p:sp>
      <p:graphicFrame>
        <p:nvGraphicFramePr>
          <p:cNvPr id="19" name="Диаграмма 18"/>
          <p:cNvGraphicFramePr/>
          <p:nvPr/>
        </p:nvGraphicFramePr>
        <p:xfrm>
          <a:off x="1619672" y="83671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0" y="4767535"/>
            <a:ext cx="9248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три месяца получить лицензию в данных условиях не возможно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dinayaRossi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1" y="5613235"/>
            <a:ext cx="936103" cy="75556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5600402"/>
            <a:ext cx="2088232" cy="106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9512" y="6453336"/>
            <a:ext cx="1440160" cy="27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sz="11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</a:t>
            </a:r>
          </a:p>
          <a:p>
            <a:pPr>
              <a:lnSpc>
                <a:spcPct val="50000"/>
              </a:lnSpc>
            </a:pPr>
            <a:r>
              <a:rPr lang="ru-RU" sz="11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партнёр</a:t>
            </a:r>
            <a:endParaRPr lang="ru-RU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620688"/>
            <a:ext cx="33205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Предложения</a:t>
            </a:r>
            <a:endParaRPr lang="ru-RU" sz="40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1904633"/>
            <a:ext cx="784887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C00000"/>
              </a:buClr>
              <a:buFont typeface="+mj-lt"/>
              <a:buAutoNum type="arabicPeriod"/>
            </a:pPr>
            <a:r>
              <a:rPr lang="ru-RU" sz="28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Разработать регламент  (</a:t>
            </a:r>
            <a:r>
              <a:rPr lang="ru-RU" sz="28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СанПиН</a:t>
            </a:r>
            <a:r>
              <a:rPr lang="ru-RU" sz="28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санитарно-эпидемиологической  экспертизы отдельно по каждому виду лицензируемой деятельности.</a:t>
            </a:r>
          </a:p>
          <a:p>
            <a:pPr marL="342900" indent="-342900">
              <a:buFont typeface="+mj-lt"/>
              <a:buAutoNum type="arabicPeriod"/>
            </a:pPr>
            <a:endParaRPr lang="ru-RU" sz="2800" b="1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Clr>
                <a:srgbClr val="C00000"/>
              </a:buClr>
              <a:buFont typeface="+mj-lt"/>
              <a:buAutoNum type="arabicPeriod"/>
            </a:pPr>
            <a:r>
              <a:rPr lang="ru-RU" sz="28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Перенести сроки запрета деятельности по обращению с ТКО без лицензии на </a:t>
            </a:r>
            <a:r>
              <a:rPr lang="ru-RU" sz="28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период достаточный для введение в силу регламента.</a:t>
            </a:r>
            <a:endParaRPr lang="ru-RU" sz="28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dinayaRossi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3861048"/>
            <a:ext cx="1605842" cy="12961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77455" y="2045166"/>
            <a:ext cx="56941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Доклад окончен</a:t>
            </a:r>
            <a:endParaRPr lang="ru-RU" sz="4000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928799"/>
            <a:ext cx="3384376" cy="1732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979712" y="5229200"/>
            <a:ext cx="1800200" cy="395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ru-RU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</a:t>
            </a:r>
          </a:p>
          <a:p>
            <a:pPr>
              <a:lnSpc>
                <a:spcPct val="50000"/>
              </a:lnSpc>
            </a:pPr>
            <a:r>
              <a:rPr lang="ru-RU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партнёр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228</Words>
  <Application>Microsoft Office PowerPoint</Application>
  <PresentationFormat>Экран (4:3)</PresentationFormat>
  <Paragraphs>53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18</cp:revision>
  <dcterms:created xsi:type="dcterms:W3CDTF">2015-11-13T13:51:31Z</dcterms:created>
  <dcterms:modified xsi:type="dcterms:W3CDTF">2015-11-13T16:47:21Z</dcterms:modified>
</cp:coreProperties>
</file>