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8" r:id="rId6"/>
    <p:sldId id="270" r:id="rId7"/>
    <p:sldId id="267" r:id="rId8"/>
    <p:sldId id="269" r:id="rId9"/>
    <p:sldId id="266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88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80048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4359"/>
            <a:ext cx="1327150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79648" y="2420888"/>
            <a:ext cx="79248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О необходимости урегулирования правовой неопределенности по вопросам обращения с медицинскими отходами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124744"/>
            <a:ext cx="7439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ru-RU" altLang="ru-RU" sz="2000" b="1" dirty="0">
                <a:solidFill>
                  <a:srgbClr val="FF0000"/>
                </a:solidFill>
                <a:latin typeface="Constantia" panose="02030602050306030303" pitchFamily="18" charset="0"/>
                <a:cs typeface="Tahoma" panose="020B0604030504040204" pitchFamily="34" charset="0"/>
              </a:rPr>
              <a:t>ОАО «</a:t>
            </a:r>
            <a:r>
              <a:rPr lang="ru-RU" altLang="ru-RU" sz="2000" b="1" dirty="0" err="1">
                <a:solidFill>
                  <a:srgbClr val="FF0000"/>
                </a:solidFill>
                <a:latin typeface="Constantia" panose="02030602050306030303" pitchFamily="18" charset="0"/>
                <a:cs typeface="Tahoma" panose="020B0604030504040204" pitchFamily="34" charset="0"/>
              </a:rPr>
              <a:t>Ирбитский</a:t>
            </a:r>
            <a:r>
              <a:rPr lang="ru-RU" altLang="ru-RU" sz="2000" b="1" dirty="0">
                <a:solidFill>
                  <a:srgbClr val="FF0000"/>
                </a:solidFill>
                <a:latin typeface="Constantia" panose="02030602050306030303" pitchFamily="18" charset="0"/>
                <a:cs typeface="Tahoma" panose="020B0604030504040204" pitchFamily="34" charset="0"/>
              </a:rPr>
              <a:t> химико-фармацевтический завод»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43049" y="5373216"/>
            <a:ext cx="7439994" cy="8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b="1" dirty="0" smtClean="0">
                <a:latin typeface="Constantia" panose="02030602050306030303" pitchFamily="18" charset="0"/>
                <a:cs typeface="Tahoma" panose="020B0604030504040204" pitchFamily="34" charset="0"/>
              </a:rPr>
              <a:t>Доклад Генерального директора </a:t>
            </a:r>
          </a:p>
          <a:p>
            <a:pPr algn="r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b="1" dirty="0" smtClean="0">
                <a:latin typeface="Constantia" panose="02030602050306030303" pitchFamily="18" charset="0"/>
                <a:cs typeface="Tahoma" panose="020B0604030504040204" pitchFamily="34" charset="0"/>
              </a:rPr>
              <a:t>ОАО «</a:t>
            </a:r>
            <a:r>
              <a:rPr lang="ru-RU" altLang="ru-RU" sz="1400" b="1" dirty="0" err="1" smtClean="0">
                <a:latin typeface="Constantia" panose="02030602050306030303" pitchFamily="18" charset="0"/>
                <a:cs typeface="Tahoma" panose="020B0604030504040204" pitchFamily="34" charset="0"/>
              </a:rPr>
              <a:t>Ирбитский</a:t>
            </a:r>
            <a:r>
              <a:rPr lang="ru-RU" altLang="ru-RU" sz="1400" b="1" dirty="0" smtClean="0">
                <a:latin typeface="Constantia" panose="02030602050306030303" pitchFamily="18" charset="0"/>
                <a:cs typeface="Tahoma" panose="020B0604030504040204" pitchFamily="34" charset="0"/>
              </a:rPr>
              <a:t> </a:t>
            </a:r>
            <a:r>
              <a:rPr lang="ru-RU" altLang="ru-RU" sz="1400" b="1" dirty="0" err="1" smtClean="0">
                <a:latin typeface="Constantia" panose="02030602050306030303" pitchFamily="18" charset="0"/>
                <a:cs typeface="Tahoma" panose="020B0604030504040204" pitchFamily="34" charset="0"/>
              </a:rPr>
              <a:t>химфармзавод</a:t>
            </a:r>
            <a:r>
              <a:rPr lang="ru-RU" altLang="ru-RU" sz="1400" b="1" dirty="0" smtClean="0">
                <a:latin typeface="Constantia" panose="02030602050306030303" pitchFamily="18" charset="0"/>
                <a:cs typeface="Tahoma" panose="020B0604030504040204" pitchFamily="34" charset="0"/>
              </a:rPr>
              <a:t>»</a:t>
            </a:r>
          </a:p>
          <a:p>
            <a:pPr algn="r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b="1" dirty="0" smtClean="0">
                <a:latin typeface="Constantia" panose="02030602050306030303" pitchFamily="18" charset="0"/>
                <a:cs typeface="Tahoma" panose="020B0604030504040204" pitchFamily="34" charset="0"/>
              </a:rPr>
              <a:t>Людмилы Александровны Солодухиной</a:t>
            </a:r>
            <a:endParaRPr lang="ru-RU" altLang="ru-RU" sz="1400" b="1" dirty="0">
              <a:latin typeface="Constantia" panose="02030602050306030303" pitchFamily="18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4284757" cy="60591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6236"/>
            <a:ext cx="4283646" cy="605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2"/>
          <p:cNvSpPr txBox="1">
            <a:spLocks noChangeArrowheads="1"/>
          </p:cNvSpPr>
          <p:nvPr/>
        </p:nvSpPr>
        <p:spPr bwMode="auto">
          <a:xfrm>
            <a:off x="854075" y="49213"/>
            <a:ext cx="7929563" cy="9541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Федеральный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закон от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24.06.1998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N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89-ФЗ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«Об отходах производства и потребления</a:t>
            </a: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» </a:t>
            </a: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 bwMode="auto">
          <a:xfrm>
            <a:off x="912813" y="1309688"/>
            <a:ext cx="7897812" cy="935037"/>
          </a:xfrm>
          <a:prstGeom prst="flowChartAlternateProcess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Часть 2 статьи 2: «Отношения в области обращения с медицинскими отходами  регулируются соответствующим законодательством Российской Федерации.».</a:t>
            </a:r>
          </a:p>
          <a:p>
            <a:pPr>
              <a:defRPr/>
            </a:pP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899592" y="2708920"/>
            <a:ext cx="7929563" cy="138499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Федеральный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закон от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21.11.2011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N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323-ФЗ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«</a:t>
            </a:r>
            <a:r>
              <a:rPr lang="ru-RU" dirty="0" smtClean="0"/>
              <a:t>Об основах охраны здоровья граждан в Российской Федерации</a:t>
            </a: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» 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 bwMode="auto">
          <a:xfrm>
            <a:off x="755576" y="4005064"/>
            <a:ext cx="7897812" cy="2376264"/>
          </a:xfrm>
          <a:prstGeom prst="flowChartAlternateProcess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Статья 49 дает понятие медицинским отходам, определяет классы и отсылает к законодательству в области санитарно-эпидемиологического благополучия населения: «Медицинские отходы подлежат сбору, использованию, обезвреживанию, размещению, хранению, транспортировке, учету и утилизации в порядке, установленном законодательством в области обеспечения </a:t>
            </a:r>
            <a:r>
              <a:rPr lang="ru-RU" b="1" dirty="0" err="1" smtClean="0">
                <a:solidFill>
                  <a:schemeClr val="tx1"/>
                </a:solidFill>
              </a:rPr>
              <a:t>санитарно-эпидемиологичесокго</a:t>
            </a:r>
            <a:r>
              <a:rPr lang="ru-RU" b="1" dirty="0" smtClean="0">
                <a:solidFill>
                  <a:schemeClr val="tx1"/>
                </a:solidFill>
              </a:rPr>
              <a:t> благополучия населения.».</a:t>
            </a:r>
          </a:p>
          <a:p>
            <a:pPr>
              <a:defRPr/>
            </a:pP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5400000">
            <a:off x="4330390" y="2230450"/>
            <a:ext cx="648072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5"/>
          <p:cNvSpPr>
            <a:spLocks noChangeArrowheads="1"/>
          </p:cNvSpPr>
          <p:nvPr/>
        </p:nvSpPr>
        <p:spPr bwMode="auto">
          <a:xfrm rot="5400000">
            <a:off x="4200066" y="83902"/>
            <a:ext cx="764704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20689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Главного государственного санитарного врача РФ от 09.12.2010 N 163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"Об утверждении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СанПиН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2.1.7.2790-10 "Санитарно-эпидемиологические требования к обращению с медицинскими отходами"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 bwMode="auto">
          <a:xfrm>
            <a:off x="539552" y="2924944"/>
            <a:ext cx="7969820" cy="3933056"/>
          </a:xfrm>
          <a:prstGeom prst="flowChartAlternateProcess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- Вывоз отходов класса Г для обезвреживания или утилизации осуществляется специализированными организациями, имеющими лицензию на данный вид деятельности (п. 4.29)</a:t>
            </a:r>
          </a:p>
          <a:p>
            <a:pPr>
              <a:defRPr/>
            </a:pP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2"/>
          <p:cNvSpPr txBox="1">
            <a:spLocks noChangeArrowheads="1"/>
          </p:cNvSpPr>
          <p:nvPr/>
        </p:nvSpPr>
        <p:spPr bwMode="auto">
          <a:xfrm>
            <a:off x="827584" y="188640"/>
            <a:ext cx="7929563" cy="156966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ПОЛУЧЕНИЕ ЛИЦЕНЗИИ НА ОБРАЩЕНИЕ С МЕДИЦИНСКИМИ ОТХОДАМИ</a:t>
            </a:r>
            <a:endParaRPr lang="ru-RU" alt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827584" y="2420888"/>
            <a:ext cx="7929563" cy="34163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НЕВОЗМОЖНО, ПОСКОЛЬКУ НА ДАННЫЕ ОТХОДЫ НЕ ПРЕДУСМАТРИВАЮТСЯ КОДЫ ФККО-2014 (ПИСЬМО МИНПРИРОДЫ РОССИИ ОТ 13.05.2015 Г. № 05-12-44/11312)</a:t>
            </a:r>
            <a:endParaRPr lang="ru-RU" alt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5400000">
            <a:off x="4402398" y="1726394"/>
            <a:ext cx="648072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2"/>
          <p:cNvSpPr txBox="1">
            <a:spLocks noChangeArrowheads="1"/>
          </p:cNvSpPr>
          <p:nvPr/>
        </p:nvSpPr>
        <p:spPr bwMode="auto">
          <a:xfrm>
            <a:off x="899592" y="188640"/>
            <a:ext cx="7929563" cy="12003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КОДЫ ФККО-2014 НА МЕДИЦИНСКИЕ ОТХОДЫ</a:t>
            </a:r>
            <a:endParaRPr lang="ru-RU" alt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755576" y="2060848"/>
            <a:ext cx="7929563" cy="397031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НЕ УСТАНАВЛИВАЮТСЯ, ПОСКОЛЬКУ ЭТО МЕДИЦИНСКИЕ ОТХОДЫ И ВЫВЕДНЫ ИЗ-ПОД ДЕЙСТВИЯ ФЕДЕРАЛЬНОГО ЗАКОНА № 89-ФЗ (ПИСЬМО МИНПРИРОДЫ РОССИИ ОТ 01.10.2014 Г. № 05-12-44/22301)</a:t>
            </a:r>
            <a:endParaRPr lang="ru-RU" alt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5400000">
            <a:off x="4402398" y="1438362"/>
            <a:ext cx="792088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2"/>
          <p:cNvSpPr txBox="1">
            <a:spLocks noChangeArrowheads="1"/>
          </p:cNvSpPr>
          <p:nvPr/>
        </p:nvSpPr>
        <p:spPr bwMode="auto">
          <a:xfrm>
            <a:off x="683568" y="188640"/>
            <a:ext cx="8145587" cy="175432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ПИСЬМО ГЕНЕРАЛЬНОЙ ПРОКУРАТУРЫ РФ ОТ 25.09.2015 Г. № 74/3-341-2015 </a:t>
            </a:r>
            <a:endParaRPr lang="ru-RU" alt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251520" y="2780928"/>
            <a:ext cx="8892480" cy="375487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  <a:defRPr/>
            </a:pPr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ТРАКТОВАНИЕ МИНПРИРОДЫ РОССИИ И РОСПРИРОДНАДЗОРОМ НОРМ ФЕДЕРАЛЬНОГО ЗАКОНОДАТЕЛЬСТВА – ПРОИЗВОЛЬНОЕ, С УСТАВНОВЛЕНИЕМ НЕПРАВОМЕРНЫХ ТРЕБОВАНИЙ К РАЗРЕШИТЕЛЬНОЙ ДОКУМЕНТАЦИИ </a:t>
            </a:r>
            <a:endParaRPr lang="ru-RU" altLang="ru-RU" sz="3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5400000">
            <a:off x="4402398" y="2086434"/>
            <a:ext cx="792088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2"/>
          <p:cNvSpPr txBox="1">
            <a:spLocks noChangeArrowheads="1"/>
          </p:cNvSpPr>
          <p:nvPr/>
        </p:nvSpPr>
        <p:spPr bwMode="auto">
          <a:xfrm>
            <a:off x="755576" y="260648"/>
            <a:ext cx="7929563" cy="618630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ИТОГ: ЛИЦЕНЗИЮ ПОЛУЧИТЬ НЕВОЗМОЖНО, ПОСКОЛЬКУ КОДЫ ФККО-2014 НЕ ПРИСВАИВАЮТСЯ, Т.К. ЭТО МЕДИЦИНСКИЕ ОТХОДЫ, ЧТОБЫ РАБОТАТЬ С ЭТИМИ ОТХОДАМИ – НЕОБХОДИМА ЛИЦЕНЗИЯ</a:t>
            </a:r>
            <a:endParaRPr lang="ru-RU" alt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2"/>
          <p:cNvSpPr txBox="1">
            <a:spLocks noChangeArrowheads="1"/>
          </p:cNvSpPr>
          <p:nvPr/>
        </p:nvSpPr>
        <p:spPr bwMode="auto">
          <a:xfrm>
            <a:off x="827584" y="188640"/>
            <a:ext cx="7929563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ОТВЕТСТВЕННОСТЬ </a:t>
            </a:r>
            <a:endParaRPr lang="ru-RU" alt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rot="5400000">
            <a:off x="4510410" y="826294"/>
            <a:ext cx="720080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971600" y="1340768"/>
            <a:ext cx="7929563" cy="230832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ОТ АДМИНИСТРАТИВНОГО ШТРАФА ДО ПРИОСТАНОВКИ ДЕЯТЕЛЬНОСТИ ДО 90 СУТОК (СТ. 8.2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КоАП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РФ)</a:t>
            </a:r>
            <a:endParaRPr lang="ru-RU" alt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1214437" y="4077072"/>
            <a:ext cx="7929563" cy="230832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УГОЛОВНАЯ, САНКЦИИ ПРЕДУСМАТРИВАЮТ ДО 8 ЛЕТ ЛИШЕНИЯ СВОБОДЫ </a:t>
            </a:r>
          </a:p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(СТ. 247 УК РФ)</a:t>
            </a:r>
            <a:endParaRPr lang="ru-RU" alt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 rot="5400000">
            <a:off x="4690430" y="3526594"/>
            <a:ext cx="504056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Блок-схема: альтернативный процесс 17"/>
          <p:cNvSpPr/>
          <p:nvPr/>
        </p:nvSpPr>
        <p:spPr bwMode="auto">
          <a:xfrm>
            <a:off x="8783638" y="6497638"/>
            <a:ext cx="360362" cy="360362"/>
          </a:xfrm>
          <a:prstGeom prst="flowChartAlternateProcess">
            <a:avLst/>
          </a:prstGeom>
          <a:solidFill>
            <a:schemeClr val="accent3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3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755576" y="188640"/>
            <a:ext cx="7929563" cy="612475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КАК РАБОТАТЬ, В УСЛОВИЯХ КОЛЛИЗИИ ПРАВА?</a:t>
            </a:r>
          </a:p>
          <a:p>
            <a:pPr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ru-RU" alt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buNone/>
              <a:defRPr/>
            </a:pPr>
            <a:r>
              <a:rPr lang="ru-RU" alt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ПОЖАЛУЙСТА, ДАЙТЕ КОММЕНТАРИЙ ПИСЬМУ ГЕНЕРАЛЬНОЙ ПРОКУРАТУРЫ РФ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ОТ 25.09.2015 Г. № 74/3-341-2015 </a:t>
            </a:r>
            <a:endParaRPr lang="ru-RU" alt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auto">
          <a:xfrm rot="5400000">
            <a:off x="4474406" y="2518482"/>
            <a:ext cx="648072" cy="596900"/>
          </a:xfrm>
          <a:prstGeom prst="rightArrow">
            <a:avLst>
              <a:gd name="adj1" fmla="val 50000"/>
              <a:gd name="adj2" fmla="val 416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10800000"/>
          <a:lstStyle/>
          <a:p>
            <a:pPr eaLnBrk="1" hangingPunct="1">
              <a:defRPr/>
            </a:pPr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83</TotalTime>
  <Words>350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Constantia</vt:lpstr>
      <vt:lpstr>Franklin Gothic Book</vt:lpstr>
      <vt:lpstr>Tahoma</vt:lpstr>
      <vt:lpstr>Wingdings</vt:lpstr>
      <vt:lpstr>Wingdings 2</vt:lpstr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ДЕЯТЕЛЬНОСТЬ, СВЯЗАННАЯ С ОБРАЩЕНИЕМ МедицинскиХ отходОВ</dc:title>
  <dc:creator>Александр</dc:creator>
  <cp:lastModifiedBy>admin2</cp:lastModifiedBy>
  <cp:revision>14</cp:revision>
  <dcterms:created xsi:type="dcterms:W3CDTF">2015-11-12T15:55:28Z</dcterms:created>
  <dcterms:modified xsi:type="dcterms:W3CDTF">2015-11-13T06:46:52Z</dcterms:modified>
</cp:coreProperties>
</file>