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9" r:id="rId10"/>
    <p:sldId id="265" r:id="rId11"/>
    <p:sldId id="266" r:id="rId12"/>
    <p:sldId id="267" r:id="rId13"/>
    <p:sldId id="268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Лист1!$G$7</c:f>
          <c:strCache>
            <c:ptCount val="1"/>
            <c:pt idx="0">
              <c:v>Доля пластика с различными включениями</c:v>
            </c:pt>
          </c:strCache>
        </c:strRef>
      </c:tx>
      <c:layout>
        <c:manualLayout>
          <c:xMode val="edge"/>
          <c:yMode val="edge"/>
          <c:x val="0.21133621865396154"/>
          <c:y val="3.92101880122127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rgbClr val="0070C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16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Лист1!$G$9:$G$10</c:f>
              <c:strCache>
                <c:ptCount val="2"/>
                <c:pt idx="0">
                  <c:v>Чистый</c:v>
                </c:pt>
                <c:pt idx="1">
                  <c:v>Составной</c:v>
                </c:pt>
              </c:strCache>
            </c:strRef>
          </c:cat>
          <c:val>
            <c:numRef>
              <c:f>Лист1!$H$9:$H$10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chemeClr val="accent3">
            <a:lumMod val="40000"/>
            <a:lumOff val="60000"/>
          </a:schemeClr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684093760797221"/>
          <c:y val="0.92219347581552302"/>
          <c:w val="0.61015184302885928"/>
          <c:h val="7.78065241844769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256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433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66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5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524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177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58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46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557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136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441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EE8AC-59B3-4238-8C4F-5BECBB5FE2C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DD097-0A73-42F7-8F18-0A3BBA89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79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canall@mail.ru" TargetMode="External"/><Relationship Id="rId2" Type="http://schemas.openxmlformats.org/officeDocument/2006/relationships/hyperlink" Target="http://www.&#1074;&#1086;&#1083;&#1075;&#1086;&#1075;&#1088;&#1072;&#1076;&#1089;&#1090;&#1088;&#1086;&#1081;.&#1088;&#1092;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322263"/>
            <a:ext cx="10889088" cy="2387600"/>
          </a:xfrm>
        </p:spPr>
        <p:txBody>
          <a:bodyPr anchor="ctr">
            <a:noAutofit/>
          </a:bodyPr>
          <a:lstStyle/>
          <a:p>
            <a:r>
              <a:rPr lang="ru-RU" sz="4000" b="1" dirty="0" smtClean="0"/>
              <a:t>Совершенствование нормативно правовой базы в работе мусоросортировочных станций для развития новых технологий переработки </a:t>
            </a:r>
            <a:r>
              <a:rPr lang="ru-RU" sz="4000" b="1" dirty="0" smtClean="0"/>
              <a:t>вторичных </a:t>
            </a:r>
            <a:r>
              <a:rPr lang="ru-RU" sz="4000" b="1" dirty="0" smtClean="0"/>
              <a:t>ресурсов. 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12559" y="3314171"/>
            <a:ext cx="3773488" cy="1134004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dirty="0" smtClean="0"/>
              <a:t>Докладчик</a:t>
            </a:r>
          </a:p>
          <a:p>
            <a:r>
              <a:rPr lang="ru-RU" altLang="ru-RU" dirty="0" smtClean="0"/>
              <a:t>Директор ООО «Пластика»</a:t>
            </a:r>
            <a:endParaRPr lang="ru-RU" altLang="ru-RU" dirty="0"/>
          </a:p>
          <a:p>
            <a:r>
              <a:rPr lang="ru-RU" altLang="ru-RU" dirty="0" smtClean="0"/>
              <a:t>Роман </a:t>
            </a:r>
            <a:r>
              <a:rPr lang="ru-RU" altLang="ru-RU" dirty="0"/>
              <a:t>Себекин</a:t>
            </a:r>
            <a:r>
              <a:rPr lang="en-US" altLang="ru-RU" dirty="0"/>
              <a:t> </a:t>
            </a:r>
            <a:r>
              <a:rPr lang="ru-RU" altLang="ru-RU" dirty="0"/>
              <a:t> </a:t>
            </a:r>
            <a:endParaRPr lang="ru-RU" altLang="ru-RU" i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-114300" y="4757382"/>
            <a:ext cx="6400800" cy="1947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ru-RU" sz="3200" b="1" i="1" dirty="0" smtClean="0">
                <a:solidFill>
                  <a:schemeClr val="tx1">
                    <a:lumMod val="95000"/>
                  </a:schemeClr>
                </a:solidFill>
              </a:rPr>
              <a:t>«</a:t>
            </a:r>
            <a:r>
              <a:rPr lang="ru-RU" altLang="ru-RU" sz="3200" b="1" i="1" dirty="0" smtClean="0">
                <a:solidFill>
                  <a:schemeClr val="tx1">
                    <a:lumMod val="95000"/>
                  </a:schemeClr>
                </a:solidFill>
              </a:rPr>
              <a:t>Мы должны сохранить нашу природу вместе- это наша общая цель</a:t>
            </a:r>
            <a:r>
              <a:rPr lang="en-US" altLang="ru-RU" sz="3200" b="1" i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  <a:r>
              <a:rPr lang="ru-RU" altLang="ru-RU" sz="3200" b="1" i="1" dirty="0" smtClean="0">
                <a:solidFill>
                  <a:schemeClr val="tx1">
                    <a:lumMod val="95000"/>
                  </a:schemeClr>
                </a:solidFill>
              </a:rPr>
              <a:t>»</a:t>
            </a:r>
            <a:endParaRPr lang="en-US" altLang="ru-RU" sz="3200" b="1" i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930400" y="6186488"/>
            <a:ext cx="87122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/>
              <a:t>г</a:t>
            </a:r>
            <a:r>
              <a:rPr lang="ru-RU" altLang="ru-RU" sz="2800" dirty="0" smtClean="0"/>
              <a:t>. Волгоград</a:t>
            </a:r>
            <a:r>
              <a:rPr lang="ru-RU" altLang="ru-RU" sz="2800" dirty="0"/>
              <a:t>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60" y="2303777"/>
            <a:ext cx="3487480" cy="241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702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400" y="213424"/>
            <a:ext cx="10515600" cy="132556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Продукция: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93032" y="1617796"/>
            <a:ext cx="386146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3200" dirty="0" smtClean="0"/>
              <a:t>Лист ПЭТ</a:t>
            </a:r>
          </a:p>
          <a:p>
            <a:pPr marL="285750" indent="-285750">
              <a:buFontTx/>
              <a:buChar char="-"/>
            </a:pPr>
            <a:r>
              <a:rPr lang="ru-RU" sz="3200" dirty="0" smtClean="0"/>
              <a:t>Пленки ПЭТ</a:t>
            </a:r>
          </a:p>
          <a:p>
            <a:pPr marL="285750" indent="-285750">
              <a:buFontTx/>
              <a:buChar char="-"/>
            </a:pPr>
            <a:r>
              <a:rPr lang="ru-RU" sz="3200" dirty="0" smtClean="0"/>
              <a:t>Трубы </a:t>
            </a:r>
            <a:r>
              <a:rPr lang="ru-RU" sz="3200" dirty="0" smtClean="0"/>
              <a:t>круглые</a:t>
            </a:r>
          </a:p>
          <a:p>
            <a:pPr marL="285750" indent="-285750">
              <a:buFontTx/>
              <a:buChar char="-"/>
            </a:pPr>
            <a:r>
              <a:rPr lang="ru-RU" sz="3200" dirty="0" smtClean="0"/>
              <a:t>Трубы профильные</a:t>
            </a:r>
            <a:endParaRPr lang="ru-RU" sz="3200" dirty="0" smtClean="0"/>
          </a:p>
          <a:p>
            <a:pPr marL="285750" indent="-285750">
              <a:buFontTx/>
              <a:buChar char="-"/>
            </a:pPr>
            <a:r>
              <a:rPr lang="ru-RU" sz="3200" dirty="0" smtClean="0"/>
              <a:t>Швеллера, </a:t>
            </a:r>
          </a:p>
          <a:p>
            <a:pPr marL="285750" indent="-285750">
              <a:buFontTx/>
              <a:buChar char="-"/>
            </a:pPr>
            <a:r>
              <a:rPr lang="ru-RU" sz="3200" dirty="0" err="1" smtClean="0"/>
              <a:t>Двутавры</a:t>
            </a:r>
            <a:endParaRPr lang="ru-RU" sz="3200" dirty="0" smtClean="0"/>
          </a:p>
          <a:p>
            <a:pPr marL="285750" indent="-285750">
              <a:buFontTx/>
              <a:buChar char="-"/>
            </a:pPr>
            <a:r>
              <a:rPr lang="ru-RU" sz="3200" dirty="0" smtClean="0"/>
              <a:t>Столбы</a:t>
            </a:r>
          </a:p>
          <a:p>
            <a:pPr marL="285750" indent="-285750">
              <a:buFontTx/>
              <a:buChar char="-"/>
            </a:pPr>
            <a:r>
              <a:rPr lang="ru-RU" sz="3200" dirty="0" smtClean="0"/>
              <a:t>Уголки</a:t>
            </a:r>
            <a:endParaRPr lang="ru-RU" sz="3200" dirty="0" smtClean="0"/>
          </a:p>
        </p:txBody>
      </p:sp>
      <p:pic>
        <p:nvPicPr>
          <p:cNvPr id="5" name="Рисунок 4" descr="Столбик двутавр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077" y="1325563"/>
            <a:ext cx="16256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035" y="1800349"/>
            <a:ext cx="2387265" cy="17506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14077" y="4292600"/>
            <a:ext cx="49046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Готовые теплицы из пластика с длительным сроком службы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Остекление промышленных зданий, сооружений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err="1" smtClean="0"/>
              <a:t>Термоформование</a:t>
            </a:r>
            <a:r>
              <a:rPr lang="ru-RU" sz="2400" dirty="0" smtClean="0"/>
              <a:t> из листа различных изделий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79690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/>
              <a:t>Преимущества: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2900" y="1968500"/>
            <a:ext cx="4406900" cy="584775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 В 8 раз легче стали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282700" y="2825318"/>
            <a:ext cx="4648200" cy="584775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 До 3х раз прочнее стали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095500" y="3682136"/>
            <a:ext cx="4648200" cy="584775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 Легкость монтажа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946400" y="4537653"/>
            <a:ext cx="4648200" cy="584775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 Не гниет, не окисляется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606800" y="5295900"/>
            <a:ext cx="6718300" cy="584775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 Полностью инертный материал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01600" y="6054147"/>
            <a:ext cx="12090400" cy="523220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 Срок службы ПЭТ дольше чем у других пластиков при воздействии УФ лучей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76644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900" y="111204"/>
            <a:ext cx="10515600" cy="753126"/>
          </a:xfrm>
        </p:spPr>
        <p:txBody>
          <a:bodyPr/>
          <a:lstStyle/>
          <a:p>
            <a:pPr algn="ctr"/>
            <a:r>
              <a:rPr lang="ru-RU" dirty="0" smtClean="0"/>
              <a:t>Перспективы использования: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3700" y="807641"/>
            <a:ext cx="2235200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Строительство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197350" y="807641"/>
            <a:ext cx="275160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Сельское хозяйство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993187" y="807641"/>
            <a:ext cx="2662971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Электроэнергетика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416304" y="4704473"/>
            <a:ext cx="5638800" cy="1200329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4 </a:t>
            </a:r>
            <a:r>
              <a:rPr lang="ru-RU" dirty="0"/>
              <a:t>Отрасли </a:t>
            </a:r>
            <a:r>
              <a:rPr lang="ru-RU" dirty="0" smtClean="0"/>
              <a:t>народного хозяйства</a:t>
            </a:r>
            <a:r>
              <a:rPr lang="ru-RU" dirty="0"/>
              <a:t>.</a:t>
            </a:r>
          </a:p>
          <a:p>
            <a:r>
              <a:rPr lang="ru-RU" dirty="0"/>
              <a:t>Различные разъемы, детали кузовов автомобилей, двигателей</a:t>
            </a:r>
            <a:r>
              <a:rPr lang="ru-RU" dirty="0" smtClean="0"/>
              <a:t>, насосов</a:t>
            </a:r>
            <a:r>
              <a:rPr lang="ru-RU" dirty="0"/>
              <a:t>, компрессоров, корпуса швейных </a:t>
            </a:r>
            <a:endParaRPr lang="ru-RU" dirty="0" smtClean="0"/>
          </a:p>
          <a:p>
            <a:r>
              <a:rPr lang="ru-RU" dirty="0" smtClean="0"/>
              <a:t>машин</a:t>
            </a:r>
            <a:r>
              <a:rPr lang="ru-RU" dirty="0"/>
              <a:t>, </a:t>
            </a:r>
            <a:r>
              <a:rPr lang="ru-RU" dirty="0" smtClean="0"/>
              <a:t>изделия медицинского </a:t>
            </a:r>
            <a:r>
              <a:rPr lang="ru-RU" dirty="0"/>
              <a:t>назначения.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7637" y="1314341"/>
            <a:ext cx="6126163" cy="3139321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1 Пленка, </a:t>
            </a:r>
            <a:r>
              <a:rPr lang="ru-RU" dirty="0" smtClean="0"/>
              <a:t>лист.</a:t>
            </a:r>
            <a:endParaRPr lang="ru-RU" dirty="0"/>
          </a:p>
          <a:p>
            <a:r>
              <a:rPr lang="ru-RU" dirty="0"/>
              <a:t>Направления использования: - Сельское хозяйство (замена:</a:t>
            </a:r>
          </a:p>
          <a:p>
            <a:r>
              <a:rPr lang="ru-RU" dirty="0"/>
              <a:t>полиэтиленовых пленок, поликарбоната). Формование ванн</a:t>
            </a:r>
          </a:p>
          <a:p>
            <a:r>
              <a:rPr lang="ru-RU" dirty="0"/>
              <a:t>для </a:t>
            </a:r>
            <a:r>
              <a:rPr lang="ru-RU" dirty="0" err="1"/>
              <a:t>гидро</a:t>
            </a:r>
            <a:r>
              <a:rPr lang="ru-RU" dirty="0"/>
              <a:t> и аэропоники. - Строительство: гидроизоляция,</a:t>
            </a:r>
          </a:p>
          <a:p>
            <a:r>
              <a:rPr lang="ru-RU" dirty="0"/>
              <a:t>кровля прозрачная. - Электроэнергетика: Гибкие солнечные</a:t>
            </a:r>
          </a:p>
          <a:p>
            <a:r>
              <a:rPr lang="ru-RU" dirty="0"/>
              <a:t>панели. Гибкие нагревательные элементы. электрическая</a:t>
            </a:r>
          </a:p>
          <a:p>
            <a:r>
              <a:rPr lang="ru-RU" dirty="0"/>
              <a:t>изоляция, детали электротехнического назначения. -</a:t>
            </a:r>
          </a:p>
          <a:p>
            <a:r>
              <a:rPr lang="ru-RU" dirty="0" smtClean="0"/>
              <a:t>- </a:t>
            </a:r>
            <a:r>
              <a:rPr lang="ru-RU" dirty="0"/>
              <a:t>Вакуумное </a:t>
            </a:r>
            <a:r>
              <a:rPr lang="ru-RU" dirty="0" err="1"/>
              <a:t>термоформование</a:t>
            </a:r>
            <a:r>
              <a:rPr lang="ru-RU" dirty="0"/>
              <a:t> из</a:t>
            </a:r>
          </a:p>
          <a:p>
            <a:r>
              <a:rPr lang="ru-RU" dirty="0"/>
              <a:t>листа изделий для отраслей народного хозяйства. Полимерная</a:t>
            </a:r>
          </a:p>
          <a:p>
            <a:r>
              <a:rPr lang="ru-RU" dirty="0"/>
              <a:t>упаковка.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16303" y="1329352"/>
            <a:ext cx="5638800" cy="2862322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2 Труба круглая</a:t>
            </a:r>
            <a:r>
              <a:rPr lang="ru-RU" dirty="0" smtClean="0"/>
              <a:t>, профильная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- Сельское хозяйство (замена</a:t>
            </a:r>
            <a:r>
              <a:rPr lang="ru-RU" dirty="0" smtClean="0"/>
              <a:t>: полиэтиленовых </a:t>
            </a:r>
            <a:r>
              <a:rPr lang="ru-RU" dirty="0"/>
              <a:t>и стальных </a:t>
            </a:r>
            <a:endParaRPr lang="ru-RU" dirty="0" smtClean="0"/>
          </a:p>
          <a:p>
            <a:r>
              <a:rPr lang="ru-RU" dirty="0" smtClean="0"/>
              <a:t>труб </a:t>
            </a:r>
            <a:r>
              <a:rPr lang="ru-RU" dirty="0"/>
              <a:t>высокого и низкого давления).</a:t>
            </a:r>
          </a:p>
          <a:p>
            <a:r>
              <a:rPr lang="ru-RU" dirty="0"/>
              <a:t>Столбы поддерживающие (использование в садоводстве) -</a:t>
            </a:r>
          </a:p>
          <a:p>
            <a:r>
              <a:rPr lang="ru-RU" dirty="0"/>
              <a:t>Строительство: (замена: полиэтиленовых и стальных труб</a:t>
            </a:r>
          </a:p>
          <a:p>
            <a:r>
              <a:rPr lang="ru-RU" dirty="0"/>
              <a:t>высокого и низкого давления). - Опоры освещения.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47637" y="4577229"/>
            <a:ext cx="5849989" cy="1754326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3 </a:t>
            </a:r>
            <a:r>
              <a:rPr lang="ru-RU" dirty="0" err="1"/>
              <a:t>Погоннажные</a:t>
            </a:r>
            <a:r>
              <a:rPr lang="ru-RU" dirty="0"/>
              <a:t> изделия: </a:t>
            </a:r>
            <a:r>
              <a:rPr lang="ru-RU" dirty="0" err="1"/>
              <a:t>Двутавры</a:t>
            </a:r>
            <a:r>
              <a:rPr lang="ru-RU" dirty="0"/>
              <a:t>, швеллера, уголки, арматура. </a:t>
            </a:r>
            <a:r>
              <a:rPr lang="ru-RU" dirty="0" err="1"/>
              <a:t>Шпрос</a:t>
            </a:r>
            <a:r>
              <a:rPr lang="ru-RU" dirty="0"/>
              <a:t> </a:t>
            </a:r>
            <a:r>
              <a:rPr lang="ru-RU" dirty="0" smtClean="0"/>
              <a:t>– конструкционный </a:t>
            </a:r>
            <a:r>
              <a:rPr lang="ru-RU" dirty="0"/>
              <a:t>элемент для быстрого возведения </a:t>
            </a:r>
            <a:r>
              <a:rPr lang="ru-RU" dirty="0" smtClean="0"/>
              <a:t>складов и </a:t>
            </a:r>
            <a:r>
              <a:rPr lang="ru-RU" dirty="0"/>
              <a:t>ангаров </a:t>
            </a:r>
            <a:endParaRPr lang="ru-RU" dirty="0" smtClean="0"/>
          </a:p>
          <a:p>
            <a:r>
              <a:rPr lang="ru-RU" dirty="0" smtClean="0"/>
              <a:t>Направления </a:t>
            </a:r>
            <a:r>
              <a:rPr lang="ru-RU" dirty="0"/>
              <a:t>использования: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Строительство</a:t>
            </a:r>
            <a:r>
              <a:rPr lang="ru-RU" dirty="0" smtClean="0"/>
              <a:t>:</a:t>
            </a:r>
          </a:p>
          <a:p>
            <a:r>
              <a:rPr lang="ru-RU" dirty="0" smtClean="0"/>
              <a:t>- Сельское </a:t>
            </a:r>
            <a:r>
              <a:rPr lang="ru-RU" dirty="0"/>
              <a:t>хозяйство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39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03525"/>
            <a:ext cx="10515600" cy="17811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/>
              <a:t>Хочется что бы законодатели строили свою законотворческую деятельность по рекомендациям предпринимателей, а не на основе своих убеждений, которые иногда прямо противоположны законам рыночной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361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768352" y="493713"/>
            <a:ext cx="5483224" cy="1439862"/>
          </a:xfrm>
          <a:ln w="28575">
            <a:solidFill>
              <a:srgbClr val="0070C0"/>
            </a:solidFill>
          </a:ln>
        </p:spPr>
        <p:txBody>
          <a:bodyPr/>
          <a:lstStyle/>
          <a:p>
            <a:r>
              <a:rPr lang="ru-RU" altLang="ru-RU" sz="4800" dirty="0"/>
              <a:t>Проснулся утром – </a:t>
            </a:r>
            <a:br>
              <a:rPr lang="ru-RU" altLang="ru-RU" sz="4800" dirty="0"/>
            </a:br>
            <a:r>
              <a:rPr lang="ru-RU" altLang="ru-RU" sz="4800" dirty="0"/>
              <a:t>убери свою планету.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6251576" y="1933575"/>
            <a:ext cx="4835525" cy="1011237"/>
          </a:xfrm>
        </p:spPr>
        <p:txBody>
          <a:bodyPr/>
          <a:lstStyle/>
          <a:p>
            <a:pPr marL="0" indent="0">
              <a:buNone/>
            </a:pPr>
            <a:r>
              <a:rPr lang="ru-RU" altLang="ru-RU" dirty="0" smtClean="0"/>
              <a:t>«Маленький принц»</a:t>
            </a:r>
          </a:p>
          <a:p>
            <a:pPr marL="0" indent="0">
              <a:buNone/>
            </a:pPr>
            <a:r>
              <a:rPr lang="ru-RU" altLang="ru-RU" dirty="0" smtClean="0"/>
              <a:t>Антуан де Сент-Экзюпери.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39714" y="3175000"/>
            <a:ext cx="10847387" cy="3327400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ru-RU" altLang="ru-RU" dirty="0" smtClean="0"/>
              <a:t>Руководитель: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dirty="0" smtClean="0"/>
              <a:t>«Роман Сергеевич Себекин»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dirty="0" smtClean="0"/>
          </a:p>
          <a:p>
            <a:pPr>
              <a:buNone/>
            </a:pPr>
            <a:r>
              <a:rPr lang="ru-RU" altLang="ru-RU" dirty="0" smtClean="0"/>
              <a:t>				</a:t>
            </a:r>
            <a:r>
              <a:rPr lang="ru-RU" altLang="ru-RU" dirty="0" smtClean="0"/>
              <a:t>				</a:t>
            </a:r>
            <a:r>
              <a:rPr lang="en-US" altLang="ru-RU" u="sng" dirty="0" smtClean="0">
                <a:hlinkClick r:id="rId2"/>
              </a:rPr>
              <a:t>www.</a:t>
            </a:r>
            <a:r>
              <a:rPr lang="ru-RU" altLang="ru-RU" u="sng" dirty="0" err="1">
                <a:hlinkClick r:id="rId2"/>
              </a:rPr>
              <a:t>волгоградстрой.рф</a:t>
            </a:r>
            <a:endParaRPr lang="ru-RU" altLang="ru-RU" u="sng" dirty="0"/>
          </a:p>
          <a:p>
            <a:pPr>
              <a:buNone/>
            </a:pPr>
            <a:r>
              <a:rPr lang="ru-RU" altLang="ru-RU" dirty="0" smtClean="0"/>
              <a:t> моб.: 8-902-362-9337			            </a:t>
            </a:r>
            <a:r>
              <a:rPr lang="en-US" altLang="ru-RU" u="sng" dirty="0" smtClean="0"/>
              <a:t>www</a:t>
            </a:r>
            <a:r>
              <a:rPr lang="ru-RU" altLang="ru-RU" u="sng" dirty="0"/>
              <a:t>.</a:t>
            </a:r>
            <a:r>
              <a:rPr lang="ru-RU" altLang="ru-RU" u="sng" dirty="0" err="1"/>
              <a:t>юфопереработка.рф</a:t>
            </a:r>
            <a:endParaRPr lang="ru-RU" altLang="ru-RU" dirty="0"/>
          </a:p>
          <a:p>
            <a:pPr>
              <a:buFont typeface="Arial" panose="020B0604020202020204" pitchFamily="34" charset="0"/>
              <a:buNone/>
            </a:pPr>
            <a:endParaRPr lang="ru-RU" altLang="ru-RU" dirty="0" smtClean="0"/>
          </a:p>
          <a:p>
            <a:pPr>
              <a:buFont typeface="Arial" panose="020B0604020202020204" pitchFamily="34" charset="0"/>
              <a:buNone/>
            </a:pPr>
            <a:r>
              <a:rPr lang="en-US" altLang="ru-RU" dirty="0" smtClean="0"/>
              <a:t>E</a:t>
            </a:r>
            <a:r>
              <a:rPr lang="ru-RU" altLang="ru-RU" dirty="0" smtClean="0"/>
              <a:t>-</a:t>
            </a:r>
            <a:r>
              <a:rPr lang="en-US" altLang="ru-RU" dirty="0" smtClean="0"/>
              <a:t>mail</a:t>
            </a:r>
            <a:r>
              <a:rPr lang="ru-RU" altLang="ru-RU" dirty="0" smtClean="0"/>
              <a:t>: </a:t>
            </a:r>
            <a:r>
              <a:rPr lang="en-US" altLang="ru-RU" u="sng" dirty="0" err="1" smtClean="0">
                <a:hlinkClick r:id="rId3"/>
              </a:rPr>
              <a:t>canall</a:t>
            </a:r>
            <a:r>
              <a:rPr lang="ru-RU" altLang="ru-RU" u="sng" dirty="0" smtClean="0">
                <a:hlinkClick r:id="rId3"/>
              </a:rPr>
              <a:t>@</a:t>
            </a:r>
            <a:r>
              <a:rPr lang="en-US" altLang="ru-RU" u="sng" dirty="0" smtClean="0">
                <a:hlinkClick r:id="rId3"/>
              </a:rPr>
              <a:t>mail</a:t>
            </a:r>
            <a:r>
              <a:rPr lang="ru-RU" altLang="ru-RU" u="sng" dirty="0" smtClean="0">
                <a:hlinkClick r:id="rId3"/>
              </a:rPr>
              <a:t>.</a:t>
            </a:r>
            <a:r>
              <a:rPr lang="en-US" altLang="ru-RU" u="sng" dirty="0" err="1" smtClean="0">
                <a:hlinkClick r:id="rId3"/>
              </a:rPr>
              <a:t>ru</a:t>
            </a:r>
            <a:endParaRPr lang="ru-RU" altLang="ru-RU" u="sng" dirty="0" smtClean="0"/>
          </a:p>
          <a:p>
            <a:pPr>
              <a:buFont typeface="Arial" panose="020B0604020202020204" pitchFamily="34" charset="0"/>
              <a:buNone/>
            </a:pPr>
            <a:endParaRPr lang="ru-RU" altLang="ru-RU" u="sng" dirty="0" smtClean="0"/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66631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892300" y="4699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Структура пластиковых отходов 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1810265"/>
            <a:ext cx="5270500" cy="3952875"/>
          </a:xfrm>
          <a:prstGeom prst="rect">
            <a:avLst/>
          </a:prstGeom>
        </p:spPr>
      </p:pic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4464973"/>
              </p:ext>
            </p:extLst>
          </p:nvPr>
        </p:nvGraphicFramePr>
        <p:xfrm>
          <a:off x="5676900" y="1810266"/>
          <a:ext cx="6299200" cy="3952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4692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Мусоросортировочные станции собирают сегодня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28825"/>
            <a:ext cx="2184400" cy="20605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PELD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PEHD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4610100"/>
            <a:ext cx="6578600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Только эти виды пластика дают реальный доход мусоросортировочным станциям.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330700" y="2874446"/>
            <a:ext cx="49276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Цена от 20р. За 1 кг.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5109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Не собирают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12925"/>
            <a:ext cx="7340600" cy="43513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err="1" smtClean="0"/>
              <a:t>Страп</a:t>
            </a:r>
            <a:r>
              <a:rPr lang="ru-RU" dirty="0" smtClean="0"/>
              <a:t> </a:t>
            </a:r>
            <a:r>
              <a:rPr lang="ru-RU" dirty="0" smtClean="0"/>
              <a:t>ленты, </a:t>
            </a:r>
            <a:r>
              <a:rPr lang="ru-RU" dirty="0" err="1" smtClean="0"/>
              <a:t>кеги</a:t>
            </a:r>
            <a:r>
              <a:rPr lang="ru-RU" dirty="0" smtClean="0"/>
              <a:t> ПЭТ</a:t>
            </a:r>
            <a:endParaRPr lang="ru-RU" dirty="0" smtClean="0"/>
          </a:p>
          <a:p>
            <a:r>
              <a:rPr lang="ru-RU" dirty="0" smtClean="0"/>
              <a:t>Вспененные пластики</a:t>
            </a:r>
          </a:p>
          <a:p>
            <a:r>
              <a:rPr lang="ru-RU" dirty="0" smtClean="0"/>
              <a:t>№7 прочие отходы </a:t>
            </a:r>
            <a:endParaRPr lang="ru-RU" dirty="0" smtClean="0"/>
          </a:p>
          <a:p>
            <a:r>
              <a:rPr lang="ru-RU" dirty="0" smtClean="0"/>
              <a:t>Дуплексы (</a:t>
            </a:r>
            <a:r>
              <a:rPr lang="en-US" dirty="0" smtClean="0"/>
              <a:t>PE/PVC, PE/PET)</a:t>
            </a:r>
            <a:endParaRPr lang="ru-RU" dirty="0" smtClean="0"/>
          </a:p>
          <a:p>
            <a:r>
              <a:rPr lang="ru-RU" dirty="0" smtClean="0"/>
              <a:t>Триплексы</a:t>
            </a:r>
            <a:r>
              <a:rPr lang="en-US" dirty="0" smtClean="0"/>
              <a:t> (PET/PP/PET)</a:t>
            </a:r>
            <a:endParaRPr lang="ru-RU" dirty="0" smtClean="0"/>
          </a:p>
          <a:p>
            <a:r>
              <a:rPr lang="ru-RU" dirty="0" smtClean="0"/>
              <a:t>Пятислойный </a:t>
            </a:r>
          </a:p>
          <a:p>
            <a:r>
              <a:rPr lang="ru-RU" dirty="0" smtClean="0"/>
              <a:t>С напылением внутри, металлизированные</a:t>
            </a:r>
            <a:endParaRPr lang="en-US" dirty="0" smtClean="0"/>
          </a:p>
          <a:p>
            <a:r>
              <a:rPr lang="ru-RU" dirty="0" smtClean="0"/>
              <a:t>……..</a:t>
            </a:r>
            <a:r>
              <a:rPr lang="en-US" dirty="0" smtClean="0"/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56600" y="2679701"/>
            <a:ext cx="3835400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На сегодняшний день эти виды пластика входят в структуру расходов сортировочных станций.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936750" y="6286500"/>
            <a:ext cx="83185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Это уже примерно 40 % от всего объема пластиковых отходов.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2979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это </a:t>
            </a:r>
            <a:r>
              <a:rPr lang="ru-RU" dirty="0" smtClean="0"/>
              <a:t>грозит: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dirty="0" smtClean="0"/>
              <a:t>Свалки как </a:t>
            </a:r>
            <a:r>
              <a:rPr lang="ru-RU" dirty="0"/>
              <a:t>увеличивались, так и </a:t>
            </a:r>
            <a:r>
              <a:rPr lang="ru-RU" dirty="0" smtClean="0"/>
              <a:t>увеличиваются.</a:t>
            </a:r>
            <a:endParaRPr lang="ru-RU" dirty="0"/>
          </a:p>
          <a:p>
            <a:pPr lvl="0"/>
            <a:r>
              <a:rPr lang="ru-RU" dirty="0" smtClean="0"/>
              <a:t>Не </a:t>
            </a:r>
            <a:r>
              <a:rPr lang="ru-RU" dirty="0" err="1" smtClean="0"/>
              <a:t>дополучение</a:t>
            </a:r>
            <a:r>
              <a:rPr lang="ru-RU" dirty="0" smtClean="0"/>
              <a:t> </a:t>
            </a:r>
            <a:r>
              <a:rPr lang="ru-RU" dirty="0"/>
              <a:t>пластиковых отходов </a:t>
            </a:r>
            <a:r>
              <a:rPr lang="ru-RU" dirty="0" smtClean="0"/>
              <a:t>предприятиям </a:t>
            </a:r>
            <a:r>
              <a:rPr lang="ru-RU" dirty="0"/>
              <a:t>ведёт к торможению процесса разработок новых технологий </a:t>
            </a:r>
            <a:r>
              <a:rPr lang="ru-RU" dirty="0" smtClean="0"/>
              <a:t>переработки.</a:t>
            </a:r>
            <a:endParaRPr lang="ru-RU" dirty="0"/>
          </a:p>
          <a:p>
            <a:pPr lvl="0"/>
            <a:r>
              <a:rPr lang="ru-RU" dirty="0"/>
              <a:t>Мусоросортировочные комплексы из-за этого теряют </a:t>
            </a:r>
            <a:r>
              <a:rPr lang="en-US" dirty="0" smtClean="0"/>
              <a:t>$</a:t>
            </a:r>
            <a:r>
              <a:rPr lang="ru-RU" dirty="0" smtClean="0"/>
              <a:t>, </a:t>
            </a:r>
            <a:r>
              <a:rPr lang="ru-RU" dirty="0"/>
              <a:t>тем самым увеличивается срок их </a:t>
            </a:r>
            <a:r>
              <a:rPr lang="ru-RU" dirty="0" smtClean="0"/>
              <a:t>окупаемости.</a:t>
            </a:r>
            <a:endParaRPr lang="ru-RU" dirty="0"/>
          </a:p>
          <a:p>
            <a:pPr lvl="0"/>
            <a:r>
              <a:rPr lang="ru-RU" dirty="0"/>
              <a:t>Всё это в итоге ложится на бюджет </a:t>
            </a:r>
            <a:r>
              <a:rPr lang="ru-RU" dirty="0" smtClean="0"/>
              <a:t>граждан и предприятий.</a:t>
            </a:r>
            <a:endParaRPr lang="ru-RU" dirty="0"/>
          </a:p>
          <a:p>
            <a:pPr lvl="0"/>
            <a:r>
              <a:rPr lang="ru-RU" dirty="0"/>
              <a:t>И как мы не уменьшаем негативное воздействие, оно только </a:t>
            </a:r>
            <a:r>
              <a:rPr lang="ru-RU" dirty="0" smtClean="0"/>
              <a:t>растёт.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925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98425"/>
            <a:ext cx="10515600" cy="6127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Выходы из </a:t>
            </a:r>
            <a:r>
              <a:rPr lang="ru-RU" dirty="0" smtClean="0"/>
              <a:t>ситуации: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100" y="711200"/>
            <a:ext cx="5905500" cy="48514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ru-RU" dirty="0"/>
              <a:t>Отдать втор </a:t>
            </a:r>
            <a:r>
              <a:rPr lang="ru-RU" dirty="0" smtClean="0"/>
              <a:t>ресурсы </a:t>
            </a:r>
            <a:r>
              <a:rPr lang="ru-RU" u="sng" dirty="0" smtClean="0"/>
              <a:t>невостребованные</a:t>
            </a:r>
            <a:r>
              <a:rPr lang="ru-RU" dirty="0" smtClean="0"/>
              <a:t> </a:t>
            </a:r>
            <a:r>
              <a:rPr lang="ru-RU" dirty="0"/>
              <a:t>(прессованные, запакованные) на хранение на полигон, при этом нужно сделать условия, чтобы они не потеряли свои потребительский свойства. Полигон может брать свой % при будущей продаже втор ресурсов</a:t>
            </a:r>
            <a:r>
              <a:rPr lang="ru-RU" dirty="0" smtClean="0"/>
              <a:t>.</a:t>
            </a:r>
          </a:p>
          <a:p>
            <a:pPr marL="0" lvl="0" indent="0">
              <a:buNone/>
            </a:pPr>
            <a:r>
              <a:rPr lang="ru-RU" dirty="0" smtClean="0"/>
              <a:t>(У природоохранных ведомств будет вменяемая статистическая информация по образованиям пластиковых отходов)</a:t>
            </a:r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711200"/>
            <a:ext cx="5734050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100" y="5562600"/>
            <a:ext cx="10858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800" dirty="0"/>
              <a:t>Хранить запакованные втор ресурсы в других местах силами сортировочных станций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1179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698500"/>
          </a:xfrm>
        </p:spPr>
        <p:txBody>
          <a:bodyPr/>
          <a:lstStyle/>
          <a:p>
            <a:r>
              <a:rPr lang="ru-RU" dirty="0" smtClean="0"/>
              <a:t>Все это: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5026"/>
            <a:ext cx="10515600" cy="258127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dirty="0"/>
              <a:t>Даст толчок к развитию новых технологий переработки.</a:t>
            </a:r>
          </a:p>
          <a:p>
            <a:pPr lvl="0"/>
            <a:r>
              <a:rPr lang="ru-RU" dirty="0"/>
              <a:t>Даст $ прирост сортировочным станциям. </a:t>
            </a:r>
          </a:p>
          <a:p>
            <a:pPr lvl="0"/>
            <a:r>
              <a:rPr lang="ru-RU" dirty="0"/>
              <a:t>Уменьшит размеры свалок и негативное воздействие на </a:t>
            </a:r>
            <a:r>
              <a:rPr lang="ru-RU" dirty="0" smtClean="0"/>
              <a:t>природу.</a:t>
            </a:r>
            <a:endParaRPr lang="ru-RU" dirty="0"/>
          </a:p>
          <a:p>
            <a:pPr lvl="0"/>
            <a:r>
              <a:rPr lang="ru-RU" dirty="0"/>
              <a:t>Будем надеяться уменьшит плату за вывоз Т.Б.О. как с </a:t>
            </a:r>
            <a:r>
              <a:rPr lang="ru-RU" dirty="0" err="1"/>
              <a:t>физ.лиц</a:t>
            </a:r>
            <a:r>
              <a:rPr lang="ru-RU" dirty="0"/>
              <a:t> так и с </a:t>
            </a:r>
            <a:r>
              <a:rPr lang="ru-RU" dirty="0" smtClean="0"/>
              <a:t>организаций.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3476625"/>
            <a:ext cx="4508500" cy="33813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881" y="3476625"/>
            <a:ext cx="4226719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0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450" y="2841625"/>
            <a:ext cx="10515600" cy="1730375"/>
          </a:xfrm>
          <a:ln w="28575"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Переработка ПЭТ в нано структурированные </a:t>
            </a:r>
            <a:r>
              <a:rPr lang="ru-RU" b="1" dirty="0" smtClean="0"/>
              <a:t>композитные изделия общетехнического назначения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28850" y="939800"/>
            <a:ext cx="7670800" cy="10899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Наш опыт в переработке невостребованных пластиковых отходов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2696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3900" y="1562100"/>
            <a:ext cx="339090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Мы провели исследования по отходам ПЭТ и его сополимеров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346200" y="2794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Стадии формирования проекта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610100" y="3035300"/>
            <a:ext cx="2425700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Нашли технологии</a:t>
            </a:r>
            <a:endParaRPr lang="en-US" sz="2000" dirty="0" smtClean="0"/>
          </a:p>
          <a:p>
            <a:pPr algn="ctr"/>
            <a:r>
              <a:rPr lang="ru-RU" sz="2000" dirty="0" smtClean="0"/>
              <a:t>переработки ПЭТ</a:t>
            </a:r>
          </a:p>
          <a:p>
            <a:pPr algn="ctr"/>
            <a:r>
              <a:rPr lang="ru-RU" sz="2000" dirty="0" smtClean="0"/>
              <a:t>в готовые изделия.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168400" y="2819400"/>
            <a:ext cx="2368254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PET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PET-A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PET-G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PET-GAG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Дуплексы на основе ПЭТ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Триплексы на основе ПЭТ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Пятислойный ПЭТ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ПЭТ с напылением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88300" y="1745396"/>
            <a:ext cx="28194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Нашли оборудование переработки удовлетворяющее нашим требованиям.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191500" y="4711700"/>
            <a:ext cx="321310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Провели анализ рынка, какие готовые изделия будут пользоваться спросом на рынке.</a:t>
            </a: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3536950" y="3398798"/>
            <a:ext cx="990600" cy="330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9468134">
            <a:off x="7046647" y="3154962"/>
            <a:ext cx="931102" cy="334637"/>
          </a:xfrm>
          <a:prstGeom prst="rightArrow">
            <a:avLst>
              <a:gd name="adj1" fmla="val 63333"/>
              <a:gd name="adj2" fmla="val 839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9448800" y="3175000"/>
            <a:ext cx="406400" cy="1422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9448800" y="6026329"/>
            <a:ext cx="406400" cy="8316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41300" y="5799455"/>
            <a:ext cx="387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* По образованиям этих и других отходов точных данных ни у кого нет. Все, на каждом уровне скрывают ее.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30984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4252</TotalTime>
  <Words>694</Words>
  <Application>Microsoft Office PowerPoint</Application>
  <PresentationFormat>Широкоэкранный</PresentationFormat>
  <Paragraphs>120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Совершенствование нормативно правовой базы в работе мусоросортировочных станций для развития новых технологий переработки вторичных ресурсов. </vt:lpstr>
      <vt:lpstr>Презентация PowerPoint</vt:lpstr>
      <vt:lpstr>Мусоросортировочные станции собирают сегодня</vt:lpstr>
      <vt:lpstr>Не собирают</vt:lpstr>
      <vt:lpstr>Чем это грозит:</vt:lpstr>
      <vt:lpstr>Выходы из ситуации:</vt:lpstr>
      <vt:lpstr>Все это:</vt:lpstr>
      <vt:lpstr>Переработка ПЭТ в нано структурированные композитные изделия общетехнического назначения</vt:lpstr>
      <vt:lpstr>Презентация PowerPoint</vt:lpstr>
      <vt:lpstr>Продукция:</vt:lpstr>
      <vt:lpstr>Преимущества:</vt:lpstr>
      <vt:lpstr>Перспективы использования:</vt:lpstr>
      <vt:lpstr>Выводы:</vt:lpstr>
      <vt:lpstr>Проснулся утром –  убери свою планету.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Совершенствование нормативно правовой базы в работе мусоросортировочных станций для развития новых технологий переработки втор. ресурсов.</dc:title>
  <dc:creator>WS-53</dc:creator>
  <cp:lastModifiedBy>WS-53</cp:lastModifiedBy>
  <cp:revision>28</cp:revision>
  <dcterms:created xsi:type="dcterms:W3CDTF">2015-11-12T20:31:22Z</dcterms:created>
  <dcterms:modified xsi:type="dcterms:W3CDTF">2015-11-16T04:20:57Z</dcterms:modified>
</cp:coreProperties>
</file>