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00" r:id="rId2"/>
    <p:sldId id="544" r:id="rId3"/>
    <p:sldId id="545" r:id="rId4"/>
    <p:sldId id="529" r:id="rId5"/>
    <p:sldId id="565" r:id="rId6"/>
    <p:sldId id="558" r:id="rId7"/>
    <p:sldId id="559" r:id="rId8"/>
    <p:sldId id="536" r:id="rId9"/>
    <p:sldId id="538" r:id="rId10"/>
    <p:sldId id="539" r:id="rId11"/>
    <p:sldId id="541" r:id="rId12"/>
    <p:sldId id="560" r:id="rId13"/>
    <p:sldId id="564" r:id="rId14"/>
    <p:sldId id="543" r:id="rId15"/>
  </p:sldIdLst>
  <p:sldSz cx="12190413" cy="6858000"/>
  <p:notesSz cx="6797675" cy="987266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Genev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Genev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Genev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Genev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Genev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Genev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Genev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Genev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Genev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F88628"/>
    <a:srgbClr val="43F6FF"/>
    <a:srgbClr val="FF3399"/>
    <a:srgbClr val="4BE614"/>
    <a:srgbClr val="43BBB8"/>
    <a:srgbClr val="F030D9"/>
    <a:srgbClr val="71717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3208" autoAdjust="0"/>
    <p:restoredTop sz="82714" autoAdjust="0"/>
  </p:normalViewPr>
  <p:slideViewPr>
    <p:cSldViewPr>
      <p:cViewPr>
        <p:scale>
          <a:sx n="66" d="100"/>
          <a:sy n="66" d="100"/>
        </p:scale>
        <p:origin x="-1092" y="-4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2610" y="55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 eaLnBrk="0" hangingPunct="0">
              <a:defRPr sz="1200">
                <a:ea typeface="Geneva" charset="-128"/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 eaLnBrk="0" hangingPunct="0">
              <a:defRPr sz="1200"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3E5925F9-2650-476C-8D12-8F598FB89631}" type="datetimeFigureOut">
              <a:rPr lang="de-AT"/>
              <a:pPr>
                <a:defRPr/>
              </a:pPr>
              <a:t>24.11.2015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 eaLnBrk="0" hangingPunct="0">
              <a:defRPr sz="1200">
                <a:ea typeface="Geneva" charset="-128"/>
                <a:cs typeface="+mn-cs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 eaLnBrk="0" hangingPunct="0">
              <a:defRPr sz="1200"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6EEEA0D0-346D-4BE6-92FB-196978C9BE1F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5469" tIns="47735" rIns="95469" bIns="47735" rtlCol="0"/>
          <a:lstStyle>
            <a:lvl1pPr algn="l" eaLnBrk="0" hangingPunct="0">
              <a:defRPr sz="1300">
                <a:ea typeface="Geneva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5469" tIns="47735" rIns="95469" bIns="47735" rtlCol="0"/>
          <a:lstStyle>
            <a:lvl1pPr algn="r" eaLnBrk="0" hangingPunct="0">
              <a:defRPr sz="1300"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957DC8F4-938B-4985-9472-2636D0279AD9}" type="datetimeFigureOut">
              <a:rPr lang="de-DE"/>
              <a:pPr>
                <a:defRPr/>
              </a:pPr>
              <a:t>24.11.2015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9" tIns="47735" rIns="95469" bIns="47735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5469" tIns="47735" rIns="95469" bIns="47735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5469" tIns="47735" rIns="95469" bIns="47735" rtlCol="0" anchor="b"/>
          <a:lstStyle>
            <a:lvl1pPr algn="l" eaLnBrk="0" hangingPunct="0">
              <a:defRPr sz="1300">
                <a:ea typeface="Geneva" charset="-128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5469" tIns="47735" rIns="95469" bIns="47735" rtlCol="0" anchor="b"/>
          <a:lstStyle>
            <a:lvl1pPr algn="r" eaLnBrk="0" hangingPunct="0">
              <a:defRPr sz="1300"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E2EA840D-36F8-4D9F-982E-95AF7228EF9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de-AT" smtClean="0"/>
          </a:p>
        </p:txBody>
      </p:sp>
      <p:sp>
        <p:nvSpPr>
          <p:cNvPr id="1433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512338-6EAE-455A-8A37-2CB0664B35EF}" type="slidenum">
              <a:rPr lang="de-DE">
                <a:ea typeface="Geneva"/>
                <a:cs typeface="Geneva"/>
              </a:rPr>
              <a:pPr/>
              <a:t>4</a:t>
            </a:fld>
            <a:endParaRPr lang="de-DE">
              <a:ea typeface="Geneva"/>
              <a:cs typeface="Genev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The cullet enters the sorter and is being lighted by a special lamp. On the other side you can see a sensor unit, which indicates spectral behavior of the material. Finally the sensor sends commands to the sorting valves to let the fraction through or to eject the material into 2</a:t>
            </a:r>
            <a:r>
              <a:rPr lang="en-US" baseline="30000" smtClean="0"/>
              <a:t>nd</a:t>
            </a:r>
            <a:r>
              <a:rPr lang="en-US" smtClean="0"/>
              <a:t> or 3</a:t>
            </a:r>
            <a:r>
              <a:rPr lang="en-US" baseline="30000" smtClean="0"/>
              <a:t>rd</a:t>
            </a:r>
            <a:r>
              <a:rPr lang="en-US" smtClean="0"/>
              <a:t> way by shooting it with air.</a:t>
            </a:r>
          </a:p>
          <a:p>
            <a:pPr>
              <a:spcBef>
                <a:spcPct val="0"/>
              </a:spcBef>
            </a:pPr>
            <a:r>
              <a:rPr lang="en-US" smtClean="0"/>
              <a:t>That’s why we finaly get 3 deferent products. E.G Flint , Amber and Green. </a:t>
            </a:r>
          </a:p>
          <a:p>
            <a:pPr>
              <a:spcBef>
                <a:spcPct val="0"/>
              </a:spcBef>
            </a:pPr>
            <a:r>
              <a:rPr lang="en-US" smtClean="0"/>
              <a:t>So far , So good.</a:t>
            </a:r>
          </a:p>
        </p:txBody>
      </p:sp>
      <p:sp>
        <p:nvSpPr>
          <p:cNvPr id="1945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359EFA-F97C-4DB0-B1DC-B78E4BF907F4}" type="slidenum">
              <a:rPr lang="de-DE">
                <a:ea typeface="Geneva"/>
                <a:cs typeface="Geneva"/>
              </a:rPr>
              <a:pPr/>
              <a:t>8</a:t>
            </a:fld>
            <a:endParaRPr lang="de-DE">
              <a:ea typeface="Geneva"/>
              <a:cs typeface="Genev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6"/>
          <p:cNvSpPr/>
          <p:nvPr userDrawn="1"/>
        </p:nvSpPr>
        <p:spPr bwMode="auto">
          <a:xfrm>
            <a:off x="0" y="0"/>
            <a:ext cx="12190413" cy="9810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281" y="2630498"/>
            <a:ext cx="10361851" cy="1470025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562" y="4243390"/>
            <a:ext cx="8533289" cy="6858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676767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A9150245-2DD1-46ED-AAF4-855771F6533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521" y="928670"/>
            <a:ext cx="10971372" cy="48896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3919" y="1600206"/>
            <a:ext cx="10971372" cy="4525963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 sz="2000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Clr>
                <a:srgbClr val="676767"/>
              </a:buClr>
              <a:buFont typeface="Verdana" pitchFamily="34" charset="0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9AA5BECF-574C-4B33-8CB7-5FD90108C17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bgerundetes Rechteck 6"/>
          <p:cNvSpPr/>
          <p:nvPr userDrawn="1"/>
        </p:nvSpPr>
        <p:spPr>
          <a:xfrm>
            <a:off x="254000" y="1143000"/>
            <a:ext cx="6030913" cy="500063"/>
          </a:xfrm>
          <a:prstGeom prst="roundRect">
            <a:avLst/>
          </a:prstGeom>
          <a:gradFill>
            <a:gsLst>
              <a:gs pos="0">
                <a:srgbClr val="003F3D"/>
              </a:gs>
              <a:gs pos="100000">
                <a:srgbClr val="006967"/>
              </a:gs>
            </a:gsLst>
          </a:gradFill>
          <a:ln w="3175" cmpd="sng">
            <a:solidFill>
              <a:schemeClr val="bg1">
                <a:lumMod val="85000"/>
              </a:schemeClr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de-AT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521" y="1928805"/>
            <a:ext cx="10971372" cy="4197361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 sz="2600" baseline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24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38055" y="1154082"/>
            <a:ext cx="10342838" cy="488968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AT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633124EC-FCB3-4A85-9D54-C01948D9E8AC}" type="datetime1">
              <a:rPr lang="de-DE"/>
              <a:pPr>
                <a:defRPr/>
              </a:pPr>
              <a:t>24.11.2015</a:t>
            </a:fld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59213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Autor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E5897581-EF5E-49B3-B201-0028567F5BC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521" y="928670"/>
            <a:ext cx="10971372" cy="48896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522" y="1600206"/>
            <a:ext cx="5384099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Clr>
                <a:srgbClr val="676767"/>
              </a:buCl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8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sz="half" idx="13"/>
          </p:nvPr>
        </p:nvSpPr>
        <p:spPr>
          <a:xfrm>
            <a:off x="6234927" y="1596003"/>
            <a:ext cx="5384099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Clr>
                <a:srgbClr val="676767"/>
              </a:buCl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8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8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656DB-336A-4E02-B5A3-0277C50CC30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9"/>
          <p:cNvSpPr/>
          <p:nvPr userDrawn="1"/>
        </p:nvSpPr>
        <p:spPr>
          <a:xfrm>
            <a:off x="254000" y="1428750"/>
            <a:ext cx="4413250" cy="500063"/>
          </a:xfrm>
          <a:prstGeom prst="roundRect">
            <a:avLst/>
          </a:prstGeom>
          <a:gradFill>
            <a:gsLst>
              <a:gs pos="0">
                <a:srgbClr val="003F3D"/>
              </a:gs>
              <a:gs pos="100000">
                <a:srgbClr val="006967"/>
              </a:gs>
            </a:gsLst>
          </a:gradFill>
          <a:ln w="3175" cmpd="sng">
            <a:solidFill>
              <a:schemeClr val="bg1">
                <a:lumMod val="85000"/>
              </a:schemeClr>
            </a:solidFill>
            <a:rou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de-AT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1868" y="1428736"/>
            <a:ext cx="3858219" cy="500066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>
              <a:defRPr lang="de-DE" sz="2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9" name="Inhaltsplatzhalter 2"/>
          <p:cNvSpPr>
            <a:spLocks noGrp="1"/>
          </p:cNvSpPr>
          <p:nvPr>
            <p:ph idx="13"/>
          </p:nvPr>
        </p:nvSpPr>
        <p:spPr>
          <a:xfrm>
            <a:off x="5142825" y="1428743"/>
            <a:ext cx="6438069" cy="4697427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 sz="2600" baseline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24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20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idx="14"/>
          </p:nvPr>
        </p:nvSpPr>
        <p:spPr>
          <a:xfrm>
            <a:off x="285672" y="2143116"/>
            <a:ext cx="4285722" cy="357190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 sz="2000" baseline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Tx/>
              <a:buBlip>
                <a:blip r:embed="rId3"/>
              </a:buBlip>
              <a:defRPr sz="18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6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5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EB9EFC28-7B28-4FA6-BEF4-32FC88A2310E}" type="datetime1">
              <a:rPr lang="de-DE"/>
              <a:pPr>
                <a:defRPr/>
              </a:pPr>
              <a:t>24.11.2015</a:t>
            </a:fld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6"/>
          </p:nvPr>
        </p:nvSpPr>
        <p:spPr>
          <a:xfrm>
            <a:off x="4165600" y="6248400"/>
            <a:ext cx="3859213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Autor</a:t>
            </a: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9F27-AE38-496D-BCAE-B5FC5BA35D9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406" y="928676"/>
            <a:ext cx="7314248" cy="37989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de-DE" sz="180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380914" y="4857760"/>
            <a:ext cx="7333347" cy="48896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B54FE856-7532-46DE-BA6B-F957BC4F9998}" type="datetime1">
              <a:rPr lang="de-DE"/>
              <a:pPr>
                <a:defRPr/>
              </a:pPr>
              <a:t>24.11.2015</a:t>
            </a:fld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59213" cy="457200"/>
          </a:xfrm>
          <a:prstGeom prst="rect">
            <a:avLst/>
          </a:prstGeom>
        </p:spPr>
        <p:txBody>
          <a:bodyPr/>
          <a:lstStyle>
            <a:lvl1pPr eaLnBrk="0" hangingPunct="0">
              <a:defRPr smtClean="0">
                <a:ea typeface="Geneva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Autor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85806-4C2D-4132-B361-F34662AEBF86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32938" y="6427788"/>
            <a:ext cx="2538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solidFill>
                  <a:srgbClr val="676767"/>
                </a:solidFill>
                <a:ea typeface="Geneva" charset="-128"/>
                <a:cs typeface="+mn-cs"/>
              </a:defRPr>
            </a:lvl1pPr>
          </a:lstStyle>
          <a:p>
            <a:pPr>
              <a:defRPr/>
            </a:pPr>
            <a:fld id="{752876B6-E58E-41F4-9255-A2C5AA091C8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pic>
        <p:nvPicPr>
          <p:cNvPr id="1027" name="Bild 3" descr="head_reduziert.jpg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Bild 3" descr="head_reduziert.jpg"/>
          <p:cNvPicPr>
            <a:picLocks noChangeAspect="1"/>
          </p:cNvPicPr>
          <p:nvPr userDrawn="1"/>
        </p:nvPicPr>
        <p:blipFill>
          <a:blip r:embed="rId8"/>
          <a:srcRect l="27831"/>
          <a:stretch>
            <a:fillRect/>
          </a:stretch>
        </p:blipFill>
        <p:spPr bwMode="auto">
          <a:xfrm>
            <a:off x="5591175" y="0"/>
            <a:ext cx="6599238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4" r:id="rId4"/>
    <p:sldLayoutId id="2147483658" r:id="rId5"/>
    <p:sldLayoutId id="2147483659" r:id="rId6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Geneva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  <a:cs typeface="Geneva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  <a:cs typeface="Geneva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  <a:cs typeface="Geneva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  <a:cs typeface="Geneva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Geneva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Geneva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Genev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Genev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Genev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Genev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binder-co.at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binder-co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inder-co.com/" TargetMode="External"/><Relationship Id="rId4" Type="http://schemas.openxmlformats.org/officeDocument/2006/relationships/hyperlink" Target="mailto:office@binder-co.a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el 1"/>
          <p:cNvSpPr>
            <a:spLocks noGrp="1"/>
          </p:cNvSpPr>
          <p:nvPr>
            <p:ph type="ctrTitle"/>
          </p:nvPr>
        </p:nvSpPr>
        <p:spPr bwMode="auto">
          <a:xfrm>
            <a:off x="914400" y="1557338"/>
            <a:ext cx="10361613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AT" smtClean="0">
                <a:ea typeface="Geneva"/>
                <a:cs typeface="Geneva"/>
              </a:rPr>
              <a:t/>
            </a:r>
            <a:br>
              <a:rPr lang="de-AT" smtClean="0">
                <a:ea typeface="Geneva"/>
                <a:cs typeface="Geneva"/>
              </a:rPr>
            </a:br>
            <a:r>
              <a:rPr lang="ru-RU" sz="1600" smtClean="0">
                <a:ea typeface="Geneva"/>
                <a:cs typeface="Geneva"/>
              </a:rPr>
              <a:t>решения</a:t>
            </a:r>
            <a:r>
              <a:rPr lang="de-AT" sz="1600" smtClean="0">
                <a:ea typeface="Geneva"/>
                <a:cs typeface="Geneva"/>
              </a:rPr>
              <a:t> </a:t>
            </a:r>
            <a:r>
              <a:rPr lang="ru-RU" sz="1600" smtClean="0">
                <a:ea typeface="Geneva"/>
                <a:cs typeface="Geneva"/>
              </a:rPr>
              <a:t>сортировки</a:t>
            </a:r>
            <a:r>
              <a:rPr lang="de-AT" sz="1600" smtClean="0">
                <a:ea typeface="Geneva"/>
                <a:cs typeface="Geneva"/>
              </a:rPr>
              <a:t> </a:t>
            </a:r>
            <a:r>
              <a:rPr lang="ru-RU" sz="1600" smtClean="0">
                <a:ea typeface="Geneva"/>
                <a:cs typeface="Geneva"/>
              </a:rPr>
              <a:t>и сепарирования</a:t>
            </a:r>
            <a:r>
              <a:rPr lang="ru-RU" smtClean="0">
                <a:ea typeface="Geneva"/>
                <a:cs typeface="Geneva"/>
              </a:rPr>
              <a:t/>
            </a:r>
            <a:br>
              <a:rPr lang="ru-RU" smtClean="0">
                <a:ea typeface="Geneva"/>
                <a:cs typeface="Geneva"/>
              </a:rPr>
            </a:br>
            <a:endParaRPr lang="de-AT" smtClean="0">
              <a:ea typeface="Geneva"/>
              <a:cs typeface="Geneva"/>
            </a:endParaRPr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1774825" y="2852738"/>
            <a:ext cx="8532813" cy="685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smtClean="0">
                <a:solidFill>
                  <a:srgbClr val="404040"/>
                </a:solidFill>
                <a:ea typeface="Geneva"/>
                <a:cs typeface="Geneva"/>
              </a:rPr>
              <a:t>Европейские проекты по заводам сортировки боя стекла, пластиковых хлопьев и других сыпучих отходов для Российской Федерации</a:t>
            </a:r>
            <a:endParaRPr lang="de-AT" sz="2400" smtClean="0">
              <a:solidFill>
                <a:srgbClr val="404040"/>
              </a:solidFill>
              <a:ea typeface="Geneva"/>
              <a:cs typeface="Geneva"/>
            </a:endParaRPr>
          </a:p>
        </p:txBody>
      </p:sp>
      <p:sp>
        <p:nvSpPr>
          <p:cNvPr id="10243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BC8397E-31E2-4FD3-973B-4D3336CD6046}" type="slidenum">
              <a:rPr lang="de-DE">
                <a:ea typeface="Geneva"/>
                <a:cs typeface="Geneva"/>
              </a:rPr>
              <a:pPr/>
              <a:t>1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8788" y="1268413"/>
            <a:ext cx="6288087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eck 6"/>
          <p:cNvSpPr/>
          <p:nvPr/>
        </p:nvSpPr>
        <p:spPr>
          <a:xfrm>
            <a:off x="2495550" y="5445125"/>
            <a:ext cx="75596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800">
                <a:solidFill>
                  <a:srgbClr val="404040"/>
                </a:solidFill>
                <a:latin typeface="Verdana" pitchFamily="34" charset="0"/>
                <a:cs typeface="Geneva"/>
              </a:rPr>
              <a:t>Илья Ромейков</a:t>
            </a:r>
            <a:endParaRPr lang="de-DE" sz="1800">
              <a:solidFill>
                <a:srgbClr val="404040"/>
              </a:solidFill>
              <a:latin typeface="Verdana" pitchFamily="34" charset="0"/>
              <a:cs typeface="Geneva"/>
            </a:endParaRPr>
          </a:p>
          <a:p>
            <a:pPr algn="ctr" eaLnBrk="0" hangingPunct="0">
              <a:spcAft>
                <a:spcPts val="600"/>
              </a:spcAft>
            </a:pP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Binder+Co AG, Grazer Strasse 19-25, A-8200</a:t>
            </a:r>
            <a:r>
              <a:rPr lang="ru-RU" sz="1800">
                <a:solidFill>
                  <a:srgbClr val="404040"/>
                </a:solidFill>
                <a:latin typeface="Verdana" pitchFamily="34" charset="0"/>
                <a:cs typeface="Geneva"/>
              </a:rPr>
              <a:t> 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Gleisdorf</a:t>
            </a:r>
          </a:p>
          <a:p>
            <a:pPr algn="ctr" eaLnBrk="0" hangingPunct="0">
              <a:spcAft>
                <a:spcPts val="600"/>
              </a:spcAft>
            </a:pP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e-mail: ilia.romeikov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  <a:hlinkClick r:id="rId3"/>
              </a:rPr>
              <a:t>@binder-co.at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     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  <a:hlinkClick r:id="rId4"/>
              </a:rPr>
              <a:t>www.binder-co.com</a:t>
            </a:r>
            <a:endParaRPr lang="de-AT" sz="1800">
              <a:solidFill>
                <a:srgbClr val="404040"/>
              </a:solidFill>
              <a:latin typeface="Verdana" pitchFamily="34" charset="0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nhaltsplatzhalter 10" descr="3 Way Belt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00163" y="1600200"/>
            <a:ext cx="9618662" cy="4525963"/>
          </a:xfrm>
          <a:noFill/>
          <a:ln>
            <a:miter lim="800000"/>
            <a:headEnd/>
            <a:tailEnd/>
          </a:ln>
        </p:spPr>
      </p:pic>
      <p:sp>
        <p:nvSpPr>
          <p:cNvPr id="2150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87DD467-7370-4B50-837B-ECBD9900C9B8}" type="slidenum">
              <a:rPr lang="de-DE">
                <a:ea typeface="Geneva"/>
                <a:cs typeface="Geneva"/>
              </a:rPr>
              <a:pPr/>
              <a:t>10</a:t>
            </a:fld>
            <a:endParaRPr lang="de-DE">
              <a:ea typeface="Geneva"/>
              <a:cs typeface="Geneva"/>
            </a:endParaRPr>
          </a:p>
        </p:txBody>
      </p:sp>
      <p:sp>
        <p:nvSpPr>
          <p:cNvPr id="8" name="Bogen 7"/>
          <p:cNvSpPr/>
          <p:nvPr/>
        </p:nvSpPr>
        <p:spPr bwMode="auto">
          <a:xfrm>
            <a:off x="3503613" y="4365625"/>
            <a:ext cx="2519362" cy="2376488"/>
          </a:xfrm>
          <a:prstGeom prst="arc">
            <a:avLst>
              <a:gd name="adj1" fmla="val 1075954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cxnSp>
        <p:nvCxnSpPr>
          <p:cNvPr id="10" name="Gerade Verbindung mit Pfeil 9"/>
          <p:cNvCxnSpPr>
            <a:cxnSpLocks noChangeShapeType="1"/>
          </p:cNvCxnSpPr>
          <p:nvPr/>
        </p:nvCxnSpPr>
        <p:spPr bwMode="auto">
          <a:xfrm>
            <a:off x="4583113" y="4437063"/>
            <a:ext cx="71437" cy="1152525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2" name="Bogen 11"/>
          <p:cNvSpPr/>
          <p:nvPr/>
        </p:nvSpPr>
        <p:spPr bwMode="auto">
          <a:xfrm>
            <a:off x="2495550" y="4365625"/>
            <a:ext cx="4535488" cy="2303463"/>
          </a:xfrm>
          <a:prstGeom prst="arc">
            <a:avLst>
              <a:gd name="adj1" fmla="val 1075954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21510" name="Titel 1"/>
          <p:cNvSpPr>
            <a:spLocks noGrp="1"/>
          </p:cNvSpPr>
          <p:nvPr>
            <p:ph type="title"/>
          </p:nvPr>
        </p:nvSpPr>
        <p:spPr bwMode="auto">
          <a:xfrm>
            <a:off x="609600" y="928688"/>
            <a:ext cx="10971213" cy="488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Конвеерный сортировщик</a:t>
            </a:r>
            <a:r>
              <a:rPr lang="de-AT" sz="1400" smtClean="0">
                <a:solidFill>
                  <a:srgbClr val="404040"/>
                </a:solidFill>
                <a:ea typeface="Geneva"/>
                <a:cs typeface="Geneva"/>
              </a:rPr>
              <a:t> </a:t>
            </a:r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- </a:t>
            </a:r>
            <a:r>
              <a:rPr lang="de-AT" sz="1400" smtClean="0">
                <a:solidFill>
                  <a:srgbClr val="404040"/>
                </a:solidFill>
                <a:ea typeface="Geneva"/>
                <a:cs typeface="Geneva"/>
              </a:rPr>
              <a:t>3 </a:t>
            </a:r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Хода</a:t>
            </a:r>
            <a:endParaRPr lang="de-AT" sz="1400" smtClean="0">
              <a:solidFill>
                <a:srgbClr val="404040"/>
              </a:solidFill>
              <a:ea typeface="Geneva"/>
              <a:cs typeface="Geneva"/>
            </a:endParaRPr>
          </a:p>
        </p:txBody>
      </p:sp>
      <p:sp>
        <p:nvSpPr>
          <p:cNvPr id="20" name="Explosion 1 19"/>
          <p:cNvSpPr/>
          <p:nvPr/>
        </p:nvSpPr>
        <p:spPr bwMode="auto">
          <a:xfrm>
            <a:off x="4438650" y="4005263"/>
            <a:ext cx="288925" cy="287337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21" name="Explosion 1 20"/>
          <p:cNvSpPr/>
          <p:nvPr/>
        </p:nvSpPr>
        <p:spPr bwMode="auto">
          <a:xfrm>
            <a:off x="4583113" y="4508500"/>
            <a:ext cx="287337" cy="288925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3638" y="1412875"/>
            <a:ext cx="24304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Gerade Verbindung mit Pfeil 13"/>
          <p:cNvCxnSpPr>
            <a:cxnSpLocks noChangeShapeType="1"/>
          </p:cNvCxnSpPr>
          <p:nvPr/>
        </p:nvCxnSpPr>
        <p:spPr bwMode="auto">
          <a:xfrm flipH="1">
            <a:off x="8831263" y="3573463"/>
            <a:ext cx="936625" cy="431800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838DCED-E961-422F-AB75-63F558AD01EE}" type="slidenum">
              <a:rPr lang="de-DE">
                <a:ea typeface="Geneva"/>
                <a:cs typeface="Geneva"/>
              </a:rPr>
              <a:pPr/>
              <a:t>11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22530" name="Grafik 8" descr="multiway prinzip.png"/>
          <p:cNvPicPr>
            <a:picLocks noChangeAspect="1"/>
          </p:cNvPicPr>
          <p:nvPr/>
        </p:nvPicPr>
        <p:blipFill>
          <a:blip r:embed="rId2"/>
          <a:srcRect l="5531" t="10951" r="3212" b="12724"/>
          <a:stretch>
            <a:fillRect/>
          </a:stretch>
        </p:blipFill>
        <p:spPr bwMode="auto">
          <a:xfrm>
            <a:off x="477838" y="1916113"/>
            <a:ext cx="9505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Bogen 10"/>
          <p:cNvSpPr/>
          <p:nvPr/>
        </p:nvSpPr>
        <p:spPr bwMode="auto">
          <a:xfrm rot="3268901">
            <a:off x="4733131" y="3880644"/>
            <a:ext cx="3157538" cy="527050"/>
          </a:xfrm>
          <a:prstGeom prst="arc">
            <a:avLst>
              <a:gd name="adj1" fmla="val 1003161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12" name="Bogen 11"/>
          <p:cNvSpPr/>
          <p:nvPr/>
        </p:nvSpPr>
        <p:spPr bwMode="auto">
          <a:xfrm rot="3268901">
            <a:off x="2840038" y="3883025"/>
            <a:ext cx="3155950" cy="527050"/>
          </a:xfrm>
          <a:prstGeom prst="arc">
            <a:avLst>
              <a:gd name="adj1" fmla="val 1003161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13" name="Bogen 12"/>
          <p:cNvSpPr/>
          <p:nvPr/>
        </p:nvSpPr>
        <p:spPr bwMode="auto">
          <a:xfrm>
            <a:off x="1487488" y="4076700"/>
            <a:ext cx="2041525" cy="1800225"/>
          </a:xfrm>
          <a:prstGeom prst="arc">
            <a:avLst>
              <a:gd name="adj1" fmla="val 1075954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14" name="Bogen 13"/>
          <p:cNvSpPr/>
          <p:nvPr/>
        </p:nvSpPr>
        <p:spPr bwMode="auto">
          <a:xfrm>
            <a:off x="838200" y="4076700"/>
            <a:ext cx="3698875" cy="1800225"/>
          </a:xfrm>
          <a:prstGeom prst="arc">
            <a:avLst>
              <a:gd name="adj1" fmla="val 10759541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sp>
        <p:nvSpPr>
          <p:cNvPr id="15" name="Explosion 1 14"/>
          <p:cNvSpPr/>
          <p:nvPr/>
        </p:nvSpPr>
        <p:spPr bwMode="auto">
          <a:xfrm>
            <a:off x="6454775" y="4076700"/>
            <a:ext cx="288925" cy="288925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16" name="Explosion 1 15"/>
          <p:cNvSpPr/>
          <p:nvPr/>
        </p:nvSpPr>
        <p:spPr bwMode="auto">
          <a:xfrm>
            <a:off x="4511675" y="4076700"/>
            <a:ext cx="287338" cy="288925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17" name="Explosion 1 16"/>
          <p:cNvSpPr/>
          <p:nvPr/>
        </p:nvSpPr>
        <p:spPr bwMode="auto">
          <a:xfrm>
            <a:off x="1919288" y="4365625"/>
            <a:ext cx="287337" cy="287338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pic>
        <p:nvPicPr>
          <p:cNvPr id="22538" name="Picture 2"/>
          <p:cNvPicPr>
            <a:picLocks noChangeAspect="1" noChangeArrowheads="1"/>
          </p:cNvPicPr>
          <p:nvPr/>
        </p:nvPicPr>
        <p:blipFill>
          <a:blip r:embed="rId3"/>
          <a:srcRect l="6619"/>
          <a:stretch>
            <a:fillRect/>
          </a:stretch>
        </p:blipFill>
        <p:spPr bwMode="auto">
          <a:xfrm>
            <a:off x="9551988" y="1268413"/>
            <a:ext cx="1871662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Gerade Verbindung mit Pfeil 18"/>
          <p:cNvCxnSpPr>
            <a:cxnSpLocks noChangeShapeType="1"/>
          </p:cNvCxnSpPr>
          <p:nvPr/>
        </p:nvCxnSpPr>
        <p:spPr bwMode="auto">
          <a:xfrm flipH="1">
            <a:off x="9551988" y="3284538"/>
            <a:ext cx="935037" cy="431800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40" name="Titel 1"/>
          <p:cNvSpPr>
            <a:spLocks noGrp="1"/>
          </p:cNvSpPr>
          <p:nvPr>
            <p:ph type="title"/>
          </p:nvPr>
        </p:nvSpPr>
        <p:spPr bwMode="auto">
          <a:xfrm>
            <a:off x="609600" y="928688"/>
            <a:ext cx="10971213" cy="488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Конвеерный сортировщик</a:t>
            </a:r>
            <a:r>
              <a:rPr lang="de-AT" sz="1400" smtClean="0">
                <a:solidFill>
                  <a:srgbClr val="404040"/>
                </a:solidFill>
                <a:ea typeface="Geneva"/>
                <a:cs typeface="Geneva"/>
              </a:rPr>
              <a:t> </a:t>
            </a:r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– многоходовая система</a:t>
            </a:r>
            <a:endParaRPr lang="de-AT" sz="1400" smtClean="0">
              <a:solidFill>
                <a:srgbClr val="404040"/>
              </a:solidFill>
              <a:ea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1FF4F2D-3ED1-444B-95C5-30D03EA24C1F}" type="slidenum">
              <a:rPr lang="de-DE">
                <a:ea typeface="Geneva"/>
                <a:cs typeface="Geneva"/>
              </a:rPr>
              <a:pPr/>
              <a:t>12</a:t>
            </a:fld>
            <a:endParaRPr lang="de-DE">
              <a:ea typeface="Geneva"/>
              <a:cs typeface="Geneva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566988" y="260350"/>
            <a:ext cx="55451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1 Машина – 6 различьных материалов</a:t>
            </a:r>
            <a:endParaRPr lang="de-AT" sz="1400">
              <a:cs typeface="Geneva"/>
            </a:endParaRPr>
          </a:p>
        </p:txBody>
      </p:sp>
      <p:pic>
        <p:nvPicPr>
          <p:cNvPr id="10249" name="Picture 9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7415" y="1052736"/>
            <a:ext cx="288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8" name="Picture 2" descr="I:\VERTRIEB\Produktbereiche\UT\DATENBANK UT\ANWENDUNGEN\Referenzen\ALGAR SA Portugal - ClarityPlastic-Multiway\BEST OF\4-Input-LVP_2222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5006" y="2492896"/>
            <a:ext cx="3384375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I:\VERTRIEB\Produktbereiche\UT\DATENBANK UT\ANWENDUNGEN\Referenzen\ALGAR SA Portugal - ClarityPlastic-Multiway\BEST OF\29-3D-Line-Multiway-MixedPlastic_2324.jpg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631" y="2996952"/>
            <a:ext cx="288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I:\VERTRIEB\Produktbereiche\UT\DATENBANK UT\ANWENDUNGEN\Referenzen\ALGAR SA Portugal - ClarityPlastic-Multiway\BEST OF\26-3D-Line-Multiway-PE_2321.jpg"/>
          <p:cNvPicPr preferRelativeResize="0">
            <a:picLocks noChangeArrowheads="1"/>
          </p:cNvPicPr>
          <p:nvPr/>
        </p:nvPicPr>
        <p:blipFill>
          <a:blip r:embed="rId5" cstate="print"/>
          <a:srcRect l="17524" t="18501" r="17508" b="26375"/>
          <a:stretch>
            <a:fillRect/>
          </a:stretch>
        </p:blipFill>
        <p:spPr bwMode="auto">
          <a:xfrm>
            <a:off x="7967415" y="2996952"/>
            <a:ext cx="288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I:\VERTRIEB\Produktbereiche\UT\DATENBANK UT\ANWENDUNGEN\Referenzen\ALGAR SA Portugal - ClarityPlastic-Multiway\BEST OF\27-3D-Line-Multiway-PET_2332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0631" y="1196752"/>
            <a:ext cx="288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I:\VERTRIEB\Produktbereiche\UT\DATENBANK UT\ANWENDUNGEN\Referenzen\ALGAR SA Portugal - ClarityPlastic-Multiway\BEST OF\28-3D-Line-Multiway-Tetra_2331.jpg"/>
          <p:cNvPicPr preferRelativeResize="0">
            <a:picLocks noChangeArrowheads="1"/>
          </p:cNvPicPr>
          <p:nvPr/>
        </p:nvPicPr>
        <p:blipFill>
          <a:blip r:embed="rId7" cstate="print"/>
          <a:srcRect l="8571" t="15238"/>
          <a:stretch>
            <a:fillRect/>
          </a:stretch>
        </p:blipFill>
        <p:spPr bwMode="auto">
          <a:xfrm>
            <a:off x="910631" y="4797152"/>
            <a:ext cx="288000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 descr="I:\VERTRIEB\Produktbereiche\UT\DATENBANK UT\ANWENDUNGEN\Referenzen\ALGAR SA Portugal - ClarityPlastic-Multiway\BEST OF\17-3D-Line-MagneticSep2_2253.JPG"/>
          <p:cNvPicPr preferRelativeResize="0">
            <a:picLocks noChangeArrowheads="1"/>
          </p:cNvPicPr>
          <p:nvPr/>
        </p:nvPicPr>
        <p:blipFill>
          <a:blip r:embed="rId8" cstate="print">
            <a:lum bright="10000"/>
          </a:blip>
          <a:srcRect l="9556" t="62726" r="70421" b="4741"/>
          <a:stretch>
            <a:fillRect/>
          </a:stretch>
        </p:blipFill>
        <p:spPr bwMode="auto">
          <a:xfrm rot="16200000">
            <a:off x="8507414" y="4329161"/>
            <a:ext cx="180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3562" name="Gerade Verbindung mit Pfeil 20"/>
          <p:cNvCxnSpPr>
            <a:cxnSpLocks noChangeShapeType="1"/>
          </p:cNvCxnSpPr>
          <p:nvPr/>
        </p:nvCxnSpPr>
        <p:spPr bwMode="auto">
          <a:xfrm flipV="1">
            <a:off x="7678738" y="3897313"/>
            <a:ext cx="288925" cy="0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cxnSp>
        <p:nvCxnSpPr>
          <p:cNvPr id="23563" name="Gerade Verbindung mit Pfeil 26"/>
          <p:cNvCxnSpPr>
            <a:cxnSpLocks noChangeShapeType="1"/>
          </p:cNvCxnSpPr>
          <p:nvPr/>
        </p:nvCxnSpPr>
        <p:spPr bwMode="auto">
          <a:xfrm flipH="1" flipV="1">
            <a:off x="3790950" y="2097088"/>
            <a:ext cx="504825" cy="468312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cxnSp>
        <p:nvCxnSpPr>
          <p:cNvPr id="23564" name="Gerade Verbindung mit Pfeil 35"/>
          <p:cNvCxnSpPr>
            <a:cxnSpLocks noChangeShapeType="1"/>
          </p:cNvCxnSpPr>
          <p:nvPr/>
        </p:nvCxnSpPr>
        <p:spPr bwMode="auto">
          <a:xfrm flipV="1">
            <a:off x="7246938" y="1952625"/>
            <a:ext cx="720725" cy="539750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cxnSp>
        <p:nvCxnSpPr>
          <p:cNvPr id="23565" name="Gerade Verbindung mit Pfeil 37"/>
          <p:cNvCxnSpPr>
            <a:cxnSpLocks noChangeShapeType="1"/>
          </p:cNvCxnSpPr>
          <p:nvPr/>
        </p:nvCxnSpPr>
        <p:spPr bwMode="auto">
          <a:xfrm flipH="1">
            <a:off x="3790950" y="5229225"/>
            <a:ext cx="504825" cy="468313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cxnSp>
        <p:nvCxnSpPr>
          <p:cNvPr id="23566" name="Gerade Verbindung mit Pfeil 39"/>
          <p:cNvCxnSpPr>
            <a:cxnSpLocks noChangeShapeType="1"/>
          </p:cNvCxnSpPr>
          <p:nvPr/>
        </p:nvCxnSpPr>
        <p:spPr bwMode="auto">
          <a:xfrm>
            <a:off x="7246938" y="5229225"/>
            <a:ext cx="720725" cy="539750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cxnSp>
        <p:nvCxnSpPr>
          <p:cNvPr id="23567" name="Gerade Verbindung mit Pfeil 51"/>
          <p:cNvCxnSpPr>
            <a:cxnSpLocks noChangeShapeType="1"/>
          </p:cNvCxnSpPr>
          <p:nvPr/>
        </p:nvCxnSpPr>
        <p:spPr bwMode="auto">
          <a:xfrm flipH="1" flipV="1">
            <a:off x="3790950" y="3897313"/>
            <a:ext cx="504825" cy="0"/>
          </a:xfrm>
          <a:prstGeom prst="straightConnector1">
            <a:avLst/>
          </a:prstGeom>
          <a:noFill/>
          <a:ln w="57150" algn="ctr">
            <a:solidFill>
              <a:srgbClr val="009999"/>
            </a:solidFill>
            <a:round/>
            <a:headEnd/>
            <a:tailEnd type="triangle" w="med" len="med"/>
          </a:ln>
        </p:spPr>
      </p:cxnSp>
      <p:sp>
        <p:nvSpPr>
          <p:cNvPr id="79" name="Textfeld 78"/>
          <p:cNvSpPr txBox="1"/>
          <p:nvPr/>
        </p:nvSpPr>
        <p:spPr>
          <a:xfrm>
            <a:off x="4799013" y="5445125"/>
            <a:ext cx="23050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Входящий материал</a:t>
            </a:r>
            <a:endParaRPr lang="de-AT" sz="1400">
              <a:cs typeface="Geneva"/>
            </a:endParaRPr>
          </a:p>
        </p:txBody>
      </p:sp>
      <p:sp>
        <p:nvSpPr>
          <p:cNvPr id="80" name="Textfeld 79"/>
          <p:cNvSpPr txBox="1"/>
          <p:nvPr/>
        </p:nvSpPr>
        <p:spPr>
          <a:xfrm>
            <a:off x="-312738" y="1341438"/>
            <a:ext cx="1054101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ПЭТ</a:t>
            </a:r>
            <a:endParaRPr lang="de-AT" sz="1400">
              <a:cs typeface="Geneva"/>
            </a:endParaRPr>
          </a:p>
        </p:txBody>
      </p:sp>
      <p:sp>
        <p:nvSpPr>
          <p:cNvPr id="81" name="Textfeld 80"/>
          <p:cNvSpPr txBox="1"/>
          <p:nvPr/>
        </p:nvSpPr>
        <p:spPr>
          <a:xfrm>
            <a:off x="-215900" y="5516563"/>
            <a:ext cx="10541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Тетра Пак</a:t>
            </a:r>
            <a:endParaRPr lang="de-AT" sz="1400">
              <a:cs typeface="Geneva"/>
            </a:endParaRPr>
          </a:p>
        </p:txBody>
      </p:sp>
      <p:sp>
        <p:nvSpPr>
          <p:cNvPr id="82" name="Textfeld 81"/>
          <p:cNvSpPr txBox="1"/>
          <p:nvPr/>
        </p:nvSpPr>
        <p:spPr>
          <a:xfrm>
            <a:off x="-215900" y="3716338"/>
            <a:ext cx="10541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Хвост</a:t>
            </a:r>
            <a:endParaRPr lang="de-AT" sz="1400">
              <a:cs typeface="Geneva"/>
            </a:endParaRPr>
          </a:p>
        </p:txBody>
      </p:sp>
      <p:sp>
        <p:nvSpPr>
          <p:cNvPr id="89" name="Textfeld 88"/>
          <p:cNvSpPr txBox="1"/>
          <p:nvPr/>
        </p:nvSpPr>
        <p:spPr>
          <a:xfrm>
            <a:off x="10945813" y="1484313"/>
            <a:ext cx="12446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Пластик</a:t>
            </a:r>
            <a:b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</a:br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Микс</a:t>
            </a:r>
            <a:endParaRPr lang="de-AT" sz="1400">
              <a:cs typeface="Geneva"/>
            </a:endParaRPr>
          </a:p>
        </p:txBody>
      </p:sp>
      <p:sp>
        <p:nvSpPr>
          <p:cNvPr id="90" name="Textfeld 89"/>
          <p:cNvSpPr txBox="1"/>
          <p:nvPr/>
        </p:nvSpPr>
        <p:spPr>
          <a:xfrm>
            <a:off x="10991850" y="5516563"/>
            <a:ext cx="10541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Металл</a:t>
            </a:r>
            <a:endParaRPr lang="de-AT" sz="1400">
              <a:cs typeface="Geneva"/>
            </a:endParaRPr>
          </a:p>
        </p:txBody>
      </p:sp>
      <p:sp>
        <p:nvSpPr>
          <p:cNvPr id="91" name="Textfeld 90"/>
          <p:cNvSpPr txBox="1"/>
          <p:nvPr/>
        </p:nvSpPr>
        <p:spPr>
          <a:xfrm>
            <a:off x="10991850" y="3716338"/>
            <a:ext cx="10541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ПЕ</a:t>
            </a:r>
            <a:endParaRPr lang="de-AT" sz="1400">
              <a:cs typeface="Genev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AF8B639-8806-46F3-B1F0-9C5C622CCE32}" type="slidenum">
              <a:rPr lang="de-DE">
                <a:ea typeface="Geneva"/>
                <a:cs typeface="Geneva"/>
              </a:rPr>
              <a:pPr/>
              <a:t>13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88" y="1052513"/>
            <a:ext cx="7040562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9336088" y="3068638"/>
            <a:ext cx="25193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Загрузка, раскрывание пакетов </a:t>
            </a:r>
            <a:endParaRPr lang="de-AT" sz="1400">
              <a:cs typeface="Geneva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9478963" y="2492375"/>
            <a:ext cx="23050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Отсев 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80 – 350</a:t>
            </a:r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мм 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</a:t>
            </a:r>
            <a:endParaRPr lang="de-AT" sz="1400">
              <a:cs typeface="Geneva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959600" y="1268413"/>
            <a:ext cx="23034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Балистический сепаратор. 2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D / 3D</a:t>
            </a:r>
            <a:endParaRPr lang="de-AT" sz="1400">
              <a:cs typeface="Geneva"/>
            </a:endParaRPr>
          </a:p>
        </p:txBody>
      </p:sp>
      <p:cxnSp>
        <p:nvCxnSpPr>
          <p:cNvPr id="24582" name="Gerade Verbindung mit Pfeil 10"/>
          <p:cNvCxnSpPr>
            <a:cxnSpLocks noChangeShapeType="1"/>
            <a:stCxn id="7" idx="2"/>
          </p:cNvCxnSpPr>
          <p:nvPr/>
        </p:nvCxnSpPr>
        <p:spPr bwMode="auto">
          <a:xfrm flipH="1">
            <a:off x="9478963" y="3592513"/>
            <a:ext cx="1116012" cy="3937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83" name="Gerade Verbindung mit Pfeil 11"/>
          <p:cNvCxnSpPr>
            <a:cxnSpLocks noChangeShapeType="1"/>
            <a:stCxn id="8" idx="1"/>
          </p:cNvCxnSpPr>
          <p:nvPr/>
        </p:nvCxnSpPr>
        <p:spPr bwMode="auto">
          <a:xfrm flipH="1">
            <a:off x="7894638" y="2646363"/>
            <a:ext cx="1584325" cy="35083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84" name="Gerade Verbindung mit Pfeil 13"/>
          <p:cNvCxnSpPr>
            <a:cxnSpLocks noChangeShapeType="1"/>
            <a:stCxn id="9" idx="2"/>
          </p:cNvCxnSpPr>
          <p:nvPr/>
        </p:nvCxnSpPr>
        <p:spPr bwMode="auto">
          <a:xfrm flipH="1">
            <a:off x="6959600" y="1792288"/>
            <a:ext cx="1152525" cy="170815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1" name="Textfeld 20"/>
          <p:cNvSpPr txBox="1"/>
          <p:nvPr/>
        </p:nvSpPr>
        <p:spPr>
          <a:xfrm>
            <a:off x="1054100" y="1268413"/>
            <a:ext cx="1081088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3D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PET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PP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ABS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PVC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Metall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Tetra</a:t>
            </a:r>
          </a:p>
          <a:p>
            <a:pPr eaLnBrk="0" hangingPunct="0">
              <a:buFont typeface="Arial" pitchFamily="34" charset="0"/>
              <a:buChar char="•"/>
              <a:defRPr/>
            </a:pPr>
            <a:r>
              <a:rPr lang="de-AT" sz="16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de-AT" sz="1600" dirty="0">
              <a:ea typeface="Geneva" charset="-128"/>
              <a:cs typeface="+mn-cs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982663" y="4076700"/>
            <a:ext cx="12954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de-AT" sz="1600" b="1">
                <a:solidFill>
                  <a:srgbClr val="404040"/>
                </a:solidFill>
                <a:latin typeface="Verdana" pitchFamily="34" charset="0"/>
                <a:cs typeface="Geneva"/>
              </a:rPr>
              <a:t>2D</a:t>
            </a:r>
          </a:p>
          <a:p>
            <a:pPr eaLnBrk="0" hangingPunct="0">
              <a:buFont typeface="Arial" charset="0"/>
              <a:buChar char="•"/>
            </a:pPr>
            <a:r>
              <a:rPr lang="ru-RU" sz="1600" b="1">
                <a:solidFill>
                  <a:srgbClr val="404040"/>
                </a:solidFill>
                <a:latin typeface="Verdana" pitchFamily="34" charset="0"/>
                <a:cs typeface="Geneva"/>
              </a:rPr>
              <a:t>Бумага</a:t>
            </a:r>
            <a:endParaRPr lang="de-AT" sz="1600" b="1">
              <a:solidFill>
                <a:srgbClr val="404040"/>
              </a:solidFill>
              <a:latin typeface="Verdana" pitchFamily="34" charset="0"/>
              <a:cs typeface="Geneva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1600" b="1">
                <a:solidFill>
                  <a:srgbClr val="404040"/>
                </a:solidFill>
                <a:latin typeface="Verdana" pitchFamily="34" charset="0"/>
                <a:cs typeface="Geneva"/>
              </a:rPr>
              <a:t>Картон</a:t>
            </a:r>
            <a:endParaRPr lang="de-AT" sz="1600" b="1">
              <a:solidFill>
                <a:srgbClr val="404040"/>
              </a:solidFill>
              <a:latin typeface="Verdana" pitchFamily="34" charset="0"/>
              <a:cs typeface="Geneva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1600" b="1">
                <a:solidFill>
                  <a:srgbClr val="404040"/>
                </a:solidFill>
                <a:latin typeface="Verdana" pitchFamily="34" charset="0"/>
                <a:cs typeface="Geneva"/>
              </a:rPr>
              <a:t>Пленка</a:t>
            </a:r>
          </a:p>
          <a:p>
            <a:pPr eaLnBrk="0" hangingPunct="0">
              <a:buFont typeface="Arial" charset="0"/>
              <a:buChar char="•"/>
            </a:pPr>
            <a:r>
              <a:rPr lang="ru-RU" sz="1600" b="1">
                <a:solidFill>
                  <a:srgbClr val="404040"/>
                </a:solidFill>
                <a:latin typeface="Verdana" pitchFamily="34" charset="0"/>
                <a:cs typeface="Geneva"/>
              </a:rPr>
              <a:t>...</a:t>
            </a:r>
            <a:endParaRPr lang="de-AT" sz="1600" b="1">
              <a:solidFill>
                <a:srgbClr val="404040"/>
              </a:solidFill>
              <a:latin typeface="Verdana" pitchFamily="34" charset="0"/>
              <a:cs typeface="Geneva"/>
            </a:endParaRPr>
          </a:p>
        </p:txBody>
      </p:sp>
      <p:cxnSp>
        <p:nvCxnSpPr>
          <p:cNvPr id="24587" name="Gerade Verbindung mit Pfeil 22"/>
          <p:cNvCxnSpPr>
            <a:cxnSpLocks noChangeShapeType="1"/>
            <a:stCxn id="21" idx="3"/>
          </p:cNvCxnSpPr>
          <p:nvPr/>
        </p:nvCxnSpPr>
        <p:spPr bwMode="auto">
          <a:xfrm>
            <a:off x="2135188" y="2422525"/>
            <a:ext cx="3095625" cy="285750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</p:spPr>
      </p:cxnSp>
      <p:cxnSp>
        <p:nvCxnSpPr>
          <p:cNvPr id="24588" name="Gerade Verbindung mit Pfeil 25"/>
          <p:cNvCxnSpPr>
            <a:cxnSpLocks noChangeShapeType="1"/>
            <a:stCxn id="22" idx="3"/>
          </p:cNvCxnSpPr>
          <p:nvPr/>
        </p:nvCxnSpPr>
        <p:spPr bwMode="auto">
          <a:xfrm flipV="1">
            <a:off x="2278063" y="3213100"/>
            <a:ext cx="2952750" cy="1525588"/>
          </a:xfrm>
          <a:prstGeom prst="straightConnector1">
            <a:avLst/>
          </a:prstGeom>
          <a:noFill/>
          <a:ln w="38100" algn="ctr">
            <a:solidFill>
              <a:srgbClr val="C0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0126ABF-DB6C-4645-BEF6-1B62F389DD6B}" type="slidenum">
              <a:rPr lang="de-DE">
                <a:ea typeface="Geneva"/>
                <a:cs typeface="Geneva"/>
              </a:rPr>
              <a:pPr/>
              <a:t>14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5" name="Grafik 4" descr="CLARITY_nexxt 5.jpg"/>
          <p:cNvPicPr>
            <a:picLocks noChangeAspect="1"/>
          </p:cNvPicPr>
          <p:nvPr/>
        </p:nvPicPr>
        <p:blipFill>
          <a:blip r:embed="rId2" cstate="print"/>
          <a:srcRect l="4884" t="8060" r="15769" b="9733"/>
          <a:stretch>
            <a:fillRect/>
          </a:stretch>
        </p:blipFill>
        <p:spPr>
          <a:xfrm>
            <a:off x="1486694" y="1196752"/>
            <a:ext cx="525658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2" descr="D:\_I\VERTRIEB\Users\ROMEIKOV\Int Management\06_English\dreamstimemedium_19473030-300x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9600" y="155733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2495550" y="5445125"/>
            <a:ext cx="755967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Aft>
                <a:spcPts val="600"/>
              </a:spcAft>
            </a:pPr>
            <a:r>
              <a:rPr lang="ru-RU" sz="1800">
                <a:solidFill>
                  <a:srgbClr val="404040"/>
                </a:solidFill>
                <a:latin typeface="Verdana" pitchFamily="34" charset="0"/>
                <a:cs typeface="Geneva"/>
              </a:rPr>
              <a:t>Илья Ромейков</a:t>
            </a:r>
            <a:endParaRPr lang="de-DE" sz="1800">
              <a:solidFill>
                <a:srgbClr val="404040"/>
              </a:solidFill>
              <a:latin typeface="Verdana" pitchFamily="34" charset="0"/>
              <a:cs typeface="Geneva"/>
            </a:endParaRPr>
          </a:p>
          <a:p>
            <a:pPr algn="ctr" eaLnBrk="0" hangingPunct="0">
              <a:spcAft>
                <a:spcPts val="600"/>
              </a:spcAft>
            </a:pP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Binder+Co AG, Grazer Strasse 19-25, A-8200</a:t>
            </a:r>
            <a:r>
              <a:rPr lang="ru-RU" sz="1800">
                <a:solidFill>
                  <a:srgbClr val="404040"/>
                </a:solidFill>
                <a:latin typeface="Verdana" pitchFamily="34" charset="0"/>
                <a:cs typeface="Geneva"/>
              </a:rPr>
              <a:t> 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Gleisdorf</a:t>
            </a:r>
          </a:p>
          <a:p>
            <a:pPr algn="ctr" eaLnBrk="0" hangingPunct="0">
              <a:spcAft>
                <a:spcPts val="600"/>
              </a:spcAft>
            </a:pP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e-mail: ilia.romeikov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  <a:hlinkClick r:id="rId4"/>
              </a:rPr>
              <a:t>@binder-co.at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</a:rPr>
              <a:t>     </a:t>
            </a:r>
            <a:r>
              <a:rPr lang="de-DE" sz="1800">
                <a:solidFill>
                  <a:srgbClr val="404040"/>
                </a:solidFill>
                <a:latin typeface="Verdana" pitchFamily="34" charset="0"/>
                <a:cs typeface="Geneva"/>
                <a:hlinkClick r:id="rId5"/>
              </a:rPr>
              <a:t>www.binder-co.com</a:t>
            </a:r>
            <a:endParaRPr lang="de-AT" sz="1800">
              <a:solidFill>
                <a:srgbClr val="404040"/>
              </a:solidFill>
              <a:latin typeface="Verdana" pitchFamily="34" charset="0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3438" y="3356992"/>
            <a:ext cx="2524165" cy="1420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66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C2CB193-4FBB-4587-8782-9190A26CF983}" type="slidenum">
              <a:rPr lang="de-DE">
                <a:ea typeface="Geneva"/>
                <a:cs typeface="Geneva"/>
              </a:rPr>
              <a:pPr/>
              <a:t>2</a:t>
            </a:fld>
            <a:endParaRPr lang="de-DE">
              <a:ea typeface="Geneva"/>
              <a:cs typeface="Geneva"/>
            </a:endParaRPr>
          </a:p>
        </p:txBody>
      </p:sp>
      <p:grpSp>
        <p:nvGrpSpPr>
          <p:cNvPr id="11267" name="Gruppieren 21"/>
          <p:cNvGrpSpPr>
            <a:grpSpLocks/>
          </p:cNvGrpSpPr>
          <p:nvPr/>
        </p:nvGrpSpPr>
        <p:grpSpPr bwMode="auto">
          <a:xfrm>
            <a:off x="1774825" y="1052513"/>
            <a:ext cx="8439150" cy="5370512"/>
            <a:chOff x="2099140" y="591230"/>
            <a:chExt cx="7513970" cy="5785396"/>
          </a:xfrm>
        </p:grpSpPr>
        <p:sp>
          <p:nvSpPr>
            <p:cNvPr id="8" name="Form 7"/>
            <p:cNvSpPr/>
            <p:nvPr/>
          </p:nvSpPr>
          <p:spPr>
            <a:xfrm>
              <a:off x="2099140" y="591230"/>
              <a:ext cx="7498422" cy="4685778"/>
            </a:xfrm>
            <a:prstGeom prst="swooshArrow">
              <a:avLst>
                <a:gd name="adj1" fmla="val 25000"/>
                <a:gd name="adj2" fmla="val 250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sp>
        <p:sp>
          <p:nvSpPr>
            <p:cNvPr id="9" name="Ellipse 8"/>
            <p:cNvSpPr/>
            <p:nvPr/>
          </p:nvSpPr>
          <p:spPr>
            <a:xfrm>
              <a:off x="3125314" y="3849042"/>
              <a:ext cx="172443" cy="17272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Freihandform 9"/>
            <p:cNvSpPr/>
            <p:nvPr/>
          </p:nvSpPr>
          <p:spPr>
            <a:xfrm>
              <a:off x="3248286" y="4350113"/>
              <a:ext cx="1759761" cy="1115010"/>
            </a:xfrm>
            <a:custGeom>
              <a:avLst/>
              <a:gdLst>
                <a:gd name="connsiteX0" fmla="*/ 0 w 1282177"/>
                <a:gd name="connsiteY0" fmla="*/ 0 h 1115344"/>
                <a:gd name="connsiteX1" fmla="*/ 1282177 w 1282177"/>
                <a:gd name="connsiteY1" fmla="*/ 0 h 1115344"/>
                <a:gd name="connsiteX2" fmla="*/ 1282177 w 1282177"/>
                <a:gd name="connsiteY2" fmla="*/ 1115344 h 1115344"/>
                <a:gd name="connsiteX3" fmla="*/ 0 w 1282177"/>
                <a:gd name="connsiteY3" fmla="*/ 1115344 h 1115344"/>
                <a:gd name="connsiteX4" fmla="*/ 0 w 1282177"/>
                <a:gd name="connsiteY4" fmla="*/ 0 h 1115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177" h="1115344">
                  <a:moveTo>
                    <a:pt x="0" y="0"/>
                  </a:moveTo>
                  <a:lnTo>
                    <a:pt x="1282177" y="0"/>
                  </a:lnTo>
                  <a:lnTo>
                    <a:pt x="1282177" y="1115344"/>
                  </a:lnTo>
                  <a:lnTo>
                    <a:pt x="0" y="111534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91381" tIns="0" rIns="0" bIns="0" spcCol="1270"/>
            <a:lstStyle/>
            <a:p>
              <a:pPr defTabSz="160020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AT" sz="2800" b="1" dirty="0"/>
                <a:t>1894</a:t>
              </a:r>
              <a:r>
                <a:rPr lang="de-AT" sz="1100" b="1" dirty="0"/>
                <a:t>         </a:t>
              </a:r>
              <a:r>
                <a:rPr lang="ru-RU" sz="1600" dirty="0"/>
                <a:t>основание</a:t>
              </a:r>
              <a:endParaRPr lang="de-AT" sz="1600" dirty="0"/>
            </a:p>
          </p:txBody>
        </p:sp>
        <p:sp>
          <p:nvSpPr>
            <p:cNvPr id="11" name="Ellipse 10"/>
            <p:cNvSpPr/>
            <p:nvPr/>
          </p:nvSpPr>
          <p:spPr>
            <a:xfrm>
              <a:off x="4407326" y="2840061"/>
              <a:ext cx="299654" cy="30098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reihandform 11"/>
            <p:cNvSpPr/>
            <p:nvPr/>
          </p:nvSpPr>
          <p:spPr>
            <a:xfrm>
              <a:off x="4680124" y="3394145"/>
              <a:ext cx="1790858" cy="1882862"/>
            </a:xfrm>
            <a:custGeom>
              <a:avLst/>
              <a:gdLst>
                <a:gd name="connsiteX0" fmla="*/ 0 w 1948839"/>
                <a:gd name="connsiteY0" fmla="*/ 0 h 1883215"/>
                <a:gd name="connsiteX1" fmla="*/ 1948839 w 1948839"/>
                <a:gd name="connsiteY1" fmla="*/ 0 h 1883215"/>
                <a:gd name="connsiteX2" fmla="*/ 1948839 w 1948839"/>
                <a:gd name="connsiteY2" fmla="*/ 1883215 h 1883215"/>
                <a:gd name="connsiteX3" fmla="*/ 0 w 1948839"/>
                <a:gd name="connsiteY3" fmla="*/ 1883215 h 1883215"/>
                <a:gd name="connsiteX4" fmla="*/ 0 w 1948839"/>
                <a:gd name="connsiteY4" fmla="*/ 0 h 1883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8839" h="1883215">
                  <a:moveTo>
                    <a:pt x="0" y="0"/>
                  </a:moveTo>
                  <a:lnTo>
                    <a:pt x="1948839" y="0"/>
                  </a:lnTo>
                  <a:lnTo>
                    <a:pt x="1948839" y="1883215"/>
                  </a:lnTo>
                  <a:lnTo>
                    <a:pt x="0" y="1883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8924" tIns="0" rIns="0" bIns="0" spcCol="1270"/>
            <a:lstStyle/>
            <a:p>
              <a:pPr defTabSz="160020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AT" sz="2800" b="1" dirty="0"/>
                <a:t>1951 </a:t>
              </a:r>
              <a:r>
                <a:rPr lang="ru-RU" sz="1600" dirty="0"/>
                <a:t>Введение первой технологии</a:t>
              </a:r>
              <a:br>
                <a:rPr lang="ru-RU" sz="1600" dirty="0"/>
              </a:br>
              <a:r>
                <a:rPr lang="ru-RU" sz="1600" dirty="0"/>
                <a:t>просеивания</a:t>
              </a:r>
              <a:endParaRPr lang="de-AT" sz="1600" dirty="0"/>
            </a:p>
          </p:txBody>
        </p:sp>
        <p:sp>
          <p:nvSpPr>
            <p:cNvPr id="13" name="Ellipse 12"/>
            <p:cNvSpPr/>
            <p:nvPr/>
          </p:nvSpPr>
          <p:spPr>
            <a:xfrm>
              <a:off x="6010193" y="2065369"/>
              <a:ext cx="397183" cy="39675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reihandform 13"/>
            <p:cNvSpPr/>
            <p:nvPr/>
          </p:nvSpPr>
          <p:spPr>
            <a:xfrm>
              <a:off x="6394655" y="2686148"/>
              <a:ext cx="1659406" cy="2895264"/>
            </a:xfrm>
            <a:custGeom>
              <a:avLst/>
              <a:gdLst>
                <a:gd name="connsiteX0" fmla="*/ 0 w 1574603"/>
                <a:gd name="connsiteY0" fmla="*/ 0 h 2896145"/>
                <a:gd name="connsiteX1" fmla="*/ 1574603 w 1574603"/>
                <a:gd name="connsiteY1" fmla="*/ 0 h 2896145"/>
                <a:gd name="connsiteX2" fmla="*/ 1574603 w 1574603"/>
                <a:gd name="connsiteY2" fmla="*/ 2896145 h 2896145"/>
                <a:gd name="connsiteX3" fmla="*/ 0 w 1574603"/>
                <a:gd name="connsiteY3" fmla="*/ 2896145 h 2896145"/>
                <a:gd name="connsiteX4" fmla="*/ 0 w 1574603"/>
                <a:gd name="connsiteY4" fmla="*/ 0 h 289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4603" h="2896145">
                  <a:moveTo>
                    <a:pt x="0" y="0"/>
                  </a:moveTo>
                  <a:lnTo>
                    <a:pt x="1574603" y="0"/>
                  </a:lnTo>
                  <a:lnTo>
                    <a:pt x="1574603" y="2896145"/>
                  </a:lnTo>
                  <a:lnTo>
                    <a:pt x="0" y="289614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10574" tIns="0" rIns="0" bIns="0" spcCol="1270"/>
            <a:lstStyle/>
            <a:p>
              <a:pPr defTabSz="160020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AT" sz="2800" b="1" dirty="0"/>
                <a:t>1983 </a:t>
              </a:r>
              <a:r>
                <a:rPr lang="ru-RU" sz="1600" dirty="0"/>
                <a:t>Технология сушения в кипящем слое</a:t>
              </a:r>
              <a:endParaRPr lang="de-AT" sz="1600" dirty="0"/>
            </a:p>
          </p:txBody>
        </p:sp>
        <p:sp>
          <p:nvSpPr>
            <p:cNvPr id="15" name="Ellipse 14"/>
            <p:cNvSpPr/>
            <p:nvPr/>
          </p:nvSpPr>
          <p:spPr>
            <a:xfrm>
              <a:off x="7933916" y="1521545"/>
              <a:ext cx="531462" cy="533563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ihandform 15"/>
            <p:cNvSpPr/>
            <p:nvPr/>
          </p:nvSpPr>
          <p:spPr>
            <a:xfrm>
              <a:off x="7613060" y="2530526"/>
              <a:ext cx="2000050" cy="3197958"/>
            </a:xfrm>
            <a:custGeom>
              <a:avLst/>
              <a:gdLst>
                <a:gd name="connsiteX0" fmla="*/ 0 w 1934353"/>
                <a:gd name="connsiteY0" fmla="*/ 0 h 3197933"/>
                <a:gd name="connsiteX1" fmla="*/ 1934353 w 1934353"/>
                <a:gd name="connsiteY1" fmla="*/ 0 h 3197933"/>
                <a:gd name="connsiteX2" fmla="*/ 1934353 w 1934353"/>
                <a:gd name="connsiteY2" fmla="*/ 3197933 h 3197933"/>
                <a:gd name="connsiteX3" fmla="*/ 0 w 1934353"/>
                <a:gd name="connsiteY3" fmla="*/ 3197933 h 3197933"/>
                <a:gd name="connsiteX4" fmla="*/ 0 w 1934353"/>
                <a:gd name="connsiteY4" fmla="*/ 0 h 3197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4353" h="3197933">
                  <a:moveTo>
                    <a:pt x="0" y="0"/>
                  </a:moveTo>
                  <a:lnTo>
                    <a:pt x="1934353" y="0"/>
                  </a:lnTo>
                  <a:lnTo>
                    <a:pt x="1934353" y="3197933"/>
                  </a:lnTo>
                  <a:lnTo>
                    <a:pt x="0" y="31979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82090" tIns="0" rIns="0" bIns="0" spcCol="1270"/>
            <a:lstStyle/>
            <a:p>
              <a:pPr defTabSz="160020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de-AT" sz="2800" b="1" dirty="0"/>
                <a:t>1989</a:t>
              </a:r>
              <a:r>
                <a:rPr lang="de-AT" sz="1400" b="1" dirty="0"/>
                <a:t> </a:t>
              </a:r>
              <a:r>
                <a:rPr lang="ru-RU" sz="1400" b="1" dirty="0"/>
                <a:t/>
              </a:r>
              <a:br>
                <a:rPr lang="ru-RU" sz="1400" b="1" dirty="0"/>
              </a:br>
              <a:r>
                <a:rPr lang="ru-RU" sz="1400" b="1" dirty="0"/>
                <a:t>оптические сепараторы</a:t>
              </a:r>
              <a:endParaRPr lang="de-AT" sz="1600" dirty="0"/>
            </a:p>
          </p:txBody>
        </p:sp>
        <p:pic>
          <p:nvPicPr>
            <p:cNvPr id="11278" name="Picture 2" descr="Urkund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89059" y="5400566"/>
              <a:ext cx="1332000" cy="97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9" name="Grafik 17" descr="BIVITEC_2_1024x700px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55993" y="4624866"/>
              <a:ext cx="1332000" cy="910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0" name="Picture 5" descr="K:\Marketing\Dryon\alt\TT3299A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522927" y="4004307"/>
              <a:ext cx="1332000" cy="8882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Textfeld 22"/>
          <p:cNvSpPr txBox="1"/>
          <p:nvPr/>
        </p:nvSpPr>
        <p:spPr>
          <a:xfrm>
            <a:off x="2592388" y="260350"/>
            <a:ext cx="2854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Наш опыт</a:t>
            </a:r>
            <a:endParaRPr lang="de-AT" sz="1400"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DE99852-54AB-4631-BF5D-04B01B7D59AF}" type="slidenum">
              <a:rPr lang="de-DE">
                <a:ea typeface="Geneva"/>
                <a:cs typeface="Geneva"/>
              </a:rPr>
              <a:pPr/>
              <a:t>3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70338" y="3470275"/>
            <a:ext cx="428466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922338" y="3687763"/>
            <a:ext cx="10361612" cy="14700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de-AT" sz="20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de-AT" sz="2000" b="1" kern="0" dirty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>
                <a:ea typeface="Geneva" charset="-128"/>
                <a:cs typeface="+mn-cs"/>
              </a:rPr>
              <a:t>решения для вторичной переработки </a:t>
            </a:r>
            <a:br>
              <a:rPr lang="ru-RU" sz="2000" dirty="0">
                <a:ea typeface="Geneva" charset="-128"/>
                <a:cs typeface="+mn-cs"/>
              </a:rPr>
            </a:br>
            <a:r>
              <a:rPr lang="ru-RU" sz="2000" dirty="0">
                <a:ea typeface="Geneva" charset="-128"/>
                <a:cs typeface="+mn-cs"/>
              </a:rPr>
              <a:t>и горнодобывающей промышленности</a:t>
            </a:r>
            <a:endParaRPr lang="de-AT" sz="2000" b="1" kern="0" dirty="0">
              <a:solidFill>
                <a:srgbClr val="40404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Abgerundetes Rechteck 6"/>
          <p:cNvSpPr/>
          <p:nvPr/>
        </p:nvSpPr>
        <p:spPr bwMode="auto">
          <a:xfrm>
            <a:off x="982663" y="1052513"/>
            <a:ext cx="2303462" cy="165576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198563" y="2032000"/>
            <a:ext cx="1368425" cy="3683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Стеклобой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 bwMode="auto">
          <a:xfrm>
            <a:off x="3646488" y="1052513"/>
            <a:ext cx="2305050" cy="1655762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862388" y="1641475"/>
            <a:ext cx="1944687" cy="12001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Пластик</a:t>
            </a:r>
            <a:r>
              <a:rPr lang="de-AT" sz="1800" dirty="0">
                <a:solidFill>
                  <a:schemeClr val="bg1"/>
                </a:solidFill>
                <a:ea typeface="Geneva" charset="-128"/>
                <a:cs typeface="+mn-cs"/>
              </a:rPr>
              <a:t>, WEEE</a:t>
            </a:r>
            <a:br>
              <a:rPr lang="de-AT" sz="1800" dirty="0">
                <a:solidFill>
                  <a:schemeClr val="bg1"/>
                </a:solidFill>
                <a:ea typeface="Geneva" charset="-128"/>
                <a:cs typeface="+mn-cs"/>
              </a:rPr>
            </a:b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полые предметы </a:t>
            </a:r>
            <a:r>
              <a:rPr lang="de-AT" sz="1800" dirty="0">
                <a:solidFill>
                  <a:schemeClr val="bg1"/>
                </a:solidFill>
                <a:ea typeface="Geneva" charset="-128"/>
                <a:cs typeface="+mn-cs"/>
              </a:rPr>
              <a:t> </a:t>
            </a: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и пленки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 bwMode="auto">
          <a:xfrm>
            <a:off x="982663" y="2997200"/>
            <a:ext cx="2303462" cy="165576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1198563" y="3975100"/>
            <a:ext cx="1079500" cy="369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Уголь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13" name="Abgerundetes Rechteck 12"/>
          <p:cNvSpPr/>
          <p:nvPr/>
        </p:nvSpPr>
        <p:spPr bwMode="auto">
          <a:xfrm>
            <a:off x="6311900" y="1052513"/>
            <a:ext cx="2303463" cy="1655762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527800" y="2032000"/>
            <a:ext cx="1079500" cy="3683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Руда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15" name="Abgerundetes Rechteck 14"/>
          <p:cNvSpPr/>
          <p:nvPr/>
        </p:nvSpPr>
        <p:spPr bwMode="auto">
          <a:xfrm>
            <a:off x="982663" y="4941888"/>
            <a:ext cx="2303462" cy="1655762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198563" y="5734050"/>
            <a:ext cx="1079500" cy="646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Металл, </a:t>
            </a:r>
            <a:b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</a:b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Лом 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17" name="Abgerundetes Rechteck 16"/>
          <p:cNvSpPr/>
          <p:nvPr/>
        </p:nvSpPr>
        <p:spPr bwMode="auto">
          <a:xfrm>
            <a:off x="3646488" y="4941888"/>
            <a:ext cx="2305050" cy="1655762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3862388" y="5734050"/>
            <a:ext cx="1296987" cy="646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Бумага,</a:t>
            </a:r>
          </a:p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Картон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19" name="Abgerundetes Rechteck 18"/>
          <p:cNvSpPr/>
          <p:nvPr/>
        </p:nvSpPr>
        <p:spPr bwMode="auto">
          <a:xfrm>
            <a:off x="6311900" y="4941888"/>
            <a:ext cx="2303463" cy="1655762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527800" y="5919788"/>
            <a:ext cx="1079500" cy="64611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de-AT" sz="1800" dirty="0">
                <a:solidFill>
                  <a:schemeClr val="bg1"/>
                </a:solidFill>
                <a:ea typeface="Geneva" charset="-128"/>
                <a:cs typeface="+mn-cs"/>
              </a:rPr>
              <a:t>MSW</a:t>
            </a: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, ТБО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21" name="Abgerundetes Rechteck 20"/>
          <p:cNvSpPr/>
          <p:nvPr/>
        </p:nvSpPr>
        <p:spPr bwMode="auto">
          <a:xfrm>
            <a:off x="8904288" y="1052513"/>
            <a:ext cx="2303462" cy="1655762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9047163" y="1844675"/>
            <a:ext cx="1944687" cy="646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Строительные отходы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23" name="Abgerundetes Rechteck 22"/>
          <p:cNvSpPr/>
          <p:nvPr/>
        </p:nvSpPr>
        <p:spPr bwMode="auto">
          <a:xfrm>
            <a:off x="8904288" y="2997200"/>
            <a:ext cx="2303462" cy="1655763"/>
          </a:xfrm>
          <a:prstGeom prst="roundRect">
            <a:avLst/>
          </a:prstGeom>
          <a:blipFill>
            <a:blip r:embed="rId11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9120188" y="3789363"/>
            <a:ext cx="1366837" cy="3683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Шлаки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  <p:sp>
        <p:nvSpPr>
          <p:cNvPr id="25" name="Abgerundetes Rechteck 24"/>
          <p:cNvSpPr/>
          <p:nvPr/>
        </p:nvSpPr>
        <p:spPr bwMode="auto">
          <a:xfrm>
            <a:off x="8904288" y="4941888"/>
            <a:ext cx="2303462" cy="1655762"/>
          </a:xfrm>
          <a:prstGeom prst="roundRect">
            <a:avLst/>
          </a:prstGeom>
          <a:blipFill>
            <a:blip r:embed="rId12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de-AT" dirty="0">
              <a:ea typeface="Geneva" charset="-128"/>
              <a:cs typeface="+mn-cs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9120188" y="5734050"/>
            <a:ext cx="1366837" cy="6461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800" dirty="0">
                <a:solidFill>
                  <a:schemeClr val="bg1"/>
                </a:solidFill>
                <a:ea typeface="Geneva" charset="-128"/>
                <a:cs typeface="+mn-cs"/>
              </a:rPr>
              <a:t>Соли и Минералы</a:t>
            </a:r>
            <a:endParaRPr lang="de-AT" sz="1800" dirty="0">
              <a:solidFill>
                <a:schemeClr val="bg1"/>
              </a:solidFill>
              <a:ea typeface="Geneva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6038" y="1268413"/>
            <a:ext cx="39671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325" y="384175"/>
            <a:ext cx="2005013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feld 8"/>
          <p:cNvSpPr txBox="1"/>
          <p:nvPr/>
        </p:nvSpPr>
        <p:spPr>
          <a:xfrm>
            <a:off x="215900" y="620713"/>
            <a:ext cx="2854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Сортировщики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</a:t>
            </a:r>
            <a:endParaRPr lang="de-AT" sz="1400">
              <a:cs typeface="Geneva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/>
        </p:nvGraphicFramePr>
        <p:xfrm>
          <a:off x="406400" y="3860800"/>
          <a:ext cx="3671888" cy="2027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1"/>
                <a:gridCol w="2232248"/>
              </a:tblGrid>
              <a:tr h="144016">
                <a:tc gridSpan="2">
                  <a:txBody>
                    <a:bodyPr/>
                    <a:lstStyle/>
                    <a:p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Колво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ходов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 – 3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хода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Тип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Скат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4731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Сенсоры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(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Технология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UV, VIS, NIR,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Металл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Комбинированные сенсоры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Гранула </a:t>
                      </a:r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(mm)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 – 60 mm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Ширина сортировки</a:t>
                      </a:r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(mm)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700, 1000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и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1400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338" name="Picture 2"/>
          <p:cNvPicPr>
            <a:picLocks noChangeAspect="1" noChangeArrowheads="1"/>
          </p:cNvPicPr>
          <p:nvPr/>
        </p:nvPicPr>
        <p:blipFill>
          <a:blip r:embed="rId5"/>
          <a:srcRect r="23070"/>
          <a:stretch>
            <a:fillRect/>
          </a:stretch>
        </p:blipFill>
        <p:spPr bwMode="auto">
          <a:xfrm>
            <a:off x="981075" y="1268413"/>
            <a:ext cx="295433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"/>
          <p:cNvPicPr>
            <a:picLocks noChangeAspect="1" noChangeArrowheads="1"/>
          </p:cNvPicPr>
          <p:nvPr/>
        </p:nvPicPr>
        <p:blipFill>
          <a:blip r:embed="rId6"/>
          <a:srcRect l="6619"/>
          <a:stretch>
            <a:fillRect/>
          </a:stretch>
        </p:blipFill>
        <p:spPr bwMode="auto">
          <a:xfrm>
            <a:off x="7751763" y="1268413"/>
            <a:ext cx="37433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Tabelle 17"/>
          <p:cNvGraphicFramePr>
            <a:graphicFrameLocks noGrp="1"/>
          </p:cNvGraphicFramePr>
          <p:nvPr/>
        </p:nvGraphicFramePr>
        <p:xfrm>
          <a:off x="4078288" y="3860800"/>
          <a:ext cx="3673475" cy="2025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3384375"/>
              </a:tblGrid>
              <a:tr h="288032">
                <a:tc gridSpan="2">
                  <a:txBody>
                    <a:bodyPr/>
                    <a:lstStyle/>
                    <a:p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 – 3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хода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Конвеер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UV, VIS, NIR,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Металл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Комбинированные сенсоры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 –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350</a:t>
                      </a:r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mm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</a:b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700, 1000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1400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2000, 2800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9" name="Tabelle 18"/>
          <p:cNvGraphicFramePr>
            <a:graphicFrameLocks noGrp="1"/>
          </p:cNvGraphicFramePr>
          <p:nvPr/>
        </p:nvGraphicFramePr>
        <p:xfrm>
          <a:off x="982663" y="1052513"/>
          <a:ext cx="3024187" cy="274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</a:tblGrid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1"/>
                          </a:solidFill>
                        </a:rPr>
                        <a:t>CLARITY  </a:t>
                      </a:r>
                      <a:r>
                        <a:rPr lang="de-AT" sz="1200" dirty="0" err="1" smtClean="0">
                          <a:solidFill>
                            <a:schemeClr val="bg1"/>
                          </a:solidFill>
                        </a:rPr>
                        <a:t>Chute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e-AT" sz="1200" dirty="0" smtClean="0">
                          <a:solidFill>
                            <a:schemeClr val="bg1"/>
                          </a:solidFill>
                        </a:rPr>
                        <a:t>System</a:t>
                      </a:r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elle 19"/>
          <p:cNvGraphicFramePr>
            <a:graphicFrameLocks noGrp="1"/>
          </p:cNvGraphicFramePr>
          <p:nvPr/>
        </p:nvGraphicFramePr>
        <p:xfrm>
          <a:off x="4006850" y="1052513"/>
          <a:ext cx="3744913" cy="274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7"/>
              </a:tblGrid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1"/>
                          </a:solidFill>
                        </a:rPr>
                        <a:t>CLARITY  Belt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e-AT" sz="1200" dirty="0" smtClean="0">
                          <a:solidFill>
                            <a:schemeClr val="bg1"/>
                          </a:solidFill>
                        </a:rPr>
                        <a:t>System</a:t>
                      </a:r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elle 20"/>
          <p:cNvGraphicFramePr>
            <a:graphicFrameLocks noGrp="1"/>
          </p:cNvGraphicFramePr>
          <p:nvPr/>
        </p:nvGraphicFramePr>
        <p:xfrm>
          <a:off x="7751763" y="1052513"/>
          <a:ext cx="3743325" cy="274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7"/>
              </a:tblGrid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1"/>
                          </a:solidFill>
                        </a:rPr>
                        <a:t>CLARITY  Multi</a:t>
                      </a:r>
                      <a:r>
                        <a:rPr lang="de-AT" sz="1200" baseline="0" dirty="0" smtClean="0">
                          <a:solidFill>
                            <a:schemeClr val="bg1"/>
                          </a:solidFill>
                        </a:rPr>
                        <a:t> Way</a:t>
                      </a:r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elle 22"/>
          <p:cNvGraphicFramePr>
            <a:graphicFrameLocks noGrp="1"/>
          </p:cNvGraphicFramePr>
          <p:nvPr/>
        </p:nvGraphicFramePr>
        <p:xfrm>
          <a:off x="7751763" y="3860800"/>
          <a:ext cx="3671887" cy="2025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3384375"/>
              </a:tblGrid>
              <a:tr h="288032">
                <a:tc gridSpan="2">
                  <a:txBody>
                    <a:bodyPr/>
                    <a:lstStyle/>
                    <a:p>
                      <a:endParaRPr lang="de-AT" sz="1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3 – 6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ходов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Конвеер перфорированный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UV, VIS, NIR,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Металл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Комбинированные сенсоры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10</a:t>
                      </a:r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– </a:t>
                      </a:r>
                      <a:r>
                        <a:rPr lang="ru-RU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350</a:t>
                      </a:r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mm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/>
                      </a:r>
                      <a:b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</a:b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700, 1000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de-AT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1400</a:t>
                      </a:r>
                      <a:r>
                        <a:rPr lang="ru-RU" sz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2000, 2800</a:t>
                      </a:r>
                      <a:endParaRPr lang="de-AT" sz="12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I:\VERTRIEB\Angebote-Projekte\UT\8962_CHINA STANDARD\1.Angebot\12th\Possible Plant Layout 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12190413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3BF1865-D176-4231-9398-946FC9ED744D}" type="slidenum">
              <a:rPr lang="de-DE">
                <a:ea typeface="Geneva"/>
                <a:cs typeface="Geneva"/>
              </a:rPr>
              <a:pPr/>
              <a:t>5</a:t>
            </a:fld>
            <a:endParaRPr lang="de-DE">
              <a:ea typeface="Geneva"/>
              <a:cs typeface="Geneva"/>
            </a:endParaRPr>
          </a:p>
        </p:txBody>
      </p:sp>
      <p:sp>
        <p:nvSpPr>
          <p:cNvPr id="6" name="Inhaltsplatzhalter 6"/>
          <p:cNvSpPr>
            <a:spLocks noGrp="1"/>
          </p:cNvSpPr>
          <p:nvPr>
            <p:ph idx="1"/>
          </p:nvPr>
        </p:nvSpPr>
        <p:spPr>
          <a:xfrm>
            <a:off x="468313" y="4508500"/>
            <a:ext cx="8229600" cy="225742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Tx/>
              <a:buNone/>
            </a:pPr>
            <a:r>
              <a:rPr lang="ru-RU" sz="1400" b="1" smtClean="0">
                <a:solidFill>
                  <a:srgbClr val="7F7F7F"/>
                </a:solidFill>
                <a:ea typeface="Geneva"/>
                <a:cs typeface="Geneva"/>
              </a:rPr>
              <a:t>Потребители</a:t>
            </a:r>
            <a:endParaRPr lang="de-AT" sz="1400" b="1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Сборщики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Ресайклеры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Операторы полигонов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Стеклотарные заводы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Производители стекловаты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Производители пеностекла</a:t>
            </a:r>
          </a:p>
          <a:p>
            <a:r>
              <a:rPr lang="ru-RU" sz="1400" smtClean="0">
                <a:solidFill>
                  <a:srgbClr val="7F7F7F"/>
                </a:solidFill>
                <a:ea typeface="Geneva"/>
                <a:cs typeface="Geneva"/>
              </a:rPr>
              <a:t>...</a:t>
            </a:r>
            <a:endParaRPr lang="de-AT" sz="1400" smtClean="0">
              <a:solidFill>
                <a:srgbClr val="7F7F7F"/>
              </a:solidFill>
              <a:ea typeface="Geneva"/>
              <a:cs typeface="Geneva"/>
            </a:endParaRPr>
          </a:p>
        </p:txBody>
      </p:sp>
      <p:sp>
        <p:nvSpPr>
          <p:cNvPr id="7" name="Inhaltsplatzhalter 6"/>
          <p:cNvSpPr txBox="1">
            <a:spLocks/>
          </p:cNvSpPr>
          <p:nvPr/>
        </p:nvSpPr>
        <p:spPr>
          <a:xfrm>
            <a:off x="4799013" y="1700213"/>
            <a:ext cx="1368425" cy="4333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Магнит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8" name="Inhaltsplatzhalter 6"/>
          <p:cNvSpPr txBox="1">
            <a:spLocks/>
          </p:cNvSpPr>
          <p:nvPr/>
        </p:nvSpPr>
        <p:spPr>
          <a:xfrm>
            <a:off x="2495550" y="1844675"/>
            <a:ext cx="2303463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300" b="1">
                <a:solidFill>
                  <a:srgbClr val="7F7F7F"/>
                </a:solidFill>
                <a:latin typeface="Verdana" pitchFamily="34" charset="0"/>
                <a:cs typeface="Geneva"/>
              </a:rPr>
              <a:t>Деления на фракции</a:t>
            </a:r>
            <a:endParaRPr lang="de-AT" sz="13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9" name="Inhaltsplatzhalter 6"/>
          <p:cNvSpPr txBox="1">
            <a:spLocks/>
          </p:cNvSpPr>
          <p:nvPr/>
        </p:nvSpPr>
        <p:spPr>
          <a:xfrm>
            <a:off x="5375275" y="1125538"/>
            <a:ext cx="1368425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Подача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10" name="Inhaltsplatzhalter 6"/>
          <p:cNvSpPr txBox="1">
            <a:spLocks/>
          </p:cNvSpPr>
          <p:nvPr/>
        </p:nvSpPr>
        <p:spPr>
          <a:xfrm>
            <a:off x="1703388" y="2276475"/>
            <a:ext cx="2303462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Дробление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11" name="Inhaltsplatzhalter 6"/>
          <p:cNvSpPr txBox="1">
            <a:spLocks/>
          </p:cNvSpPr>
          <p:nvPr/>
        </p:nvSpPr>
        <p:spPr>
          <a:xfrm>
            <a:off x="550863" y="2997200"/>
            <a:ext cx="2303462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Удалитель этикетки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12" name="Inhaltsplatzhalter 6"/>
          <p:cNvSpPr txBox="1">
            <a:spLocks/>
          </p:cNvSpPr>
          <p:nvPr/>
        </p:nvSpPr>
        <p:spPr>
          <a:xfrm>
            <a:off x="3359150" y="5013325"/>
            <a:ext cx="2303463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Удаление органики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13" name="Inhaltsplatzhalter 6"/>
          <p:cNvSpPr txBox="1">
            <a:spLocks/>
          </p:cNvSpPr>
          <p:nvPr/>
        </p:nvSpPr>
        <p:spPr>
          <a:xfrm>
            <a:off x="6454775" y="2781300"/>
            <a:ext cx="2305050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Удаление Металлов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sp>
        <p:nvSpPr>
          <p:cNvPr id="14" name="Inhaltsplatzhalter 6"/>
          <p:cNvSpPr txBox="1">
            <a:spLocks/>
          </p:cNvSpPr>
          <p:nvPr/>
        </p:nvSpPr>
        <p:spPr>
          <a:xfrm>
            <a:off x="8470900" y="3357563"/>
            <a:ext cx="2952750" cy="431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1400" b="1">
                <a:solidFill>
                  <a:srgbClr val="7F7F7F"/>
                </a:solidFill>
                <a:latin typeface="Verdana" pitchFamily="34" charset="0"/>
                <a:cs typeface="Geneva"/>
              </a:rPr>
              <a:t>Оптическая сортировка</a:t>
            </a:r>
            <a:endParaRPr lang="de-AT" sz="1400" b="1">
              <a:solidFill>
                <a:srgbClr val="7F7F7F"/>
              </a:solidFill>
              <a:latin typeface="Verdana" pitchFamily="34" charset="0"/>
              <a:cs typeface="Geneva"/>
            </a:endParaRPr>
          </a:p>
        </p:txBody>
      </p:sp>
      <p:cxnSp>
        <p:nvCxnSpPr>
          <p:cNvPr id="16" name="Gerade Verbindung mit Pfeil 15"/>
          <p:cNvCxnSpPr/>
          <p:nvPr/>
        </p:nvCxnSpPr>
        <p:spPr bwMode="auto">
          <a:xfrm>
            <a:off x="6094413" y="1412875"/>
            <a:ext cx="504825" cy="14446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Gerade Verbindung mit Pfeil 19"/>
          <p:cNvCxnSpPr/>
          <p:nvPr/>
        </p:nvCxnSpPr>
        <p:spPr bwMode="auto">
          <a:xfrm>
            <a:off x="5159375" y="1989138"/>
            <a:ext cx="503238" cy="1444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Gerade Verbindung mit Pfeil 20"/>
          <p:cNvCxnSpPr/>
          <p:nvPr/>
        </p:nvCxnSpPr>
        <p:spPr bwMode="auto">
          <a:xfrm>
            <a:off x="4151313" y="2205038"/>
            <a:ext cx="503237" cy="1444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Gerade Verbindung mit Pfeil 21"/>
          <p:cNvCxnSpPr/>
          <p:nvPr/>
        </p:nvCxnSpPr>
        <p:spPr bwMode="auto">
          <a:xfrm>
            <a:off x="2711450" y="2636838"/>
            <a:ext cx="503238" cy="1444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Gerade Verbindung mit Pfeil 22"/>
          <p:cNvCxnSpPr/>
          <p:nvPr/>
        </p:nvCxnSpPr>
        <p:spPr bwMode="auto">
          <a:xfrm>
            <a:off x="1270000" y="3357563"/>
            <a:ext cx="504825" cy="1428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Gerade Verbindung mit Pfeil 23"/>
          <p:cNvCxnSpPr/>
          <p:nvPr/>
        </p:nvCxnSpPr>
        <p:spPr bwMode="auto">
          <a:xfrm flipH="1" flipV="1">
            <a:off x="3935413" y="4221163"/>
            <a:ext cx="215900" cy="863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6" name="Gerade Verbindung mit Pfeil 25"/>
          <p:cNvCxnSpPr/>
          <p:nvPr/>
        </p:nvCxnSpPr>
        <p:spPr bwMode="auto">
          <a:xfrm flipH="1">
            <a:off x="6527800" y="3141663"/>
            <a:ext cx="792163" cy="14287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Gerade Verbindung mit Pfeil 27"/>
          <p:cNvCxnSpPr/>
          <p:nvPr/>
        </p:nvCxnSpPr>
        <p:spPr bwMode="auto">
          <a:xfrm flipH="1">
            <a:off x="8615363" y="3644900"/>
            <a:ext cx="647700" cy="71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4BD7CC0-7F45-43A6-90A3-C61CA4C8D0D9}" type="slidenum">
              <a:rPr lang="de-DE">
                <a:ea typeface="Geneva"/>
                <a:cs typeface="Geneva"/>
              </a:rPr>
              <a:pPr/>
              <a:t>6</a:t>
            </a:fld>
            <a:endParaRPr lang="de-DE">
              <a:ea typeface="Geneva"/>
              <a:cs typeface="Geneva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06400" y="601663"/>
            <a:ext cx="6337300" cy="30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Сортировка стеклобоя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, </a:t>
            </a:r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пластиковых хлопьев,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WEEE …</a:t>
            </a:r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 </a:t>
            </a:r>
            <a:r>
              <a:rPr lang="de-AT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 </a:t>
            </a:r>
            <a:endParaRPr lang="de-AT" sz="1400">
              <a:cs typeface="Geneva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1538" y="1700213"/>
            <a:ext cx="5851525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5951538" y="4365625"/>
          <a:ext cx="5903912" cy="1644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28"/>
                <a:gridCol w="2952328"/>
              </a:tblGrid>
              <a:tr h="252028">
                <a:tc>
                  <a:txBody>
                    <a:bodyPr/>
                    <a:lstStyle/>
                    <a:p>
                      <a:r>
                        <a:rPr lang="de-AT" sz="1200" err="1" smtClean="0">
                          <a:solidFill>
                            <a:schemeClr val="bg1"/>
                          </a:solidFill>
                        </a:rPr>
                        <a:t>Machinery</a:t>
                      </a:r>
                      <a:endParaRPr lang="de-AT" sz="120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Ways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2 – 3 </a:t>
                      </a:r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way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AT" sz="1200" baseline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systems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Type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Chute</a:t>
                      </a:r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Sensors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(</a:t>
                      </a:r>
                      <a:r>
                        <a:rPr lang="de-AT" sz="1200" baseline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technologies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)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UV, VIS, NIR, </a:t>
                      </a:r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metal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de-AT" sz="1200" baseline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sensor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AT" sz="1200" baseline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fusions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Granulometry (mm)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1 – 60 mm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52028">
                <a:tc>
                  <a:txBody>
                    <a:bodyPr/>
                    <a:lstStyle/>
                    <a:p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Sorting</a:t>
                      </a:r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AT" sz="120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width</a:t>
                      </a:r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(mm)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AT" sz="120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700, 1000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de-AT" sz="1200" baseline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and</a:t>
                      </a:r>
                      <a:r>
                        <a:rPr lang="de-AT" sz="1200" baseline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1400</a:t>
                      </a:r>
                      <a:endParaRPr lang="de-AT" sz="120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Rechteck 8"/>
          <p:cNvSpPr/>
          <p:nvPr/>
        </p:nvSpPr>
        <p:spPr>
          <a:xfrm>
            <a:off x="406400" y="1020763"/>
            <a:ext cx="482441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</a:rPr>
              <a:t>Системы ската для 2х и 3х ходовой сортировки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Отделение загрязнений, как Керамики, фарфора и камня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Отделение металлов</a:t>
            </a:r>
            <a:endParaRPr lang="de-AT" sz="2000">
              <a:solidFill>
                <a:srgbClr val="7F7F7F"/>
              </a:solidFill>
              <a:latin typeface="Verdana" pitchFamily="34" charset="0"/>
              <a:cs typeface="Geneva"/>
              <a:sym typeface="Wingdings" pitchFamily="2" charset="2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Отделение тугоплавких </a:t>
            </a:r>
            <a:r>
              <a:rPr lang="de-AT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(HR)</a:t>
            </a: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и стекол содержащих оксид свинца</a:t>
            </a:r>
            <a:r>
              <a:rPr lang="de-AT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 (LEAD)</a:t>
            </a:r>
          </a:p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</a:pP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Сортировка по цвету</a:t>
            </a:r>
            <a:r>
              <a:rPr lang="de-AT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 (</a:t>
            </a:r>
            <a:r>
              <a:rPr lang="ru-RU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16 млн оттенков</a:t>
            </a:r>
            <a:r>
              <a:rPr lang="de-AT" sz="2000">
                <a:solidFill>
                  <a:srgbClr val="7F7F7F"/>
                </a:solidFill>
                <a:latin typeface="Verdana" pitchFamily="34" charset="0"/>
                <a:cs typeface="Geneva"/>
                <a:sym typeface="Wingdings" pitchFamily="2" charset="2"/>
              </a:rPr>
              <a:t>)</a:t>
            </a:r>
          </a:p>
        </p:txBody>
      </p:sp>
      <p:sp>
        <p:nvSpPr>
          <p:cNvPr id="16412" name="Ellipse 9"/>
          <p:cNvSpPr>
            <a:spLocks noChangeArrowheads="1"/>
          </p:cNvSpPr>
          <p:nvPr/>
        </p:nvSpPr>
        <p:spPr bwMode="auto">
          <a:xfrm>
            <a:off x="6311900" y="981075"/>
            <a:ext cx="1296988" cy="1295400"/>
          </a:xfrm>
          <a:prstGeom prst="ellipse">
            <a:avLst/>
          </a:prstGeom>
          <a:solidFill>
            <a:srgbClr val="F88628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de-AT" sz="1400">
              <a:cs typeface="Geneva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311900" y="1341438"/>
            <a:ext cx="1271588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de-AT" sz="1050" dirty="0">
                <a:solidFill>
                  <a:schemeClr val="bg1"/>
                </a:solidFill>
                <a:latin typeface="Swis721 BlkEx BT" pitchFamily="34" charset="0"/>
                <a:ea typeface="Geneva" charset="-128"/>
                <a:cs typeface="+mn-cs"/>
              </a:rPr>
              <a:t>World</a:t>
            </a:r>
          </a:p>
          <a:p>
            <a:pPr algn="ctr" eaLnBrk="0" hangingPunct="0">
              <a:defRPr/>
            </a:pPr>
            <a:r>
              <a:rPr lang="de-AT" sz="1050" dirty="0">
                <a:solidFill>
                  <a:schemeClr val="bg1"/>
                </a:solidFill>
                <a:latin typeface="Swis721 BlkEx BT" pitchFamily="34" charset="0"/>
                <a:ea typeface="Geneva" charset="-128"/>
                <a:cs typeface="+mn-cs"/>
              </a:rPr>
              <a:t>Market</a:t>
            </a:r>
          </a:p>
          <a:p>
            <a:pPr algn="ctr" eaLnBrk="0" hangingPunct="0">
              <a:defRPr/>
            </a:pPr>
            <a:r>
              <a:rPr lang="de-AT" sz="1050" dirty="0">
                <a:solidFill>
                  <a:schemeClr val="bg1"/>
                </a:solidFill>
                <a:latin typeface="Swis721 BlkEx BT" pitchFamily="34" charset="0"/>
                <a:ea typeface="Geneva" charset="-128"/>
                <a:cs typeface="+mn-cs"/>
              </a:rPr>
              <a:t>Leader  </a:t>
            </a:r>
            <a:endParaRPr lang="de-AT" sz="1050" dirty="0">
              <a:solidFill>
                <a:schemeClr val="bg1"/>
              </a:solidFill>
              <a:latin typeface="Swis721 BlkEx BT" pitchFamily="34" charset="0"/>
              <a:ea typeface="Geneva" charset="-128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7052F56-6760-40FC-A20A-D27EC9C9BC26}" type="slidenum">
              <a:rPr lang="de-DE">
                <a:ea typeface="Geneva"/>
                <a:cs typeface="Geneva"/>
              </a:rPr>
              <a:pPr/>
              <a:t>7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5" name="Grafik 4" descr="06_INPU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124" y="1340768"/>
            <a:ext cx="4291947" cy="321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Grafik 6" descr="FLI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8310" y="1340768"/>
            <a:ext cx="4407496" cy="33056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2" name="Pfeil nach rechts 8"/>
          <p:cNvSpPr>
            <a:spLocks noChangeArrowheads="1"/>
          </p:cNvSpPr>
          <p:nvPr/>
        </p:nvSpPr>
        <p:spPr bwMode="auto">
          <a:xfrm>
            <a:off x="5159375" y="2708275"/>
            <a:ext cx="1800225" cy="865188"/>
          </a:xfrm>
          <a:prstGeom prst="rightArrow">
            <a:avLst>
              <a:gd name="adj1" fmla="val 50000"/>
              <a:gd name="adj2" fmla="val 4993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de-AT">
              <a:cs typeface="Geneva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838200" y="4652963"/>
            <a:ext cx="316865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Входящее сырье (Полигон, раздельный сбор, депозитная система ...)</a:t>
            </a:r>
            <a:endParaRPr lang="de-AT" sz="1400">
              <a:cs typeface="Geneva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823200" y="4724400"/>
            <a:ext cx="3168650" cy="73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/>
            <a:r>
              <a:rPr lang="ru-RU" sz="1400" b="1">
                <a:solidFill>
                  <a:srgbClr val="404040"/>
                </a:solidFill>
                <a:latin typeface="Verdana" pitchFamily="34" charset="0"/>
                <a:cs typeface="Geneva"/>
              </a:rPr>
              <a:t>Конечный продукт (например Белый стеклобой, чистота: 99 %)</a:t>
            </a:r>
            <a:endParaRPr lang="de-AT" sz="1400">
              <a:cs typeface="Gene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838A13-36F7-4878-8B56-DDBC80D9BA17}" type="slidenum">
              <a:rPr lang="de-DE" smtClean="0">
                <a:ea typeface="Geneva"/>
                <a:cs typeface="Geneva"/>
              </a:rPr>
              <a:pPr/>
              <a:t>8</a:t>
            </a:fld>
            <a:endParaRPr lang="de-DE" smtClean="0">
              <a:ea typeface="Geneva"/>
              <a:cs typeface="Geneva"/>
            </a:endParaRPr>
          </a:p>
        </p:txBody>
      </p:sp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3025" y="1557338"/>
            <a:ext cx="4103688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reihandform 11"/>
          <p:cNvSpPr>
            <a:spLocks noChangeArrowheads="1"/>
          </p:cNvSpPr>
          <p:nvPr/>
        </p:nvSpPr>
        <p:spPr bwMode="auto">
          <a:xfrm>
            <a:off x="1198563" y="2060575"/>
            <a:ext cx="2881312" cy="3148013"/>
          </a:xfrm>
          <a:custGeom>
            <a:avLst/>
            <a:gdLst>
              <a:gd name="T0" fmla="*/ 0 w 2632364"/>
              <a:gd name="T1" fmla="*/ 71911 h 3100339"/>
              <a:gd name="T2" fmla="*/ 1384702 w 2632364"/>
              <a:gd name="T3" fmla="*/ 90671 h 3100339"/>
              <a:gd name="T4" fmla="*/ 2021462 w 2632364"/>
              <a:gd name="T5" fmla="*/ 615936 h 3100339"/>
              <a:gd name="T6" fmla="*/ 2698651 w 2632364"/>
              <a:gd name="T7" fmla="*/ 1863439 h 3100339"/>
              <a:gd name="T8" fmla="*/ 2840154 w 2632364"/>
              <a:gd name="T9" fmla="*/ 2266768 h 3100339"/>
              <a:gd name="T10" fmla="*/ 2880584 w 2632364"/>
              <a:gd name="T11" fmla="*/ 3148462 h 31003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32364"/>
              <a:gd name="T19" fmla="*/ 0 h 3100339"/>
              <a:gd name="T20" fmla="*/ 2632364 w 2632364"/>
              <a:gd name="T21" fmla="*/ 3100339 h 31003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32364" h="3100339">
                <a:moveTo>
                  <a:pt x="0" y="70812"/>
                </a:moveTo>
                <a:cubicBezTo>
                  <a:pt x="478751" y="35406"/>
                  <a:pt x="957503" y="0"/>
                  <a:pt x="1265382" y="89285"/>
                </a:cubicBezTo>
                <a:cubicBezTo>
                  <a:pt x="1573261" y="178570"/>
                  <a:pt x="1647152" y="315576"/>
                  <a:pt x="1847273" y="606521"/>
                </a:cubicBezTo>
                <a:cubicBezTo>
                  <a:pt x="2047394" y="897466"/>
                  <a:pt x="2341418" y="1564024"/>
                  <a:pt x="2466109" y="1834957"/>
                </a:cubicBezTo>
                <a:cubicBezTo>
                  <a:pt x="2590800" y="2105890"/>
                  <a:pt x="2567709" y="2021224"/>
                  <a:pt x="2595418" y="2232121"/>
                </a:cubicBezTo>
                <a:cubicBezTo>
                  <a:pt x="2623127" y="2443018"/>
                  <a:pt x="2627745" y="2771678"/>
                  <a:pt x="2632364" y="3100339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de-AT">
              <a:cs typeface="Geneva"/>
            </a:endParaRPr>
          </a:p>
        </p:txBody>
      </p:sp>
      <p:sp>
        <p:nvSpPr>
          <p:cNvPr id="14" name="Freihandform 13"/>
          <p:cNvSpPr>
            <a:spLocks noChangeArrowheads="1"/>
          </p:cNvSpPr>
          <p:nvPr/>
        </p:nvSpPr>
        <p:spPr bwMode="auto">
          <a:xfrm>
            <a:off x="2516188" y="3357563"/>
            <a:ext cx="1130300" cy="2025650"/>
          </a:xfrm>
          <a:custGeom>
            <a:avLst/>
            <a:gdLst>
              <a:gd name="T0" fmla="*/ 1130865 w 708121"/>
              <a:gd name="T1" fmla="*/ 0 h 1901151"/>
              <a:gd name="T2" fmla="*/ 275341 w 708121"/>
              <a:gd name="T3" fmla="*/ 502056 h 1901151"/>
              <a:gd name="T4" fmla="*/ 39334 w 708121"/>
              <a:gd name="T5" fmla="*/ 1791649 h 1901151"/>
              <a:gd name="T6" fmla="*/ 39334 w 708121"/>
              <a:gd name="T7" fmla="*/ 1909780 h 1901151"/>
              <a:gd name="T8" fmla="*/ 0 60000 65536"/>
              <a:gd name="T9" fmla="*/ 0 60000 65536"/>
              <a:gd name="T10" fmla="*/ 0 60000 65536"/>
              <a:gd name="T11" fmla="*/ 0 60000 65536"/>
              <a:gd name="T12" fmla="*/ 0 w 708121"/>
              <a:gd name="T13" fmla="*/ 0 h 1901151"/>
              <a:gd name="T14" fmla="*/ 708121 w 708121"/>
              <a:gd name="T15" fmla="*/ 1901151 h 1901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8121" h="1901151">
                <a:moveTo>
                  <a:pt x="708121" y="0"/>
                </a:moveTo>
                <a:cubicBezTo>
                  <a:pt x="497224" y="95442"/>
                  <a:pt x="286327" y="190885"/>
                  <a:pt x="172412" y="471055"/>
                </a:cubicBezTo>
                <a:cubicBezTo>
                  <a:pt x="58497" y="751225"/>
                  <a:pt x="49260" y="1460885"/>
                  <a:pt x="24630" y="1681018"/>
                </a:cubicBezTo>
                <a:cubicBezTo>
                  <a:pt x="0" y="1901151"/>
                  <a:pt x="12315" y="1846503"/>
                  <a:pt x="24630" y="1791855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de-AT">
              <a:cs typeface="Geneva"/>
            </a:endParaRPr>
          </a:p>
        </p:txBody>
      </p:sp>
      <p:sp>
        <p:nvSpPr>
          <p:cNvPr id="16" name="Explosion 1 15"/>
          <p:cNvSpPr/>
          <p:nvPr/>
        </p:nvSpPr>
        <p:spPr bwMode="auto">
          <a:xfrm>
            <a:off x="3503613" y="3213100"/>
            <a:ext cx="287337" cy="287338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17" name="Explosion 1 16"/>
          <p:cNvSpPr/>
          <p:nvPr/>
        </p:nvSpPr>
        <p:spPr bwMode="auto">
          <a:xfrm>
            <a:off x="3719513" y="3573463"/>
            <a:ext cx="287337" cy="287337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sp>
        <p:nvSpPr>
          <p:cNvPr id="18" name="Freihandform 17"/>
          <p:cNvSpPr>
            <a:spLocks noChangeArrowheads="1"/>
          </p:cNvSpPr>
          <p:nvPr/>
        </p:nvSpPr>
        <p:spPr bwMode="auto">
          <a:xfrm>
            <a:off x="3286125" y="3789363"/>
            <a:ext cx="576263" cy="1800225"/>
          </a:xfrm>
          <a:custGeom>
            <a:avLst/>
            <a:gdLst>
              <a:gd name="T0" fmla="*/ 576064 w 708121"/>
              <a:gd name="T1" fmla="*/ 0 h 1901151"/>
              <a:gd name="T2" fmla="*/ 140259 w 708121"/>
              <a:gd name="T3" fmla="*/ 446042 h 1901151"/>
              <a:gd name="T4" fmla="*/ 20037 w 708121"/>
              <a:gd name="T5" fmla="*/ 1591756 h 1901151"/>
              <a:gd name="T6" fmla="*/ 20037 w 708121"/>
              <a:gd name="T7" fmla="*/ 1696708 h 1901151"/>
              <a:gd name="T8" fmla="*/ 0 60000 65536"/>
              <a:gd name="T9" fmla="*/ 0 60000 65536"/>
              <a:gd name="T10" fmla="*/ 0 60000 65536"/>
              <a:gd name="T11" fmla="*/ 0 60000 65536"/>
              <a:gd name="T12" fmla="*/ 0 w 708121"/>
              <a:gd name="T13" fmla="*/ 0 h 1901151"/>
              <a:gd name="T14" fmla="*/ 708121 w 708121"/>
              <a:gd name="T15" fmla="*/ 1901151 h 1901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8121" h="1901151">
                <a:moveTo>
                  <a:pt x="708121" y="0"/>
                </a:moveTo>
                <a:cubicBezTo>
                  <a:pt x="497224" y="95442"/>
                  <a:pt x="286327" y="190885"/>
                  <a:pt x="172412" y="471055"/>
                </a:cubicBezTo>
                <a:cubicBezTo>
                  <a:pt x="58497" y="751225"/>
                  <a:pt x="49260" y="1460885"/>
                  <a:pt x="24630" y="1681018"/>
                </a:cubicBezTo>
                <a:cubicBezTo>
                  <a:pt x="0" y="1901151"/>
                  <a:pt x="12315" y="1846503"/>
                  <a:pt x="24630" y="1791855"/>
                </a:cubicBezTo>
              </a:path>
            </a:pathLst>
          </a:cu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de-AT">
              <a:cs typeface="Geneva"/>
            </a:endParaRPr>
          </a:p>
        </p:txBody>
      </p:sp>
      <p:sp>
        <p:nvSpPr>
          <p:cNvPr id="18440" name="Textfeld 18"/>
          <p:cNvSpPr txBox="1">
            <a:spLocks noChangeArrowheads="1"/>
          </p:cNvSpPr>
          <p:nvPr/>
        </p:nvSpPr>
        <p:spPr bwMode="auto">
          <a:xfrm>
            <a:off x="6478588" y="2565400"/>
            <a:ext cx="514191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 eaLnBrk="0" hangingPunct="0">
              <a:buFont typeface="Arial" charset="0"/>
              <a:buAutoNum type="arabicPeriod"/>
            </a:pPr>
            <a:r>
              <a:rPr lang="ru-RU">
                <a:cs typeface="Geneva"/>
              </a:rPr>
              <a:t>Трансмиссия, рефлекция света</a:t>
            </a:r>
            <a:endParaRPr lang="de-AT">
              <a:cs typeface="Geneva"/>
            </a:endParaRPr>
          </a:p>
          <a:p>
            <a:pPr marL="457200" indent="-457200" eaLnBrk="0" hangingPunct="0">
              <a:buFont typeface="Arial" charset="0"/>
              <a:buAutoNum type="arabicPeriod"/>
            </a:pPr>
            <a:r>
              <a:rPr lang="ru-RU">
                <a:cs typeface="Geneva"/>
              </a:rPr>
              <a:t>Сортирующие форсунки</a:t>
            </a:r>
            <a:endParaRPr lang="en-US">
              <a:cs typeface="Geneva"/>
            </a:endParaRPr>
          </a:p>
          <a:p>
            <a:pPr marL="457200" indent="-457200" eaLnBrk="0" hangingPunct="0">
              <a:buFont typeface="Arial" charset="0"/>
              <a:buAutoNum type="arabicPeriod"/>
            </a:pPr>
            <a:r>
              <a:rPr lang="ru-RU">
                <a:cs typeface="Geneva"/>
              </a:rPr>
              <a:t>Сенсор</a:t>
            </a:r>
            <a:endParaRPr lang="de-AT">
              <a:cs typeface="Geneva"/>
            </a:endParaRPr>
          </a:p>
          <a:p>
            <a:pPr marL="457200" indent="-457200" eaLnBrk="0" hangingPunct="0">
              <a:buFont typeface="Arial" charset="0"/>
              <a:buAutoNum type="arabicPeriod"/>
            </a:pPr>
            <a:r>
              <a:rPr lang="ru-RU">
                <a:cs typeface="Geneva"/>
              </a:rPr>
              <a:t>Проходящая фракция</a:t>
            </a:r>
            <a:endParaRPr lang="de-AT">
              <a:cs typeface="Geneva"/>
            </a:endParaRPr>
          </a:p>
          <a:p>
            <a:pPr marL="457200" indent="-457200" eaLnBrk="0" hangingPunct="0">
              <a:buFont typeface="Arial" charset="0"/>
              <a:buAutoNum type="arabicPeriod"/>
            </a:pPr>
            <a:r>
              <a:rPr lang="ru-RU">
                <a:cs typeface="Geneva"/>
              </a:rPr>
              <a:t>Отсортированная фракция</a:t>
            </a:r>
            <a:endParaRPr lang="de-AT">
              <a:cs typeface="Geneva"/>
            </a:endParaRPr>
          </a:p>
        </p:txBody>
      </p:sp>
      <p:grpSp>
        <p:nvGrpSpPr>
          <p:cNvPr id="2" name="Gruppieren 22"/>
          <p:cNvGrpSpPr>
            <a:grpSpLocks/>
          </p:cNvGrpSpPr>
          <p:nvPr/>
        </p:nvGrpSpPr>
        <p:grpSpPr bwMode="auto">
          <a:xfrm>
            <a:off x="1390650" y="5013325"/>
            <a:ext cx="3744913" cy="863600"/>
            <a:chOff x="827584" y="5013176"/>
            <a:chExt cx="3366450" cy="1117873"/>
          </a:xfrm>
        </p:grpSpPr>
        <p:pic>
          <p:nvPicPr>
            <p:cNvPr id="18449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7584" y="5013176"/>
              <a:ext cx="1080120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0" name="Picture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07704" y="5013176"/>
              <a:ext cx="1654865" cy="1102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1" name="Picture 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31840" y="5013176"/>
              <a:ext cx="1062194" cy="1117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42" name="Textfeld 23"/>
          <p:cNvSpPr txBox="1">
            <a:spLocks noChangeArrowheads="1"/>
          </p:cNvSpPr>
          <p:nvPr/>
        </p:nvSpPr>
        <p:spPr bwMode="auto">
          <a:xfrm>
            <a:off x="2543175" y="2852738"/>
            <a:ext cx="863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2000">
                <a:cs typeface="Geneva"/>
              </a:rPr>
              <a:t>1</a:t>
            </a:r>
          </a:p>
        </p:txBody>
      </p:sp>
      <p:sp>
        <p:nvSpPr>
          <p:cNvPr id="18443" name="Textfeld 30"/>
          <p:cNvSpPr txBox="1">
            <a:spLocks noChangeArrowheads="1"/>
          </p:cNvSpPr>
          <p:nvPr/>
        </p:nvSpPr>
        <p:spPr bwMode="auto">
          <a:xfrm>
            <a:off x="3503613" y="3141663"/>
            <a:ext cx="6715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1800">
                <a:cs typeface="Geneva"/>
              </a:rPr>
              <a:t>2</a:t>
            </a:r>
          </a:p>
        </p:txBody>
      </p:sp>
      <p:sp>
        <p:nvSpPr>
          <p:cNvPr id="18444" name="Textfeld 31"/>
          <p:cNvSpPr txBox="1">
            <a:spLocks noChangeArrowheads="1"/>
          </p:cNvSpPr>
          <p:nvPr/>
        </p:nvSpPr>
        <p:spPr bwMode="auto">
          <a:xfrm>
            <a:off x="3790950" y="2276475"/>
            <a:ext cx="671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1800">
                <a:cs typeface="Geneva"/>
              </a:rPr>
              <a:t>3</a:t>
            </a:r>
          </a:p>
        </p:txBody>
      </p:sp>
      <p:sp>
        <p:nvSpPr>
          <p:cNvPr id="18445" name="Textfeld 32"/>
          <p:cNvSpPr txBox="1">
            <a:spLocks noChangeArrowheads="1"/>
          </p:cNvSpPr>
          <p:nvPr/>
        </p:nvSpPr>
        <p:spPr bwMode="auto">
          <a:xfrm>
            <a:off x="3983038" y="4581525"/>
            <a:ext cx="6715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1800">
                <a:cs typeface="Geneva"/>
              </a:rPr>
              <a:t>4</a:t>
            </a:r>
          </a:p>
        </p:txBody>
      </p:sp>
      <p:sp>
        <p:nvSpPr>
          <p:cNvPr id="18446" name="Textfeld 33"/>
          <p:cNvSpPr txBox="1">
            <a:spLocks noChangeArrowheads="1"/>
          </p:cNvSpPr>
          <p:nvPr/>
        </p:nvSpPr>
        <p:spPr bwMode="auto">
          <a:xfrm>
            <a:off x="2927350" y="4581525"/>
            <a:ext cx="671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1800">
                <a:cs typeface="Geneva"/>
              </a:rPr>
              <a:t>5</a:t>
            </a:r>
          </a:p>
        </p:txBody>
      </p:sp>
      <p:sp>
        <p:nvSpPr>
          <p:cNvPr id="18447" name="Textfeld 34"/>
          <p:cNvSpPr txBox="1">
            <a:spLocks noChangeArrowheads="1"/>
          </p:cNvSpPr>
          <p:nvPr/>
        </p:nvSpPr>
        <p:spPr bwMode="auto">
          <a:xfrm>
            <a:off x="2159000" y="4581525"/>
            <a:ext cx="671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AT" sz="1800">
                <a:cs typeface="Geneva"/>
              </a:rPr>
              <a:t>5</a:t>
            </a:r>
          </a:p>
        </p:txBody>
      </p:sp>
      <p:sp>
        <p:nvSpPr>
          <p:cNvPr id="18448" name="Titel 1"/>
          <p:cNvSpPr>
            <a:spLocks noGrp="1"/>
          </p:cNvSpPr>
          <p:nvPr>
            <p:ph type="title"/>
          </p:nvPr>
        </p:nvSpPr>
        <p:spPr bwMode="auto">
          <a:xfrm>
            <a:off x="527050" y="908050"/>
            <a:ext cx="10971213" cy="488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b="1" smtClean="0">
                <a:ea typeface="Geneva"/>
                <a:cs typeface="Geneva"/>
              </a:rPr>
              <a:t>Принцип действия</a:t>
            </a:r>
            <a:r>
              <a:rPr lang="de-AT" sz="1400" b="1" smtClean="0">
                <a:ea typeface="Geneva"/>
                <a:cs typeface="Geneva"/>
              </a:rPr>
              <a:t> </a:t>
            </a:r>
            <a:r>
              <a:rPr lang="ru-RU" sz="1400" b="1" smtClean="0">
                <a:ea typeface="Geneva"/>
                <a:cs typeface="Geneva"/>
              </a:rPr>
              <a:t>сортировки по скату</a:t>
            </a:r>
            <a:endParaRPr lang="en-US" sz="1400" b="1" smtClean="0">
              <a:ea typeface="Geneva"/>
              <a:cs typeface="Genev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el 1"/>
          <p:cNvSpPr>
            <a:spLocks noGrp="1"/>
          </p:cNvSpPr>
          <p:nvPr>
            <p:ph type="title"/>
          </p:nvPr>
        </p:nvSpPr>
        <p:spPr bwMode="auto">
          <a:xfrm>
            <a:off x="609600" y="928688"/>
            <a:ext cx="10971213" cy="4889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smtClean="0">
                <a:solidFill>
                  <a:srgbClr val="404040"/>
                </a:solidFill>
                <a:ea typeface="Geneva"/>
                <a:cs typeface="Geneva"/>
              </a:rPr>
              <a:t>Конвеерный сортировщик – 2 хода</a:t>
            </a:r>
            <a:endParaRPr lang="de-AT" sz="1400" smtClean="0">
              <a:solidFill>
                <a:srgbClr val="404040"/>
              </a:solidFill>
              <a:ea typeface="Geneva"/>
              <a:cs typeface="Geneva"/>
            </a:endParaRPr>
          </a:p>
        </p:txBody>
      </p:sp>
      <p:sp>
        <p:nvSpPr>
          <p:cNvPr id="20482" name="Foliennummernplatzhalt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0D3EAE1-24AE-4C39-A2EE-ECD67569C411}" type="slidenum">
              <a:rPr lang="de-DE">
                <a:ea typeface="Geneva"/>
                <a:cs typeface="Geneva"/>
              </a:rPr>
              <a:pPr/>
              <a:t>9</a:t>
            </a:fld>
            <a:endParaRPr lang="de-DE">
              <a:ea typeface="Geneva"/>
              <a:cs typeface="Geneva"/>
            </a:endParaRPr>
          </a:p>
        </p:txBody>
      </p:sp>
      <p:pic>
        <p:nvPicPr>
          <p:cNvPr id="20483" name="Inhaltsplatzhalter 6" descr="2 Way Belt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46263" y="1628775"/>
            <a:ext cx="8435975" cy="4525963"/>
          </a:xfrm>
          <a:noFill/>
          <a:ln>
            <a:miter lim="800000"/>
            <a:headEnd/>
            <a:tailEnd/>
          </a:ln>
        </p:spPr>
      </p:pic>
      <p:sp>
        <p:nvSpPr>
          <p:cNvPr id="8" name="Bogen 7"/>
          <p:cNvSpPr/>
          <p:nvPr/>
        </p:nvSpPr>
        <p:spPr bwMode="auto">
          <a:xfrm>
            <a:off x="2927350" y="4149725"/>
            <a:ext cx="2519363" cy="2374900"/>
          </a:xfrm>
          <a:prstGeom prst="arc">
            <a:avLst>
              <a:gd name="adj1" fmla="val 10820284"/>
              <a:gd name="adj2" fmla="val 16391846"/>
            </a:avLst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AT">
              <a:ea typeface="Geneva" charset="-128"/>
              <a:cs typeface="+mn-cs"/>
            </a:endParaRPr>
          </a:p>
        </p:txBody>
      </p:sp>
      <p:cxnSp>
        <p:nvCxnSpPr>
          <p:cNvPr id="10" name="Gerade Verbindung mit Pfeil 9"/>
          <p:cNvCxnSpPr>
            <a:cxnSpLocks noChangeShapeType="1"/>
          </p:cNvCxnSpPr>
          <p:nvPr/>
        </p:nvCxnSpPr>
        <p:spPr bwMode="auto">
          <a:xfrm>
            <a:off x="4006850" y="4149725"/>
            <a:ext cx="71438" cy="1150938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3" name="Explosion 1 12"/>
          <p:cNvSpPr/>
          <p:nvPr/>
        </p:nvSpPr>
        <p:spPr bwMode="auto">
          <a:xfrm>
            <a:off x="3862388" y="3860800"/>
            <a:ext cx="288925" cy="288925"/>
          </a:xfrm>
          <a:prstGeom prst="irregularSeal1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endParaRPr lang="de-AT">
              <a:solidFill>
                <a:schemeClr val="tx1"/>
              </a:solidFill>
            </a:endParaRPr>
          </a:p>
        </p:txBody>
      </p:sp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83638" y="1412875"/>
            <a:ext cx="24304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Gerade Verbindung mit Pfeil 10"/>
          <p:cNvCxnSpPr>
            <a:cxnSpLocks noChangeShapeType="1"/>
          </p:cNvCxnSpPr>
          <p:nvPr/>
        </p:nvCxnSpPr>
        <p:spPr bwMode="auto">
          <a:xfrm flipH="1">
            <a:off x="7967663" y="3357563"/>
            <a:ext cx="936625" cy="431800"/>
          </a:xfrm>
          <a:prstGeom prst="straightConnector1">
            <a:avLst/>
          </a:prstGeom>
          <a:noFill/>
          <a:ln w="76200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theme/theme1.xml><?xml version="1.0" encoding="utf-8"?>
<a:theme xmlns:a="http://schemas.openxmlformats.org/drawingml/2006/main" name="blank">
  <a:themeElements>
    <a:clrScheme name="Benutzerdefinier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187"/>
      </a:accent1>
      <a:accent2>
        <a:srgbClr val="84FFE0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49A"/>
      </a:hlink>
      <a:folHlink>
        <a:srgbClr val="7030A0"/>
      </a:folHlink>
    </a:clrScheme>
    <a:fontScheme name="Leere Präsentation">
      <a:majorFont>
        <a:latin typeface="Arial"/>
        <a:ea typeface="Geneva"/>
        <a:cs typeface=""/>
      </a:majorFont>
      <a:minorFont>
        <a:latin typeface="Arial"/>
        <a:ea typeface="Geneva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Geneva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Geneva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436</Words>
  <Application>Microsoft Office PowerPoint</Application>
  <PresentationFormat>Custom</PresentationFormat>
  <Paragraphs>149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Geneva</vt:lpstr>
      <vt:lpstr>Calibri</vt:lpstr>
      <vt:lpstr>Verdana</vt:lpstr>
      <vt:lpstr>Wingdings</vt:lpstr>
      <vt:lpstr>Swis721 BlkEx BT</vt:lpstr>
      <vt:lpstr>blank</vt:lpstr>
      <vt:lpstr>blank</vt:lpstr>
      <vt:lpstr>blank</vt:lpstr>
      <vt:lpstr>blank</vt:lpstr>
      <vt:lpstr>blank</vt:lpstr>
      <vt:lpstr>blank</vt:lpstr>
      <vt:lpstr> решения сортировки и сепарирования </vt:lpstr>
      <vt:lpstr>Слайд 2</vt:lpstr>
      <vt:lpstr>Слайд 3</vt:lpstr>
      <vt:lpstr>Слайд 4</vt:lpstr>
      <vt:lpstr>Слайд 5</vt:lpstr>
      <vt:lpstr>Слайд 6</vt:lpstr>
      <vt:lpstr>Слайд 7</vt:lpstr>
      <vt:lpstr>Принцип действия сортировки по скату</vt:lpstr>
      <vt:lpstr>Конвеерный сортировщик – 2 хода</vt:lpstr>
      <vt:lpstr>Конвеерный сортировщик - 3 Хода</vt:lpstr>
      <vt:lpstr>Конвеерный сортировщик – многоходовая система</vt:lpstr>
      <vt:lpstr>Слайд 12</vt:lpstr>
      <vt:lpstr>Слайд 13</vt:lpstr>
      <vt:lpstr>Слайд 14</vt:lpstr>
    </vt:vector>
  </TitlesOfParts>
  <Company>Binder+co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Mitbewerbsanalyse Vertriebsformen &amp; Märkte</dc:title>
  <dc:creator>Strobl</dc:creator>
  <cp:lastModifiedBy>user</cp:lastModifiedBy>
  <cp:revision>2380</cp:revision>
  <dcterms:created xsi:type="dcterms:W3CDTF">2014-03-12T09:36:01Z</dcterms:created>
  <dcterms:modified xsi:type="dcterms:W3CDTF">2015-11-24T07:02:30Z</dcterms:modified>
</cp:coreProperties>
</file>