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61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612" autoAdjust="0"/>
  </p:normalViewPr>
  <p:slideViewPr>
    <p:cSldViewPr>
      <p:cViewPr>
        <p:scale>
          <a:sx n="70" d="100"/>
          <a:sy n="70" d="100"/>
        </p:scale>
        <p:origin x="-138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50660-3809-4932-BE2E-757D61D50DF3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6049D8-71BB-4DD7-A796-1E9F9372C2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F9DE3-2A30-4FD1-A103-8E7D8AEB3BBA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A704E-23B3-4465-867E-F3FD3D0FFC3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772400" cy="72008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2"/>
                </a:solidFill>
                <a:cs typeface="Arial" pitchFamily="34" charset="0"/>
              </a:rPr>
              <a:t>ИННОВАЦИОННОЕ ОБОРУДОВАНИЕ ПО ТЕРМИЧЕСКОМУ ОБЕЗВРЕЖИВАНИЮ  ОТХОДОВ</a:t>
            </a:r>
            <a:endParaRPr lang="ru-RU" sz="1800" b="1" dirty="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132856"/>
            <a:ext cx="7056784" cy="244827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УСТАНОВКА ПО ПЕРЕРАБОТКЕ АВТОМОБИЛЬНЫХ ШИН И РЕЗИНОСОДЕРЖАЩИХ ИЗДЕЛИЙ «ЧИСТАЯ ЭНЕРГИЯ»</a:t>
            </a:r>
            <a:endParaRPr lang="ru-RU" sz="3600" b="1" dirty="0">
              <a:solidFill>
                <a:schemeClr val="tx2"/>
              </a:solidFill>
            </a:endParaRPr>
          </a:p>
        </p:txBody>
      </p:sp>
      <p:pic>
        <p:nvPicPr>
          <p:cNvPr id="1026" name="Picture 2" descr="C:\Users\User\Desktop\ШИНЫ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212940"/>
            <a:ext cx="2376264" cy="551764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635896" y="5877272"/>
            <a:ext cx="23762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Arial" pitchFamily="34" charset="0"/>
              </a:rPr>
              <a:t>Москва 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724942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Принцип работы установки</a:t>
            </a:r>
            <a:endParaRPr lang="ru-RU" sz="32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67544" y="2348880"/>
            <a:ext cx="5112568" cy="2520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ru-RU" b="1" i="1" dirty="0">
                <a:solidFill>
                  <a:schemeClr val="tx2"/>
                </a:solidFill>
              </a:rPr>
              <a:t>На данном этапе происходит нагрев реактора в течение 12ч. Реактор имеет вращающийся барабан, что обеспечивает равномерный прогрев, ворошение сырья, помол углерода и скатывание </a:t>
            </a:r>
            <a:r>
              <a:rPr lang="ru-RU" b="1" i="1" dirty="0" err="1">
                <a:solidFill>
                  <a:schemeClr val="tx2"/>
                </a:solidFill>
              </a:rPr>
              <a:t>металлокорда</a:t>
            </a:r>
            <a:r>
              <a:rPr lang="ru-RU" b="1" i="1" dirty="0">
                <a:solidFill>
                  <a:schemeClr val="tx2"/>
                </a:solidFill>
              </a:rPr>
              <a:t> в единый пучок, сепарируя его от </a:t>
            </a:r>
            <a:r>
              <a:rPr lang="ru-RU" b="1" i="1" dirty="0" smtClean="0">
                <a:solidFill>
                  <a:schemeClr val="tx2"/>
                </a:solidFill>
              </a:rPr>
              <a:t>углеродистого остатка </a:t>
            </a:r>
            <a:r>
              <a:rPr lang="ru-RU" b="1" i="1" dirty="0">
                <a:solidFill>
                  <a:schemeClr val="tx2"/>
                </a:solidFill>
              </a:rPr>
              <a:t>для последующей раздельной выгрузки. </a:t>
            </a:r>
            <a:endParaRPr kumimoji="0" lang="ru-RU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3131840" y="1700808"/>
            <a:ext cx="2880320" cy="50405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Цикл пиролиза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564904"/>
            <a:ext cx="2834118" cy="163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4788024" y="4509120"/>
            <a:ext cx="4104456" cy="21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ru-RU" b="1" i="1" dirty="0" smtClean="0">
                <a:solidFill>
                  <a:schemeClr val="tx2"/>
                </a:solidFill>
              </a:rPr>
              <a:t>Система конденсации обеспечивает выход топлива, пригодного для использования в дизельных горелках (в большинстве случаев топливо пригодно только в качестве замены мазута).</a:t>
            </a:r>
            <a:endParaRPr kumimoji="0" lang="ru-RU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653136"/>
            <a:ext cx="2633777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724942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Принцип работы установки</a:t>
            </a:r>
            <a:endParaRPr lang="ru-RU" sz="32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67544" y="2348880"/>
            <a:ext cx="8280920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ru-RU" b="1" i="1" dirty="0">
                <a:solidFill>
                  <a:schemeClr val="tx2"/>
                </a:solidFill>
              </a:rPr>
              <a:t>По окончании цикла в реакторе остается тех.углерод (сажа) и пучок </a:t>
            </a:r>
            <a:r>
              <a:rPr lang="ru-RU" b="1" i="1" dirty="0" err="1">
                <a:solidFill>
                  <a:schemeClr val="tx2"/>
                </a:solidFill>
              </a:rPr>
              <a:t>металлокорда</a:t>
            </a:r>
            <a:r>
              <a:rPr lang="ru-RU" b="1" i="1" dirty="0">
                <a:solidFill>
                  <a:schemeClr val="tx2"/>
                </a:solidFill>
              </a:rPr>
              <a:t>. В первую очередь </a:t>
            </a:r>
            <a:r>
              <a:rPr lang="ru-RU" b="1" i="1" dirty="0" smtClean="0">
                <a:solidFill>
                  <a:schemeClr val="tx2"/>
                </a:solidFill>
              </a:rPr>
              <a:t>выгружается </a:t>
            </a:r>
            <a:r>
              <a:rPr lang="ru-RU" b="1" i="1" dirty="0">
                <a:solidFill>
                  <a:schemeClr val="tx2"/>
                </a:solidFill>
              </a:rPr>
              <a:t>сажа. Технология выгрузки не требует охлаждения и открытия реактора - сажа выгружается непосредственно по трубопроводу в накопитель, что снижает время цикла, не загрязняет окружающую среду и исключает самовозгорание раскаленной сажи. Данная процедура занимает 1,5 часа силами одного рабочего. По окончании данного этапа в реакторе остается пучок проволоки, который выгружается через загрузочное окно реактора в течение 15мин с помощью лебедки.</a:t>
            </a:r>
            <a:endParaRPr kumimoji="0" lang="ru-RU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3131840" y="1700808"/>
            <a:ext cx="2880320" cy="50405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Выгрузка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959098"/>
            <a:ext cx="4176464" cy="1782270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724942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chemeClr val="tx2"/>
                </a:solidFill>
                <a:latin typeface="+mj-lt"/>
                <a:cs typeface="Arial" pitchFamily="34" charset="0"/>
              </a:rPr>
              <a:t>Экологичность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 производства</a:t>
            </a:r>
            <a:endParaRPr lang="ru-RU" sz="32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67544" y="1628800"/>
            <a:ext cx="8280920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ru-RU" b="1" i="1" dirty="0">
                <a:solidFill>
                  <a:schemeClr val="tx2"/>
                </a:solidFill>
              </a:rPr>
              <a:t>Конструкция печи выполнена таким образом, </a:t>
            </a:r>
            <a:r>
              <a:rPr lang="ru-RU" b="1" i="1" dirty="0" smtClean="0">
                <a:solidFill>
                  <a:schemeClr val="tx2"/>
                </a:solidFill>
              </a:rPr>
              <a:t>чтобы </a:t>
            </a:r>
            <a:r>
              <a:rPr lang="ru-RU" b="1" i="1" dirty="0">
                <a:solidFill>
                  <a:schemeClr val="tx2"/>
                </a:solidFill>
              </a:rPr>
              <a:t>создавался локальный перегрев </a:t>
            </a:r>
            <a:r>
              <a:rPr lang="ru-RU" b="1" i="1" dirty="0" err="1">
                <a:solidFill>
                  <a:schemeClr val="tx2"/>
                </a:solidFill>
              </a:rPr>
              <a:t>диоксинов</a:t>
            </a:r>
            <a:r>
              <a:rPr lang="ru-RU" b="1" i="1" dirty="0">
                <a:solidFill>
                  <a:schemeClr val="tx2"/>
                </a:solidFill>
              </a:rPr>
              <a:t> и фуранов в дымовых газах до температуры 1000-1100 °С. Такая конструкция увеличивает КПД горения, позволяя осуществлять полное сжигание </a:t>
            </a:r>
            <a:r>
              <a:rPr lang="ru-RU" b="1" i="1" dirty="0" err="1" smtClean="0">
                <a:solidFill>
                  <a:schemeClr val="tx2"/>
                </a:solidFill>
              </a:rPr>
              <a:t>пиролизных</a:t>
            </a:r>
            <a:r>
              <a:rPr lang="ru-RU" b="1" i="1" dirty="0" smtClean="0">
                <a:solidFill>
                  <a:schemeClr val="tx2"/>
                </a:solidFill>
              </a:rPr>
              <a:t> </a:t>
            </a:r>
            <a:r>
              <a:rPr lang="ru-RU" b="1" i="1" dirty="0">
                <a:solidFill>
                  <a:schemeClr val="tx2"/>
                </a:solidFill>
              </a:rPr>
              <a:t>газов без образования смол. Финальная очистка дымовых газов скруббером обеспечивает максимально безвредный выхлоп. Еще одна частая причина загрязнения окружающей среды - пыльный процесс выгрузки тех.углерода. Для этого реализовано решение </a:t>
            </a:r>
            <a:r>
              <a:rPr lang="ru-RU" b="1" i="1" dirty="0" err="1">
                <a:solidFill>
                  <a:schemeClr val="tx2"/>
                </a:solidFill>
              </a:rPr>
              <a:t>беспылевой</a:t>
            </a:r>
            <a:r>
              <a:rPr lang="ru-RU" b="1" i="1" dirty="0">
                <a:solidFill>
                  <a:schemeClr val="tx2"/>
                </a:solidFill>
              </a:rPr>
              <a:t> выгрузки углерода в тару, </a:t>
            </a:r>
            <a:r>
              <a:rPr lang="ru-RU" b="1" i="1" dirty="0" err="1">
                <a:solidFill>
                  <a:schemeClr val="tx2"/>
                </a:solidFill>
              </a:rPr>
              <a:t>минимизирующее</a:t>
            </a:r>
            <a:r>
              <a:rPr lang="ru-RU" b="1" i="1" dirty="0">
                <a:solidFill>
                  <a:schemeClr val="tx2"/>
                </a:solidFill>
              </a:rPr>
              <a:t> влияние на окружающую среду.</a:t>
            </a:r>
            <a:endParaRPr kumimoji="0" lang="ru-RU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279926"/>
            <a:ext cx="3816424" cy="233597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724942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Технико-экономическое обоснование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864096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Проектирование, поставка, монтаж, гарантия и техническое сопровождение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151216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Группа компаний «Спецтехника» предлагает</a:t>
            </a:r>
            <a:br>
              <a:rPr lang="ru-RU" sz="24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инновационное решение проблемы переработки автомобильны</a:t>
            </a:r>
            <a:r>
              <a:rPr lang="ru-RU" sz="2400" b="1" dirty="0" smtClean="0">
                <a:solidFill>
                  <a:schemeClr val="tx2"/>
                </a:solidFill>
                <a:cs typeface="Arial" pitchFamily="34" charset="0"/>
              </a:rPr>
              <a:t>х шин любых размеров способом пиролиза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3244" y="2040161"/>
            <a:ext cx="6427806" cy="4341167"/>
          </a:xfrm>
          <a:prstGeom prst="rect">
            <a:avLst/>
          </a:prstGeom>
          <a:noFill/>
          <a:ln w="12700">
            <a:solidFill>
              <a:schemeClr val="accent3"/>
            </a:solidFill>
            <a:miter lim="800000"/>
            <a:headEnd/>
            <a:tailEnd/>
          </a:ln>
          <a:effectLst>
            <a:innerShdw blurRad="114300">
              <a:prstClr val="black">
                <a:alpha val="23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2016224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tx2"/>
                </a:solidFill>
                <a:cs typeface="Arial" pitchFamily="34" charset="0"/>
              </a:rPr>
              <a:t>Предлагаемая технология термической </a:t>
            </a:r>
            <a:br>
              <a:rPr lang="ru-RU" sz="2400" b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2400" b="1" dirty="0" smtClean="0">
                <a:solidFill>
                  <a:schemeClr val="tx2"/>
                </a:solidFill>
                <a:cs typeface="Arial" pitchFamily="34" charset="0"/>
              </a:rPr>
              <a:t>переработки шин реализована на сертифицированной </a:t>
            </a:r>
            <a:br>
              <a:rPr lang="ru-RU" sz="2400" b="1" dirty="0" smtClean="0">
                <a:solidFill>
                  <a:schemeClr val="tx2"/>
                </a:solidFill>
                <a:cs typeface="Arial" pitchFamily="34" charset="0"/>
              </a:rPr>
            </a:br>
            <a:r>
              <a:rPr lang="ru-RU" sz="2400" b="1" dirty="0" smtClean="0">
                <a:solidFill>
                  <a:schemeClr val="tx2"/>
                </a:solidFill>
                <a:cs typeface="Arial" pitchFamily="34" charset="0"/>
              </a:rPr>
              <a:t>установке «Чистая Энергия», которая эксплуатируется на предприятии в Свердловской области. Товарной продукцией являются жидкое топливо, технический углерод, </a:t>
            </a:r>
            <a:r>
              <a:rPr lang="ru-RU" sz="2400" b="1" dirty="0" err="1" smtClean="0">
                <a:solidFill>
                  <a:schemeClr val="tx2"/>
                </a:solidFill>
                <a:cs typeface="Arial" pitchFamily="34" charset="0"/>
              </a:rPr>
              <a:t>металлокорд</a:t>
            </a:r>
            <a:r>
              <a:rPr lang="ru-RU" sz="2400" b="1" dirty="0" smtClean="0">
                <a:solidFill>
                  <a:schemeClr val="tx2"/>
                </a:solidFill>
                <a:cs typeface="Arial" pitchFamily="34" charset="0"/>
              </a:rPr>
              <a:t>. 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699792" y="6309320"/>
            <a:ext cx="5256584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Реактор установки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5" y="2763600"/>
            <a:ext cx="5544617" cy="3474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724942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Основные преимущества технологии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435280" cy="1972815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/>
                </a:solidFill>
              </a:rPr>
              <a:t> Эффективная загрузка сырья </a:t>
            </a:r>
            <a:r>
              <a:rPr lang="ru-RU" sz="2000" b="1" dirty="0" smtClean="0">
                <a:solidFill>
                  <a:schemeClr val="tx2"/>
                </a:solidFill>
              </a:rPr>
              <a:t>в реактор </a:t>
            </a:r>
            <a:r>
              <a:rPr lang="ru-RU" sz="2000" b="1" dirty="0" smtClean="0">
                <a:solidFill>
                  <a:schemeClr val="tx2"/>
                </a:solidFill>
              </a:rPr>
              <a:t>с одновременным </a:t>
            </a:r>
            <a:r>
              <a:rPr lang="ru-RU" sz="2000" b="1" dirty="0" err="1" smtClean="0">
                <a:solidFill>
                  <a:schemeClr val="tx2"/>
                </a:solidFill>
              </a:rPr>
              <a:t>пресованием</a:t>
            </a:r>
            <a:r>
              <a:rPr lang="ru-RU" sz="2000" b="1" dirty="0" smtClean="0">
                <a:solidFill>
                  <a:schemeClr val="tx2"/>
                </a:solidFill>
              </a:rPr>
              <a:t> 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Возможность использования любых размеров шин до 3 м без разделки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 Сепарация углерода от </a:t>
            </a:r>
            <a:r>
              <a:rPr lang="ru-RU" sz="2000" b="1" dirty="0" err="1" smtClean="0">
                <a:solidFill>
                  <a:schemeClr val="tx2"/>
                </a:solidFill>
              </a:rPr>
              <a:t>металлокорда</a:t>
            </a:r>
            <a:r>
              <a:rPr lang="ru-RU" sz="2000" b="1" dirty="0" smtClean="0">
                <a:solidFill>
                  <a:schemeClr val="tx2"/>
                </a:solidFill>
              </a:rPr>
              <a:t> в процессе пиролиза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Механизированная выгрузка углерода закрытым способом в мешки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Система обезвоживания </a:t>
            </a:r>
            <a:r>
              <a:rPr lang="ru-RU" sz="2000" b="1" dirty="0" err="1" smtClean="0">
                <a:solidFill>
                  <a:schemeClr val="tx2"/>
                </a:solidFill>
              </a:rPr>
              <a:t>пиролизной</a:t>
            </a:r>
            <a:r>
              <a:rPr lang="ru-RU" sz="2000" b="1" dirty="0" smtClean="0">
                <a:solidFill>
                  <a:schemeClr val="tx2"/>
                </a:solidFill>
              </a:rPr>
              <a:t> жидкости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Получение жидкого топлива с высокой надбавленной стоимостью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 l="4846" t="13292" r="6980" b="8180"/>
          <a:stretch>
            <a:fillRect/>
          </a:stretch>
        </p:blipFill>
        <p:spPr bwMode="auto">
          <a:xfrm>
            <a:off x="2483768" y="3717032"/>
            <a:ext cx="5242162" cy="262037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2483768" y="6453336"/>
            <a:ext cx="5256584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Устройство загрузки сырья в реактор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724942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Основные преимущества технологии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686800" cy="2188839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/>
                </a:solidFill>
              </a:rPr>
              <a:t> Получение уплотненного </a:t>
            </a:r>
            <a:r>
              <a:rPr lang="ru-RU" sz="2000" b="1" dirty="0" err="1" smtClean="0">
                <a:solidFill>
                  <a:schemeClr val="tx2"/>
                </a:solidFill>
              </a:rPr>
              <a:t>металлокорда</a:t>
            </a:r>
            <a:r>
              <a:rPr lang="ru-RU" sz="2000" b="1" dirty="0" smtClean="0">
                <a:solidFill>
                  <a:schemeClr val="tx2"/>
                </a:solidFill>
              </a:rPr>
              <a:t> цельным пучком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Система улавливания тяжелых фракций топлива и отсутствие осаждения «битумных» фракций на стенках трубопровода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2"/>
                </a:solidFill>
              </a:rPr>
              <a:t> О</a:t>
            </a:r>
            <a:r>
              <a:rPr lang="ru-RU" sz="2000" b="1" dirty="0" smtClean="0">
                <a:solidFill>
                  <a:schemeClr val="tx2"/>
                </a:solidFill>
              </a:rPr>
              <a:t>хлаждение конденсаторов за счет естественного охлаждения бассейна с водой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Система безопасности: автоматика для дублирования действий оператора, система откачки газов, система мониторинга всех узлов</a:t>
            </a:r>
          </a:p>
          <a:p>
            <a:pPr marL="0" indent="0">
              <a:buFont typeface="Wingdings" pitchFamily="2" charset="2"/>
              <a:buChar char="Ø"/>
            </a:pPr>
            <a:endParaRPr lang="ru-RU" sz="2000" b="1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sz="2000" dirty="0"/>
          </a:p>
        </p:txBody>
      </p:sp>
      <p:pic>
        <p:nvPicPr>
          <p:cNvPr id="3074" name="Picture 2" descr="C:\Users\User\Desktop\ШИНЫ\Corel Drow\Реактор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9570" y="3730712"/>
            <a:ext cx="4748774" cy="257860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2843808" y="6453336"/>
            <a:ext cx="4824536" cy="404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6000" i="1" dirty="0" smtClean="0">
                <a:solidFill>
                  <a:schemeClr val="tx2"/>
                </a:solidFill>
              </a:rPr>
              <a:t>Твердый остаток в реакторе</a:t>
            </a:r>
            <a:r>
              <a:rPr kumimoji="0" lang="ru-RU" sz="6000" i="1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после цикла пиролиза </a:t>
            </a: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724942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Характеристики установки</a:t>
            </a:r>
            <a:endParaRPr lang="ru-RU" sz="32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1556792"/>
          <a:ext cx="8136904" cy="1949936"/>
        </p:xfrm>
        <a:graphic>
          <a:graphicData uri="http://schemas.openxmlformats.org/drawingml/2006/table">
            <a:tbl>
              <a:tblPr firstRow="1" bandRow="1">
                <a:solidFill>
                  <a:schemeClr val="accent3">
                    <a:lumMod val="20000"/>
                    <a:lumOff val="80000"/>
                  </a:schemeClr>
                </a:solidFill>
                <a:tableStyleId>{F5AB1C69-6EDB-4FF4-983F-18BD219EF322}</a:tableStyleId>
              </a:tblPr>
              <a:tblGrid>
                <a:gridCol w="5472608"/>
                <a:gridCol w="2664296"/>
              </a:tblGrid>
              <a:tr h="32403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Время</a:t>
                      </a:r>
                      <a:r>
                        <a:rPr lang="ru-RU" b="1" baseline="0" dirty="0" smtClean="0">
                          <a:solidFill>
                            <a:schemeClr val="tx2"/>
                          </a:solidFill>
                        </a:rPr>
                        <a:t> загрузки сырья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10 </a:t>
                      </a:r>
                      <a:r>
                        <a:rPr lang="ru-RU" b="1" dirty="0" err="1" smtClean="0">
                          <a:solidFill>
                            <a:schemeClr val="tx2"/>
                          </a:solidFill>
                        </a:rPr>
                        <a:t>тн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 – 2 ч 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Время цикла пиролиза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12 ч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Время остывания реактора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24 ч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6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Время выгрузки сухого остатка</a:t>
                      </a:r>
                    </a:p>
                  </a:txBody>
                  <a:tcPr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4 </a:t>
                      </a:r>
                      <a:r>
                        <a:rPr lang="ru-RU" b="1" dirty="0" err="1" smtClean="0">
                          <a:solidFill>
                            <a:schemeClr val="tx2"/>
                          </a:solidFill>
                        </a:rPr>
                        <a:t>тн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 – 1,5 ч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Тип сырья</a:t>
                      </a:r>
                    </a:p>
                  </a:txBody>
                  <a:tcPr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Шины </a:t>
                      </a:r>
                      <a:r>
                        <a:rPr lang="en-US" b="1" dirty="0" smtClean="0">
                          <a:solidFill>
                            <a:schemeClr val="tx2"/>
                          </a:solidFill>
                        </a:rPr>
                        <a:t>d&lt;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</a:rPr>
                        <a:t>300 см, РТ</a:t>
                      </a:r>
                      <a:r>
                        <a:rPr lang="ru-RU" b="1" baseline="0" dirty="0" smtClean="0">
                          <a:solidFill>
                            <a:schemeClr val="tx2"/>
                          </a:solidFill>
                        </a:rPr>
                        <a:t>И</a:t>
                      </a:r>
                      <a:endParaRPr lang="ru-RU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861048"/>
            <a:ext cx="6021813" cy="2736304"/>
          </a:xfrm>
          <a:prstGeom prst="rect">
            <a:avLst/>
          </a:prstGeom>
          <a:noFill/>
          <a:ln w="34925" cmpd="sng">
            <a:solidFill>
              <a:schemeClr val="accent3">
                <a:lumMod val="50000"/>
                <a:alpha val="37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724942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Продукция от переработки шин</a:t>
            </a:r>
            <a:endParaRPr lang="ru-RU" sz="3200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2880320" cy="7920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err="1" smtClean="0">
                <a:solidFill>
                  <a:schemeClr val="tx2"/>
                </a:solidFill>
              </a:rPr>
              <a:t>Пиролизная</a:t>
            </a:r>
            <a:r>
              <a:rPr lang="ru-RU" sz="2000" b="1" dirty="0" smtClean="0">
                <a:solidFill>
                  <a:schemeClr val="tx2"/>
                </a:solidFill>
              </a:rPr>
              <a:t> жидкость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tx2"/>
                </a:solidFill>
              </a:rPr>
              <a:t>(печное топливо)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779912" y="1628800"/>
            <a:ext cx="5112568" cy="2592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ru-RU" b="1" i="1" dirty="0" smtClean="0">
                <a:solidFill>
                  <a:schemeClr val="tx2"/>
                </a:solidFill>
              </a:rPr>
              <a:t>Отводимый из реактора горячий газ проходит ступенчатое охлаждение, в результате чего получается </a:t>
            </a:r>
            <a:r>
              <a:rPr lang="ru-RU" b="1" i="1" dirty="0" err="1" smtClean="0">
                <a:solidFill>
                  <a:schemeClr val="tx2"/>
                </a:solidFill>
              </a:rPr>
              <a:t>пиролизный</a:t>
            </a:r>
            <a:r>
              <a:rPr lang="ru-RU" b="1" i="1" dirty="0" smtClean="0">
                <a:solidFill>
                  <a:schemeClr val="tx2"/>
                </a:solidFill>
              </a:rPr>
              <a:t> конденсат, тяжелые фракции которого по своим свойствам приближены к печному топливу, а легкие фракции – к дизельному топливу. </a:t>
            </a:r>
          </a:p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Массовый</a:t>
            </a:r>
            <a:r>
              <a:rPr kumimoji="0" lang="ru-RU" b="1" i="1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выход жидкого топлива от исходного сырья составляет 45 – 50%.</a:t>
            </a:r>
            <a:endParaRPr kumimoji="0" lang="ru-RU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4" name="Picture 4" descr="C:\Users\User\Desktop\ШИНЫ\Corel Drow\ПЖ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82589"/>
            <a:ext cx="2880320" cy="2083113"/>
          </a:xfrm>
          <a:prstGeom prst="rect">
            <a:avLst/>
          </a:prstGeom>
          <a:noFill/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3851920" y="4509120"/>
            <a:ext cx="2880320" cy="7920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Углеродистый остаток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(технический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углерод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437112"/>
            <a:ext cx="188722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одержимое 2"/>
          <p:cNvSpPr txBox="1">
            <a:spLocks/>
          </p:cNvSpPr>
          <p:nvPr/>
        </p:nvSpPr>
        <p:spPr>
          <a:xfrm>
            <a:off x="2051720" y="5373216"/>
            <a:ext cx="6840760" cy="12961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ru-RU" b="1" i="1" dirty="0" smtClean="0">
                <a:solidFill>
                  <a:schemeClr val="tx2"/>
                </a:solidFill>
              </a:rPr>
              <a:t>Мелкодисперсный материал с содержанием</a:t>
            </a:r>
          </a:p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углерода до 90%. Массовый выход от исходного сырья составляет 35 – 40%.  Используется для изготовления шин, в качестве пигмента, красителя, компонента в фильтрах.</a:t>
            </a:r>
            <a:endParaRPr kumimoji="0" lang="ru-RU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724942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Продукция от переработки шин</a:t>
            </a:r>
            <a:endParaRPr lang="ru-RU" sz="3200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2880320" cy="5040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err="1" smtClean="0">
                <a:solidFill>
                  <a:schemeClr val="tx2"/>
                </a:solidFill>
              </a:rPr>
              <a:t>Металлокорд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779912" y="1772816"/>
            <a:ext cx="5112568" cy="2376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ru-RU" b="1" i="1" dirty="0" err="1" smtClean="0">
                <a:solidFill>
                  <a:schemeClr val="tx2"/>
                </a:solidFill>
              </a:rPr>
              <a:t>Металлокорд</a:t>
            </a:r>
            <a:r>
              <a:rPr lang="ru-RU" b="1" i="1" dirty="0" smtClean="0">
                <a:solidFill>
                  <a:schemeClr val="tx2"/>
                </a:solidFill>
              </a:rPr>
              <a:t> составляет 10 – 12% от веса сырья. 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 время цикла пиролиза </a:t>
            </a:r>
            <a:r>
              <a:rPr kumimoji="0" lang="ru-RU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металлокорд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вращаясь, переплетается в единый плотный пучок стали. </a:t>
            </a:r>
          </a:p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ru-RU" b="1" i="1" dirty="0" smtClean="0">
                <a:solidFill>
                  <a:schemeClr val="tx2"/>
                </a:solidFill>
              </a:rPr>
              <a:t>Как товарный продукт используется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качестве металлолома для переплавки и изготовления металлоизделий. </a:t>
            </a:r>
            <a:endParaRPr kumimoji="0" lang="ru-RU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1907704" y="5013176"/>
            <a:ext cx="7236296" cy="184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ru-RU" b="1" i="1" dirty="0" smtClean="0">
                <a:solidFill>
                  <a:schemeClr val="tx2"/>
                </a:solidFill>
              </a:rPr>
              <a:t>Это неконденсируемая часть вырабатываемых газов, которая используется </a:t>
            </a:r>
            <a:r>
              <a:rPr lang="ru-RU" b="1" i="1" dirty="0" smtClean="0">
                <a:solidFill>
                  <a:schemeClr val="tx2"/>
                </a:solidFill>
              </a:rPr>
              <a:t>для собственных нужд (для нагрева реактора) и экономит средства, замещая другие источники тепла. Массовый выход составляет 10%. Газ может также использоваться в энергетических системах для выработки электроэнергии.</a:t>
            </a:r>
            <a:endParaRPr lang="ru-RU" b="1" i="1" dirty="0" smtClean="0">
              <a:solidFill>
                <a:schemeClr val="tx2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92896"/>
            <a:ext cx="2838404" cy="169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одержимое 2"/>
          <p:cNvSpPr txBox="1">
            <a:spLocks/>
          </p:cNvSpPr>
          <p:nvPr/>
        </p:nvSpPr>
        <p:spPr>
          <a:xfrm>
            <a:off x="4644008" y="4293096"/>
            <a:ext cx="2880320" cy="5040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Пиролизный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147248" cy="724942"/>
          </a:xfrm>
          <a:solidFill>
            <a:srgbClr val="00B050">
              <a:alpha val="10000"/>
            </a:srgbClr>
          </a:solidFill>
          <a:effectLst>
            <a:outerShdw blurRad="50800" dist="38100" dir="2700000" algn="tl" rotWithShape="0">
              <a:schemeClr val="accent3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accent3"/>
            </a:contourClr>
          </a:sp3d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Принцип работы установки</a:t>
            </a:r>
            <a:endParaRPr lang="ru-RU" sz="32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67544" y="2348880"/>
            <a:ext cx="8352928" cy="2376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ru-RU" b="1" i="1" dirty="0">
                <a:solidFill>
                  <a:schemeClr val="tx2"/>
                </a:solidFill>
              </a:rPr>
              <a:t>Загрузка реактора осуществляется силами 3-х рабочих </a:t>
            </a:r>
            <a:r>
              <a:rPr lang="ru-RU" b="1" i="1" dirty="0" smtClean="0">
                <a:solidFill>
                  <a:schemeClr val="tx2"/>
                </a:solidFill>
              </a:rPr>
              <a:t>в </a:t>
            </a:r>
            <a:r>
              <a:rPr lang="ru-RU" b="1" i="1" dirty="0">
                <a:solidFill>
                  <a:schemeClr val="tx2"/>
                </a:solidFill>
              </a:rPr>
              <a:t>течение 2-х часов с загрузкой 8-10тн (зависит от размера реактора). Конструкция позволяет загружать любые РТИ, типовые шины и крупногабаритные шины с одновременным прессованием внутри реактора. Ручная погрузка сырья </a:t>
            </a:r>
            <a:r>
              <a:rPr lang="ru-RU" b="1" i="1" dirty="0" smtClean="0">
                <a:solidFill>
                  <a:schemeClr val="tx2"/>
                </a:solidFill>
              </a:rPr>
              <a:t>в реактор исключается </a:t>
            </a:r>
            <a:r>
              <a:rPr lang="ru-RU" b="1" i="1" dirty="0">
                <a:solidFill>
                  <a:schemeClr val="tx2"/>
                </a:solidFill>
              </a:rPr>
              <a:t>за счет механизации </a:t>
            </a:r>
            <a:r>
              <a:rPr lang="ru-RU" b="1" i="1" dirty="0" smtClean="0">
                <a:solidFill>
                  <a:schemeClr val="tx2"/>
                </a:solidFill>
              </a:rPr>
              <a:t>процесса. </a:t>
            </a:r>
            <a:r>
              <a:rPr lang="ru-RU" b="1" i="1" dirty="0">
                <a:solidFill>
                  <a:schemeClr val="tx2"/>
                </a:solidFill>
              </a:rPr>
              <a:t>Важным аспектом процесса является отсутствие необходимости дополнительной обработки шин, как измельчение и удаление льда/воды.</a:t>
            </a:r>
            <a:endParaRPr kumimoji="0" lang="ru-RU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3131840" y="1700808"/>
            <a:ext cx="2880320" cy="50405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Загрузка сырья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4628" y="4581127"/>
            <a:ext cx="4167612" cy="214072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</TotalTime>
  <Words>623</Words>
  <Application>Microsoft Office PowerPoint</Application>
  <PresentationFormat>Экран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ИННОВАЦИОННОЕ ОБОРУДОВАНИЕ ПО ТЕРМИЧЕСКОМУ ОБЕЗВРЕЖИВАНИЮ  ОТХОДОВ</vt:lpstr>
      <vt:lpstr>Группа компаний «Спецтехника» предлагает инновационное решение проблемы переработки автомобильных шин любых размеров способом пиролиза</vt:lpstr>
      <vt:lpstr>Предлагаемая технология термической  переработки шин реализована на сертифицированной  установке «Чистая Энергия», которая эксплуатируется на предприятии в Свердловской области. Товарной продукцией являются жидкое топливо, технический углерод, металлокорд.  </vt:lpstr>
      <vt:lpstr>Основные преимущества технологии</vt:lpstr>
      <vt:lpstr>Основные преимущества технологии</vt:lpstr>
      <vt:lpstr>Характеристики установки</vt:lpstr>
      <vt:lpstr>Продукция от переработки шин</vt:lpstr>
      <vt:lpstr>Продукция от переработки шин</vt:lpstr>
      <vt:lpstr>Принцип работы установки</vt:lpstr>
      <vt:lpstr>Принцип работы установки</vt:lpstr>
      <vt:lpstr>Принцип работы установки</vt:lpstr>
      <vt:lpstr>Экологичность производства</vt:lpstr>
      <vt:lpstr>Технико-экономическое обоснование</vt:lpstr>
      <vt:lpstr>Проектирование, поставка, монтаж, гарантия и техническое сопровождение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ТЕРМИЧЕСКОЕ ОБЕЗВРЕЖИВАНИЕ ОТХОДОВ</dc:title>
  <dc:creator>User</dc:creator>
  <cp:lastModifiedBy>User</cp:lastModifiedBy>
  <cp:revision>114</cp:revision>
  <dcterms:created xsi:type="dcterms:W3CDTF">2015-09-19T14:32:06Z</dcterms:created>
  <dcterms:modified xsi:type="dcterms:W3CDTF">2015-09-21T05:31:00Z</dcterms:modified>
</cp:coreProperties>
</file>