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57" r:id="rId3"/>
    <p:sldMasterId id="2147483794" r:id="rId4"/>
  </p:sldMasterIdLst>
  <p:notesMasterIdLst>
    <p:notesMasterId r:id="rId15"/>
  </p:notesMasterIdLst>
  <p:sldIdLst>
    <p:sldId id="256" r:id="rId5"/>
    <p:sldId id="322" r:id="rId6"/>
    <p:sldId id="323" r:id="rId7"/>
    <p:sldId id="335" r:id="rId8"/>
    <p:sldId id="338" r:id="rId9"/>
    <p:sldId id="336" r:id="rId10"/>
    <p:sldId id="257" r:id="rId11"/>
    <p:sldId id="258" r:id="rId12"/>
    <p:sldId id="340" r:id="rId13"/>
    <p:sldId id="33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C9C"/>
    <a:srgbClr val="969696"/>
    <a:srgbClr val="1C1C1C"/>
    <a:srgbClr val="DDDDDD"/>
    <a:srgbClr val="5F5F5F"/>
    <a:srgbClr val="F1F1F1"/>
    <a:srgbClr val="38A3B2"/>
    <a:srgbClr val="80808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>
      <p:cViewPr varScale="1">
        <p:scale>
          <a:sx n="75" d="100"/>
          <a:sy n="75" d="100"/>
        </p:scale>
        <p:origin x="1218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D3059B2-4340-47F0-AE7C-E604B4110E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88122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A4619-6FD0-401C-A48A-4394CBEAB859}" type="slidenum">
              <a:rPr lang="en-US" altLang="ru-RU"/>
              <a:pPr/>
              <a:t>3</a:t>
            </a:fld>
            <a:endParaRPr lang="en-US" altLang="ru-RU" dirty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ru-RU" dirty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388881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59B2-4340-47F0-AE7C-E604B4110EC9}" type="slidenum">
              <a:rPr lang="en-US" altLang="ru-RU" smtClean="0"/>
              <a:pPr/>
              <a:t>7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46906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3" name="Group 191"/>
          <p:cNvGrpSpPr>
            <a:grpSpLocks/>
          </p:cNvGrpSpPr>
          <p:nvPr/>
        </p:nvGrpSpPr>
        <p:grpSpPr bwMode="auto">
          <a:xfrm>
            <a:off x="434976" y="4765"/>
            <a:ext cx="8015288" cy="6853237"/>
            <a:chOff x="274" y="10"/>
            <a:chExt cx="5049" cy="4310"/>
          </a:xfrm>
        </p:grpSpPr>
        <p:sp>
          <p:nvSpPr>
            <p:cNvPr id="3198" name="Line 126"/>
            <p:cNvSpPr>
              <a:spLocks noChangeShapeType="1"/>
            </p:cNvSpPr>
            <p:nvPr userDrawn="1"/>
          </p:nvSpPr>
          <p:spPr bwMode="gray">
            <a:xfrm>
              <a:off x="347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3929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439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4845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5302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65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2101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256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3017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>
              <a:off x="274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>
              <a:off x="74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>
              <a:off x="1190" y="10"/>
              <a:ext cx="21" cy="4310"/>
            </a:xfrm>
            <a:prstGeom prst="line">
              <a:avLst/>
            </a:prstGeom>
            <a:noFill/>
            <a:ln w="9525">
              <a:solidFill>
                <a:srgbClr val="DDDDDD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9" name="Rectangle 87"/>
          <p:cNvSpPr>
            <a:spLocks noChangeArrowheads="1"/>
          </p:cNvSpPr>
          <p:nvPr/>
        </p:nvSpPr>
        <p:spPr bwMode="gray">
          <a:xfrm>
            <a:off x="0" y="1795465"/>
            <a:ext cx="9144000" cy="250348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7" name="Rectangle 165"/>
          <p:cNvSpPr>
            <a:spLocks noChangeArrowheads="1"/>
          </p:cNvSpPr>
          <p:nvPr/>
        </p:nvSpPr>
        <p:spPr bwMode="gray">
          <a:xfrm>
            <a:off x="5553075" y="5576890"/>
            <a:ext cx="712788" cy="644525"/>
          </a:xfrm>
          <a:prstGeom prst="rect">
            <a:avLst/>
          </a:prstGeom>
          <a:solidFill>
            <a:schemeClr val="accent2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8" name="Rectangle 166"/>
          <p:cNvSpPr>
            <a:spLocks noChangeArrowheads="1"/>
          </p:cNvSpPr>
          <p:nvPr/>
        </p:nvSpPr>
        <p:spPr bwMode="gray">
          <a:xfrm>
            <a:off x="7007226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9" name="Rectangle 167"/>
          <p:cNvSpPr>
            <a:spLocks noChangeArrowheads="1"/>
          </p:cNvSpPr>
          <p:nvPr/>
        </p:nvSpPr>
        <p:spPr bwMode="gray">
          <a:xfrm>
            <a:off x="6269039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0" name="Rectangle 168"/>
          <p:cNvSpPr>
            <a:spLocks noChangeArrowheads="1"/>
          </p:cNvSpPr>
          <p:nvPr/>
        </p:nvSpPr>
        <p:spPr bwMode="gray">
          <a:xfrm>
            <a:off x="8447088" y="5588000"/>
            <a:ext cx="696912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2" name="Rectangle 170"/>
          <p:cNvSpPr>
            <a:spLocks noChangeArrowheads="1"/>
          </p:cNvSpPr>
          <p:nvPr/>
        </p:nvSpPr>
        <p:spPr bwMode="gray">
          <a:xfrm>
            <a:off x="2651126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3" name="Rectangle 171"/>
          <p:cNvSpPr>
            <a:spLocks noChangeArrowheads="1"/>
          </p:cNvSpPr>
          <p:nvPr/>
        </p:nvSpPr>
        <p:spPr bwMode="gray">
          <a:xfrm>
            <a:off x="4105275" y="5588000"/>
            <a:ext cx="725488" cy="635000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4" name="Rectangle 172"/>
          <p:cNvSpPr>
            <a:spLocks noChangeArrowheads="1"/>
          </p:cNvSpPr>
          <p:nvPr/>
        </p:nvSpPr>
        <p:spPr bwMode="gray">
          <a:xfrm>
            <a:off x="3367088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5" name="Rectangle 173"/>
          <p:cNvSpPr>
            <a:spLocks noChangeArrowheads="1"/>
          </p:cNvSpPr>
          <p:nvPr/>
        </p:nvSpPr>
        <p:spPr bwMode="gray">
          <a:xfrm>
            <a:off x="4818064" y="4943475"/>
            <a:ext cx="725487" cy="636588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6" name="Rectangle 174"/>
          <p:cNvSpPr>
            <a:spLocks noChangeArrowheads="1"/>
          </p:cNvSpPr>
          <p:nvPr/>
        </p:nvSpPr>
        <p:spPr bwMode="gray">
          <a:xfrm>
            <a:off x="1917701" y="4943475"/>
            <a:ext cx="725488" cy="636588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7" name="Rectangle 175"/>
          <p:cNvSpPr>
            <a:spLocks noChangeArrowheads="1"/>
          </p:cNvSpPr>
          <p:nvPr/>
        </p:nvSpPr>
        <p:spPr bwMode="gray">
          <a:xfrm>
            <a:off x="5541964" y="4310065"/>
            <a:ext cx="725487" cy="636587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8" name="Rectangle 176"/>
          <p:cNvSpPr>
            <a:spLocks noChangeArrowheads="1"/>
          </p:cNvSpPr>
          <p:nvPr/>
        </p:nvSpPr>
        <p:spPr bwMode="gray">
          <a:xfrm>
            <a:off x="6996113" y="4300538"/>
            <a:ext cx="725487" cy="646112"/>
          </a:xfrm>
          <a:prstGeom prst="rect">
            <a:avLst/>
          </a:prstGeom>
          <a:solidFill>
            <a:schemeClr val="accent2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49" name="Rectangle 177"/>
          <p:cNvSpPr>
            <a:spLocks noChangeArrowheads="1"/>
          </p:cNvSpPr>
          <p:nvPr/>
        </p:nvSpPr>
        <p:spPr bwMode="gray">
          <a:xfrm>
            <a:off x="8435975" y="4300538"/>
            <a:ext cx="703263" cy="646112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0" name="Rectangle 178"/>
          <p:cNvSpPr>
            <a:spLocks noChangeArrowheads="1"/>
          </p:cNvSpPr>
          <p:nvPr/>
        </p:nvSpPr>
        <p:spPr bwMode="gray">
          <a:xfrm>
            <a:off x="4105275" y="4310065"/>
            <a:ext cx="725488" cy="636587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7" name="Rectangle 185"/>
          <p:cNvSpPr>
            <a:spLocks noChangeArrowheads="1"/>
          </p:cNvSpPr>
          <p:nvPr/>
        </p:nvSpPr>
        <p:spPr bwMode="gray">
          <a:xfrm>
            <a:off x="7720013" y="6221415"/>
            <a:ext cx="725487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Rectangle 186"/>
          <p:cNvSpPr>
            <a:spLocks noChangeArrowheads="1"/>
          </p:cNvSpPr>
          <p:nvPr/>
        </p:nvSpPr>
        <p:spPr bwMode="gray">
          <a:xfrm>
            <a:off x="3371851" y="6221415"/>
            <a:ext cx="728663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Rectangle 187"/>
          <p:cNvSpPr>
            <a:spLocks noChangeArrowheads="1"/>
          </p:cNvSpPr>
          <p:nvPr/>
        </p:nvSpPr>
        <p:spPr bwMode="gray">
          <a:xfrm>
            <a:off x="4826001" y="622141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Rectangle 188"/>
          <p:cNvSpPr>
            <a:spLocks noChangeArrowheads="1"/>
          </p:cNvSpPr>
          <p:nvPr/>
        </p:nvSpPr>
        <p:spPr bwMode="gray">
          <a:xfrm>
            <a:off x="1920876" y="6221415"/>
            <a:ext cx="725488" cy="6365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278" name="Group 206"/>
          <p:cNvGrpSpPr>
            <a:grpSpLocks/>
          </p:cNvGrpSpPr>
          <p:nvPr/>
        </p:nvGrpSpPr>
        <p:grpSpPr bwMode="auto">
          <a:xfrm>
            <a:off x="0" y="533400"/>
            <a:ext cx="9144000" cy="5689600"/>
            <a:chOff x="0" y="336"/>
            <a:chExt cx="5760" cy="3584"/>
          </a:xfrm>
        </p:grpSpPr>
        <p:sp>
          <p:nvSpPr>
            <p:cNvPr id="3264" name="Line 192"/>
            <p:cNvSpPr>
              <a:spLocks noChangeShapeType="1"/>
            </p:cNvSpPr>
            <p:nvPr userDrawn="1"/>
          </p:nvSpPr>
          <p:spPr bwMode="gray">
            <a:xfrm flipH="1">
              <a:off x="0" y="33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5" name="Line 193"/>
            <p:cNvSpPr>
              <a:spLocks noChangeShapeType="1"/>
            </p:cNvSpPr>
            <p:nvPr userDrawn="1"/>
          </p:nvSpPr>
          <p:spPr bwMode="gray">
            <a:xfrm flipH="1">
              <a:off x="0" y="73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6" name="Line 194"/>
            <p:cNvSpPr>
              <a:spLocks noChangeShapeType="1"/>
            </p:cNvSpPr>
            <p:nvPr userDrawn="1"/>
          </p:nvSpPr>
          <p:spPr bwMode="gray">
            <a:xfrm flipH="1">
              <a:off x="0" y="1123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7" name="Line 195"/>
            <p:cNvSpPr>
              <a:spLocks noChangeShapeType="1"/>
            </p:cNvSpPr>
            <p:nvPr userDrawn="1"/>
          </p:nvSpPr>
          <p:spPr bwMode="gray">
            <a:xfrm flipH="1">
              <a:off x="0" y="2707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8" name="Line 196"/>
            <p:cNvSpPr>
              <a:spLocks noChangeShapeType="1"/>
            </p:cNvSpPr>
            <p:nvPr userDrawn="1"/>
          </p:nvSpPr>
          <p:spPr bwMode="gray">
            <a:xfrm flipH="1">
              <a:off x="0" y="3111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69" name="Line 197"/>
            <p:cNvSpPr>
              <a:spLocks noChangeShapeType="1"/>
            </p:cNvSpPr>
            <p:nvPr userDrawn="1"/>
          </p:nvSpPr>
          <p:spPr bwMode="gray">
            <a:xfrm flipH="1">
              <a:off x="0" y="3516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70" name="Line 198"/>
            <p:cNvSpPr>
              <a:spLocks noChangeShapeType="1"/>
            </p:cNvSpPr>
            <p:nvPr userDrawn="1"/>
          </p:nvSpPr>
          <p:spPr bwMode="gray">
            <a:xfrm flipH="1">
              <a:off x="0" y="3920"/>
              <a:ext cx="5760" cy="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343400"/>
            <a:ext cx="4419600" cy="6096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210" name="Rectangle 138"/>
          <p:cNvSpPr>
            <a:spLocks noChangeArrowheads="1"/>
          </p:cNvSpPr>
          <p:nvPr/>
        </p:nvSpPr>
        <p:spPr bwMode="gray">
          <a:xfrm>
            <a:off x="55245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3" name="Rectangle 141"/>
          <p:cNvSpPr>
            <a:spLocks noChangeArrowheads="1"/>
          </p:cNvSpPr>
          <p:nvPr/>
        </p:nvSpPr>
        <p:spPr bwMode="gray">
          <a:xfrm>
            <a:off x="697865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18" name="Rectangle 146"/>
          <p:cNvSpPr>
            <a:spLocks noChangeArrowheads="1"/>
          </p:cNvSpPr>
          <p:nvPr/>
        </p:nvSpPr>
        <p:spPr bwMode="gray">
          <a:xfrm>
            <a:off x="7691438" y="4765"/>
            <a:ext cx="725487" cy="522287"/>
          </a:xfrm>
          <a:prstGeom prst="rect">
            <a:avLst/>
          </a:prstGeom>
          <a:solidFill>
            <a:schemeClr val="folHlink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5" name="Rectangle 153"/>
          <p:cNvSpPr>
            <a:spLocks noChangeArrowheads="1"/>
          </p:cNvSpPr>
          <p:nvPr/>
        </p:nvSpPr>
        <p:spPr bwMode="gray">
          <a:xfrm>
            <a:off x="4076700" y="534988"/>
            <a:ext cx="725488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27" name="Rectangle 155"/>
          <p:cNvSpPr>
            <a:spLocks noChangeArrowheads="1"/>
          </p:cNvSpPr>
          <p:nvPr/>
        </p:nvSpPr>
        <p:spPr bwMode="gray">
          <a:xfrm>
            <a:off x="4789489" y="4765"/>
            <a:ext cx="725487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4" name="Rectangle 162"/>
          <p:cNvSpPr>
            <a:spLocks noChangeArrowheads="1"/>
          </p:cNvSpPr>
          <p:nvPr/>
        </p:nvSpPr>
        <p:spPr bwMode="gray">
          <a:xfrm>
            <a:off x="457200" y="1147763"/>
            <a:ext cx="725488" cy="633412"/>
          </a:xfrm>
          <a:prstGeom prst="rect">
            <a:avLst/>
          </a:prstGeom>
          <a:solidFill>
            <a:schemeClr val="folHlink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36" name="Rectangle 164"/>
          <p:cNvSpPr>
            <a:spLocks noChangeArrowheads="1"/>
          </p:cNvSpPr>
          <p:nvPr/>
        </p:nvSpPr>
        <p:spPr bwMode="gray">
          <a:xfrm>
            <a:off x="1889126" y="4765"/>
            <a:ext cx="725488" cy="522287"/>
          </a:xfrm>
          <a:prstGeom prst="rect">
            <a:avLst/>
          </a:prstGeom>
          <a:solidFill>
            <a:srgbClr val="DDDDDD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1" name="Rectangle 179"/>
          <p:cNvSpPr>
            <a:spLocks noChangeArrowheads="1"/>
          </p:cNvSpPr>
          <p:nvPr/>
        </p:nvSpPr>
        <p:spPr bwMode="gray">
          <a:xfrm>
            <a:off x="6251576" y="1165227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2" name="Rectangle 180"/>
          <p:cNvSpPr>
            <a:spLocks noChangeArrowheads="1"/>
          </p:cNvSpPr>
          <p:nvPr/>
        </p:nvSpPr>
        <p:spPr bwMode="gray">
          <a:xfrm>
            <a:off x="7691438" y="1165227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3" name="Rectangle 181"/>
          <p:cNvSpPr>
            <a:spLocks noChangeArrowheads="1"/>
          </p:cNvSpPr>
          <p:nvPr/>
        </p:nvSpPr>
        <p:spPr bwMode="gray">
          <a:xfrm>
            <a:off x="3349626" y="1165227"/>
            <a:ext cx="725488" cy="633413"/>
          </a:xfrm>
          <a:prstGeom prst="rect">
            <a:avLst/>
          </a:prstGeom>
          <a:solidFill>
            <a:srgbClr val="DDDDDD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4" name="Rectangle 182"/>
          <p:cNvSpPr>
            <a:spLocks noChangeArrowheads="1"/>
          </p:cNvSpPr>
          <p:nvPr/>
        </p:nvSpPr>
        <p:spPr bwMode="gray">
          <a:xfrm>
            <a:off x="4800600" y="1165227"/>
            <a:ext cx="725488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55" name="Rectangle 183"/>
          <p:cNvSpPr>
            <a:spLocks noChangeArrowheads="1"/>
          </p:cNvSpPr>
          <p:nvPr/>
        </p:nvSpPr>
        <p:spPr bwMode="gray">
          <a:xfrm>
            <a:off x="1900238" y="1165227"/>
            <a:ext cx="725487" cy="633413"/>
          </a:xfrm>
          <a:prstGeom prst="rect">
            <a:avLst/>
          </a:prstGeom>
          <a:solidFill>
            <a:schemeClr val="folHlink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1" name="Rectangle 189"/>
          <p:cNvSpPr>
            <a:spLocks noChangeArrowheads="1"/>
          </p:cNvSpPr>
          <p:nvPr/>
        </p:nvSpPr>
        <p:spPr bwMode="gray">
          <a:xfrm>
            <a:off x="438150" y="4765"/>
            <a:ext cx="725488" cy="522287"/>
          </a:xfrm>
          <a:prstGeom prst="rect">
            <a:avLst/>
          </a:prstGeom>
          <a:solidFill>
            <a:srgbClr val="DDDDDD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62" name="Rectangle 190"/>
          <p:cNvSpPr>
            <a:spLocks noChangeArrowheads="1"/>
          </p:cNvSpPr>
          <p:nvPr/>
        </p:nvSpPr>
        <p:spPr bwMode="gray">
          <a:xfrm>
            <a:off x="1176338" y="533402"/>
            <a:ext cx="725487" cy="633413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2" name="Rectangle 200"/>
          <p:cNvSpPr>
            <a:spLocks noChangeArrowheads="1"/>
          </p:cNvSpPr>
          <p:nvPr/>
        </p:nvSpPr>
        <p:spPr bwMode="gray">
          <a:xfrm>
            <a:off x="2611439" y="534988"/>
            <a:ext cx="725487" cy="633412"/>
          </a:xfrm>
          <a:prstGeom prst="rect">
            <a:avLst/>
          </a:prstGeom>
          <a:solidFill>
            <a:srgbClr val="DDDDDD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1981200"/>
            <a:ext cx="47244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2"/>
            <a:ext cx="2133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172200" y="6400802"/>
            <a:ext cx="2895600" cy="320675"/>
          </a:xfrm>
        </p:spPr>
        <p:txBody>
          <a:bodyPr/>
          <a:lstStyle>
            <a:lvl1pPr algn="r">
              <a:defRPr>
                <a:latin typeface="+mj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733800" y="6400802"/>
            <a:ext cx="2133600" cy="32067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C5E7492-E6F7-4FD1-B607-01C789D5C08D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9" grpId="0" animBg="1"/>
      <p:bldP spid="3237" grpId="0" animBg="1"/>
      <p:bldP spid="3218" grpId="0" animBg="1"/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F040-AE50-4C22-A290-5D12C80F0D2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580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2D17B-A6B3-44DA-9E97-377A5708FD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315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7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F3D4797-4289-4CE8-B197-77FFD2F551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369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7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29430469-5655-4D9A-9738-377A8137927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35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7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C2C9EEB5-E297-48B6-8B88-A9006FF4B5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4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8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2" y="4394042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90"/>
            <a:ext cx="2057400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2" y="5936191"/>
            <a:ext cx="4021666" cy="365125"/>
          </a:xfrm>
        </p:spPr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2750337"/>
            <a:ext cx="1370293" cy="1356442"/>
          </a:xfrm>
        </p:spPr>
        <p:txBody>
          <a:bodyPr/>
          <a:lstStyle/>
          <a:p>
            <a:fld id="{7C5E7492-E6F7-4FD1-B607-01C789D5C08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43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E12C-19DB-416A-BFC7-3198DB4B89C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3102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2728434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4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90"/>
            <a:ext cx="2057400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91"/>
            <a:ext cx="4834673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9" y="2869898"/>
            <a:ext cx="1149836" cy="1090789"/>
          </a:xfrm>
        </p:spPr>
        <p:txBody>
          <a:bodyPr/>
          <a:lstStyle/>
          <a:p>
            <a:fld id="{9B9DF6BB-08D3-415D-BDB6-8CEC1C39E02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9777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1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9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6940-8BBD-4E80-AB90-F24EA9F58D2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54151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40" y="753232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6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9" y="3030011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11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05A-7ADA-475C-A665-6521DFEC97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5439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AE12C-19DB-416A-BFC7-3198DB4B89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1684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5D2D-8501-4356-8CB2-A9BC2066FF7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779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70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2FE8-6452-4AB8-9020-7BC9EA91D57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71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40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6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5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9760-E8CE-42DF-BCBD-6217AF01DE6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1577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6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300F-78D6-4197-B341-662D93E660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1690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" y="4572002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4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40" y="609600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2" y="5256100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9" y="4711312"/>
            <a:ext cx="1149836" cy="1090789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403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" y="4572002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9" y="4711618"/>
            <a:ext cx="1149836" cy="1090789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263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" y="4572002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2" y="616985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9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9" y="4709928"/>
            <a:ext cx="1149836" cy="1090789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5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798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" y="4572002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40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9" y="4709928"/>
            <a:ext cx="1149836" cy="1090789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317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2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8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7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8089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2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2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2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9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8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6561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F6BB-08D3-415D-BDB6-8CEC1C39E02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1275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" y="609602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F040-AE50-4C22-A290-5D12C80F0D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3361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6" y="2747180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2" y="609600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90"/>
            <a:ext cx="2057400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2" y="5936191"/>
            <a:ext cx="4518959" cy="365125"/>
          </a:xfrm>
        </p:spPr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8242D17B-A6B3-44DA-9E97-377A5708FDC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0351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492-E6F7-4FD1-B607-01C789D5C08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532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E12C-19DB-416A-BFC7-3198DB4B89C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8670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DF6BB-08D3-415D-BDB6-8CEC1C39E02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613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16940-8BBD-4E80-AB90-F24EA9F58D2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611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7D05A-7ADA-475C-A665-6521DFEC97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6279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5D2D-8501-4356-8CB2-A9BC2066FF7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037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2FE8-6452-4AB8-9020-7BC9EA91D57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6768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9760-E8CE-42DF-BCBD-6217AF01DE6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812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16940-8BBD-4E80-AB90-F24EA9F58D2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66596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C300F-78D6-4197-B341-662D93E660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79665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54233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13404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862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28751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2185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778215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F040-AE50-4C22-A290-5D12C80F0D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131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17B-A6B3-44DA-9E97-377A5708FDC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4525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67477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467477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9F3D4797-4289-4CE8-B197-77FFD2F5515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424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7D05A-7ADA-475C-A665-6521DFEC97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2145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C5E7492-E6F7-4FD1-B607-01C789D5C08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684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E12C-19DB-416A-BFC7-3198DB4B89C7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513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B9DF6BB-08D3-415D-BDB6-8CEC1C39E02F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40054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2016940-8BBD-4E80-AB90-F24EA9F58D2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0296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537D05A-7ADA-475C-A665-6521DFEC97E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277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5D2D-8501-4356-8CB2-A9BC2066FF7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52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02FE8-6452-4AB8-9020-7BC9EA91D57A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10535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19760-E8CE-42DF-BCBD-6217AF01DE6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9901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BFC300F-78D6-4197-B341-662D93E66074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343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516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5D2D-8501-4356-8CB2-A9BC2066FF7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853612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689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24812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5985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4785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F040-AE50-4C22-A290-5D12C80F0D29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0352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2D17B-A6B3-44DA-9E97-377A5708FDCB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974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802FE8-6452-4AB8-9020-7BC9EA91D57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8309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19760-E8CE-42DF-BCBD-6217AF01DE6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484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C300F-78D6-4197-B341-662D93E6607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2420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0" y="228600"/>
            <a:ext cx="9144000" cy="838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6747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67477"/>
            <a:ext cx="2895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67477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+mn-lt"/>
              </a:defRPr>
            </a:lvl1pPr>
          </a:lstStyle>
          <a:p>
            <a:fld id="{D6C54237-9108-48CD-8450-318A48BF919C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176" name="Rectangle 152"/>
          <p:cNvSpPr>
            <a:spLocks noChangeArrowheads="1"/>
          </p:cNvSpPr>
          <p:nvPr/>
        </p:nvSpPr>
        <p:spPr bwMode="gray">
          <a:xfrm>
            <a:off x="6613526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7" name="Rectangle 153"/>
          <p:cNvSpPr>
            <a:spLocks noChangeArrowheads="1"/>
          </p:cNvSpPr>
          <p:nvPr/>
        </p:nvSpPr>
        <p:spPr bwMode="gray">
          <a:xfrm>
            <a:off x="762952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8" name="Rectangle 154"/>
          <p:cNvSpPr>
            <a:spLocks noChangeArrowheads="1"/>
          </p:cNvSpPr>
          <p:nvPr/>
        </p:nvSpPr>
        <p:spPr bwMode="gray">
          <a:xfrm>
            <a:off x="7113588" y="5440365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79" name="Rectangle 155"/>
          <p:cNvSpPr>
            <a:spLocks noChangeArrowheads="1"/>
          </p:cNvSpPr>
          <p:nvPr/>
        </p:nvSpPr>
        <p:spPr bwMode="gray">
          <a:xfrm>
            <a:off x="862647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0" name="Rectangle 156"/>
          <p:cNvSpPr>
            <a:spLocks noChangeArrowheads="1"/>
          </p:cNvSpPr>
          <p:nvPr/>
        </p:nvSpPr>
        <p:spPr bwMode="gray">
          <a:xfrm>
            <a:off x="457517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1" name="Rectangle 157"/>
          <p:cNvSpPr>
            <a:spLocks noChangeArrowheads="1"/>
          </p:cNvSpPr>
          <p:nvPr/>
        </p:nvSpPr>
        <p:spPr bwMode="gray">
          <a:xfrm>
            <a:off x="560070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2" name="Rectangle 158"/>
          <p:cNvSpPr>
            <a:spLocks noChangeArrowheads="1"/>
          </p:cNvSpPr>
          <p:nvPr/>
        </p:nvSpPr>
        <p:spPr bwMode="gray">
          <a:xfrm>
            <a:off x="5083175" y="5440365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3" name="Rectangle 159"/>
          <p:cNvSpPr>
            <a:spLocks noChangeArrowheads="1"/>
          </p:cNvSpPr>
          <p:nvPr/>
        </p:nvSpPr>
        <p:spPr bwMode="gray">
          <a:xfrm>
            <a:off x="6097589" y="5440365"/>
            <a:ext cx="509587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4" name="Rectangle 160"/>
          <p:cNvSpPr>
            <a:spLocks noChangeArrowheads="1"/>
          </p:cNvSpPr>
          <p:nvPr/>
        </p:nvSpPr>
        <p:spPr bwMode="gray">
          <a:xfrm>
            <a:off x="4068764" y="5440365"/>
            <a:ext cx="509587" cy="473075"/>
          </a:xfrm>
          <a:prstGeom prst="rect">
            <a:avLst/>
          </a:prstGeom>
          <a:solidFill>
            <a:schemeClr val="accent2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5" name="Rectangle 161"/>
          <p:cNvSpPr>
            <a:spLocks noChangeArrowheads="1"/>
          </p:cNvSpPr>
          <p:nvPr/>
        </p:nvSpPr>
        <p:spPr bwMode="gray">
          <a:xfrm>
            <a:off x="6605588" y="4972052"/>
            <a:ext cx="506412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6" name="Rectangle 162"/>
          <p:cNvSpPr>
            <a:spLocks noChangeArrowheads="1"/>
          </p:cNvSpPr>
          <p:nvPr/>
        </p:nvSpPr>
        <p:spPr bwMode="gray">
          <a:xfrm>
            <a:off x="7623176" y="4972052"/>
            <a:ext cx="506413" cy="473075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7" name="Rectangle 163"/>
          <p:cNvSpPr>
            <a:spLocks noChangeArrowheads="1"/>
          </p:cNvSpPr>
          <p:nvPr/>
        </p:nvSpPr>
        <p:spPr bwMode="gray">
          <a:xfrm>
            <a:off x="8628063" y="4972052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5600701" y="4972052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" name="Rectangle 165"/>
          <p:cNvSpPr>
            <a:spLocks noChangeArrowheads="1"/>
          </p:cNvSpPr>
          <p:nvPr/>
        </p:nvSpPr>
        <p:spPr bwMode="gray">
          <a:xfrm>
            <a:off x="8128001" y="6386515"/>
            <a:ext cx="506413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" name="Rectangle 166"/>
          <p:cNvSpPr>
            <a:spLocks noChangeArrowheads="1"/>
          </p:cNvSpPr>
          <p:nvPr/>
        </p:nvSpPr>
        <p:spPr bwMode="gray">
          <a:xfrm>
            <a:off x="5091114" y="63865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" name="Rectangle 167"/>
          <p:cNvSpPr>
            <a:spLocks noChangeArrowheads="1"/>
          </p:cNvSpPr>
          <p:nvPr/>
        </p:nvSpPr>
        <p:spPr bwMode="gray">
          <a:xfrm>
            <a:off x="6105525" y="638651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4068764" y="6386515"/>
            <a:ext cx="509587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3" name="Rectangle 169"/>
          <p:cNvSpPr>
            <a:spLocks noChangeArrowheads="1"/>
          </p:cNvSpPr>
          <p:nvPr/>
        </p:nvSpPr>
        <p:spPr bwMode="gray">
          <a:xfrm>
            <a:off x="8113713" y="5440365"/>
            <a:ext cx="506412" cy="473075"/>
          </a:xfrm>
          <a:prstGeom prst="rect">
            <a:avLst/>
          </a:prstGeom>
          <a:solidFill>
            <a:schemeClr val="folHlink">
              <a:alpha val="10001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4" name="Rectangle 170"/>
          <p:cNvSpPr>
            <a:spLocks noChangeArrowheads="1"/>
          </p:cNvSpPr>
          <p:nvPr/>
        </p:nvSpPr>
        <p:spPr bwMode="gray">
          <a:xfrm>
            <a:off x="4575176" y="4965700"/>
            <a:ext cx="506413" cy="469900"/>
          </a:xfrm>
          <a:prstGeom prst="rect">
            <a:avLst/>
          </a:prstGeom>
          <a:solidFill>
            <a:srgbClr val="DDDDDD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5" name="Rectangle 171"/>
          <p:cNvSpPr>
            <a:spLocks noChangeArrowheads="1"/>
          </p:cNvSpPr>
          <p:nvPr/>
        </p:nvSpPr>
        <p:spPr bwMode="gray">
          <a:xfrm>
            <a:off x="7113588" y="6384925"/>
            <a:ext cx="508000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7" name="Rectangle 173"/>
          <p:cNvSpPr>
            <a:spLocks noChangeArrowheads="1"/>
          </p:cNvSpPr>
          <p:nvPr/>
        </p:nvSpPr>
        <p:spPr bwMode="gray">
          <a:xfrm>
            <a:off x="355600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8" name="Rectangle 174"/>
          <p:cNvSpPr>
            <a:spLocks noChangeArrowheads="1"/>
          </p:cNvSpPr>
          <p:nvPr/>
        </p:nvSpPr>
        <p:spPr bwMode="gray">
          <a:xfrm>
            <a:off x="3038476" y="5440365"/>
            <a:ext cx="506413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0" name="Rectangle 176"/>
          <p:cNvSpPr>
            <a:spLocks noChangeArrowheads="1"/>
          </p:cNvSpPr>
          <p:nvPr/>
        </p:nvSpPr>
        <p:spPr bwMode="gray">
          <a:xfrm>
            <a:off x="3556001" y="4972052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1" name="Rectangle 177"/>
          <p:cNvSpPr>
            <a:spLocks noChangeArrowheads="1"/>
          </p:cNvSpPr>
          <p:nvPr/>
        </p:nvSpPr>
        <p:spPr bwMode="gray">
          <a:xfrm>
            <a:off x="3046413" y="6386515"/>
            <a:ext cx="508000" cy="471487"/>
          </a:xfrm>
          <a:prstGeom prst="rect">
            <a:avLst/>
          </a:prstGeom>
          <a:solidFill>
            <a:schemeClr val="folHlink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5" name="Rectangle 181"/>
          <p:cNvSpPr>
            <a:spLocks noChangeArrowheads="1"/>
          </p:cNvSpPr>
          <p:nvPr/>
        </p:nvSpPr>
        <p:spPr bwMode="gray">
          <a:xfrm>
            <a:off x="1524001" y="5918200"/>
            <a:ext cx="506413" cy="4699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6" name="Rectangle 182"/>
          <p:cNvSpPr>
            <a:spLocks noChangeArrowheads="1"/>
          </p:cNvSpPr>
          <p:nvPr/>
        </p:nvSpPr>
        <p:spPr bwMode="gray">
          <a:xfrm>
            <a:off x="2540001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7" name="Rectangle 183"/>
          <p:cNvSpPr>
            <a:spLocks noChangeArrowheads="1"/>
          </p:cNvSpPr>
          <p:nvPr/>
        </p:nvSpPr>
        <p:spPr bwMode="gray">
          <a:xfrm>
            <a:off x="2024063" y="5440365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8" name="Rectangle 184"/>
          <p:cNvSpPr>
            <a:spLocks noChangeArrowheads="1"/>
          </p:cNvSpPr>
          <p:nvPr/>
        </p:nvSpPr>
        <p:spPr bwMode="gray">
          <a:xfrm>
            <a:off x="511176" y="5918200"/>
            <a:ext cx="506413" cy="469900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09" name="Rectangle 185"/>
          <p:cNvSpPr>
            <a:spLocks noChangeArrowheads="1"/>
          </p:cNvSpPr>
          <p:nvPr/>
        </p:nvSpPr>
        <p:spPr bwMode="gray">
          <a:xfrm>
            <a:off x="4763" y="5440365"/>
            <a:ext cx="506412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0" name="Rectangle 186"/>
          <p:cNvSpPr>
            <a:spLocks noChangeArrowheads="1"/>
          </p:cNvSpPr>
          <p:nvPr/>
        </p:nvSpPr>
        <p:spPr bwMode="gray">
          <a:xfrm>
            <a:off x="1008063" y="5440365"/>
            <a:ext cx="508000" cy="473075"/>
          </a:xfrm>
          <a:prstGeom prst="rect">
            <a:avLst/>
          </a:prstGeom>
          <a:solidFill>
            <a:srgbClr val="DDDDDD">
              <a:alpha val="10001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1" name="Rectangle 187"/>
          <p:cNvSpPr>
            <a:spLocks noChangeArrowheads="1"/>
          </p:cNvSpPr>
          <p:nvPr/>
        </p:nvSpPr>
        <p:spPr bwMode="gray">
          <a:xfrm>
            <a:off x="1514475" y="4972052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2" name="Rectangle 188"/>
          <p:cNvSpPr>
            <a:spLocks noChangeArrowheads="1"/>
          </p:cNvSpPr>
          <p:nvPr/>
        </p:nvSpPr>
        <p:spPr bwMode="gray">
          <a:xfrm>
            <a:off x="2532063" y="4972052"/>
            <a:ext cx="508000" cy="473075"/>
          </a:xfrm>
          <a:prstGeom prst="rect">
            <a:avLst/>
          </a:prstGeom>
          <a:solidFill>
            <a:srgbClr val="EAEAEA">
              <a:alpha val="5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3" name="Rectangle 189"/>
          <p:cNvSpPr>
            <a:spLocks noChangeArrowheads="1"/>
          </p:cNvSpPr>
          <p:nvPr/>
        </p:nvSpPr>
        <p:spPr bwMode="gray">
          <a:xfrm>
            <a:off x="511176" y="4972052"/>
            <a:ext cx="506413" cy="473075"/>
          </a:xfrm>
          <a:prstGeom prst="rect">
            <a:avLst/>
          </a:prstGeom>
          <a:solidFill>
            <a:schemeClr val="folHlink">
              <a:alpha val="5000"/>
            </a:scheme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4" name="Rectangle 190"/>
          <p:cNvSpPr>
            <a:spLocks noChangeArrowheads="1"/>
          </p:cNvSpPr>
          <p:nvPr/>
        </p:nvSpPr>
        <p:spPr bwMode="gray">
          <a:xfrm>
            <a:off x="12701" y="63865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5" name="Rectangle 191"/>
          <p:cNvSpPr>
            <a:spLocks noChangeArrowheads="1"/>
          </p:cNvSpPr>
          <p:nvPr/>
        </p:nvSpPr>
        <p:spPr bwMode="gray">
          <a:xfrm>
            <a:off x="1016001" y="6386515"/>
            <a:ext cx="508000" cy="471487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6" name="Rectangle 192"/>
          <p:cNvSpPr>
            <a:spLocks noChangeArrowheads="1"/>
          </p:cNvSpPr>
          <p:nvPr/>
        </p:nvSpPr>
        <p:spPr bwMode="gray">
          <a:xfrm>
            <a:off x="2024063" y="6384925"/>
            <a:ext cx="506412" cy="471488"/>
          </a:xfrm>
          <a:prstGeom prst="rect">
            <a:avLst/>
          </a:prstGeom>
          <a:solidFill>
            <a:srgbClr val="DDDDDD">
              <a:alpha val="20000"/>
            </a:srgbClr>
          </a:solidFill>
          <a:ln w="9525">
            <a:solidFill>
              <a:srgbClr val="DDDDDD">
                <a:alpha val="60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18" name="Rectangle 194"/>
          <p:cNvSpPr>
            <a:spLocks noChangeArrowheads="1"/>
          </p:cNvSpPr>
          <p:nvPr/>
        </p:nvSpPr>
        <p:spPr bwMode="gray">
          <a:xfrm>
            <a:off x="0" y="4908552"/>
            <a:ext cx="9144000" cy="1477963"/>
          </a:xfrm>
          <a:prstGeom prst="rect">
            <a:avLst/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219200" y="228600"/>
            <a:ext cx="7391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40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1" y="5936191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30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75950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50118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C54237-9108-48CD-8450-318A48BF919C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6472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hyperlink" Target="mailto:digrus2012@.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WMF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g"/><Relationship Id="rId12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W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WMF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45568" y="5723133"/>
            <a:ext cx="7884368" cy="6096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altLang="ru-RU" sz="2200" b="1" dirty="0" smtClean="0">
                <a:ln/>
                <a:solidFill>
                  <a:schemeClr val="accent4"/>
                </a:solidFill>
                <a:cs typeface="Angsana New" panose="02020603050405020304" pitchFamily="18" charset="-34"/>
              </a:rPr>
              <a:t>Прочность сооружений – наш гарант и ваше уважение!</a:t>
            </a:r>
          </a:p>
          <a:p>
            <a:r>
              <a:rPr lang="ru-RU" altLang="ru-RU" sz="2200" b="1" dirty="0" smtClean="0">
                <a:ln/>
                <a:solidFill>
                  <a:schemeClr val="accent4"/>
                </a:solidFill>
                <a:cs typeface="Aharoni" panose="02010803020104030203" pitchFamily="2" charset="-79"/>
              </a:rPr>
              <a:t> </a:t>
            </a:r>
            <a:endParaRPr lang="en-US" altLang="ru-RU" sz="2200" b="1" dirty="0">
              <a:ln/>
              <a:solidFill>
                <a:schemeClr val="accent4"/>
              </a:solidFill>
              <a:latin typeface="Agency FB" panose="020B0503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268" descr="Picture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" y="3212976"/>
            <a:ext cx="8337215" cy="335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2"/>
            <a:ext cx="790038" cy="23982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64906"/>
            <a:ext cx="1575520" cy="1794071"/>
          </a:xfrm>
          <a:prstGeom prst="rect">
            <a:avLst/>
          </a:prstGeom>
        </p:spPr>
      </p:pic>
      <p:pic>
        <p:nvPicPr>
          <p:cNvPr id="13" name="Picture 103" descr="Зилстройма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812389" cy="12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954614" y="1079814"/>
            <a:ext cx="862295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ru-RU" sz="3000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0" stA="60000" endA="900" endPos="58000" dir="5400000" sy="-100000" algn="bl" rotWithShape="0"/>
                </a:effectLst>
              </a:rPr>
              <a:t>Закрытое акционерное общество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72889"/>
            <a:ext cx="1783994" cy="18443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839" y="1522706"/>
            <a:ext cx="1350569" cy="183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300" i="1" dirty="0" smtClean="0"/>
              <a:t>Наши контакты</a:t>
            </a:r>
            <a:endParaRPr lang="en-US" altLang="ru-RU" sz="43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180" y="1080975"/>
            <a:ext cx="89413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</a:rPr>
              <a:t>Адрес</a:t>
            </a:r>
            <a:r>
              <a:rPr lang="ru-RU" dirty="0">
                <a:latin typeface="Tahoma" panose="020B0604030504040204" pitchFamily="34" charset="0"/>
              </a:rPr>
              <a:t>:</a:t>
            </a:r>
            <a:r>
              <a:rPr lang="ru-RU" b="0" dirty="0">
                <a:latin typeface="Tahoma" panose="020B0604030504040204" pitchFamily="34" charset="0"/>
              </a:rPr>
              <a:t> 141196 Московская область, г. Фрязино, Окружной проезд, д. 9</a:t>
            </a:r>
          </a:p>
          <a:p>
            <a:r>
              <a:rPr lang="ru-RU" dirty="0" smtClean="0">
                <a:latin typeface="Tahoma" panose="020B0604030504040204" pitchFamily="34" charset="0"/>
              </a:rPr>
              <a:t>	</a:t>
            </a:r>
          </a:p>
          <a:p>
            <a:r>
              <a:rPr lang="ru-RU" dirty="0" smtClean="0">
                <a:latin typeface="Tahoma" panose="020B0604030504040204" pitchFamily="34" charset="0"/>
              </a:rPr>
              <a:t>Отдел </a:t>
            </a:r>
            <a:r>
              <a:rPr lang="ru-RU" dirty="0">
                <a:latin typeface="Tahoma" panose="020B0604030504040204" pitchFamily="34" charset="0"/>
              </a:rPr>
              <a:t>продаж:</a:t>
            </a:r>
            <a:r>
              <a:rPr lang="ru-RU" b="0" dirty="0">
                <a:latin typeface="Tahoma" panose="020B0604030504040204" pitchFamily="34" charset="0"/>
              </a:rPr>
              <a:t> тел. </a:t>
            </a:r>
            <a:r>
              <a:rPr lang="ru-RU" b="0" dirty="0" smtClean="0">
                <a:latin typeface="Tahoma" panose="020B0604030504040204" pitchFamily="34" charset="0"/>
              </a:rPr>
              <a:t>8(915) 279-22-81</a:t>
            </a:r>
            <a:endParaRPr lang="ru-RU" b="0" dirty="0">
              <a:latin typeface="Tahoma" panose="020B0604030504040204" pitchFamily="34" charset="0"/>
            </a:endParaRPr>
          </a:p>
          <a:p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E-</a:t>
            </a:r>
            <a:r>
              <a:rPr lang="ru-RU" dirty="0" err="1" smtClean="0">
                <a:latin typeface="Tahoma" panose="020B0604030504040204" pitchFamily="34" charset="0"/>
              </a:rPr>
              <a:t>mail</a:t>
            </a:r>
            <a:r>
              <a:rPr lang="ru-RU" dirty="0">
                <a:latin typeface="Tahoma" panose="020B0604030504040204" pitchFamily="34" charset="0"/>
              </a:rPr>
              <a:t>:</a:t>
            </a:r>
            <a:r>
              <a:rPr lang="ru-RU" b="0" dirty="0">
                <a:latin typeface="Tahoma" panose="020B0604030504040204" pitchFamily="34" charset="0"/>
              </a:rPr>
              <a:t> </a:t>
            </a:r>
            <a:r>
              <a:rPr lang="ru-RU" b="0" dirty="0" smtClean="0">
                <a:latin typeface="Tahoma" panose="020B0604030504040204" pitchFamily="34" charset="0"/>
                <a:hlinkClick r:id="rId2"/>
              </a:rPr>
              <a:t>digrus2012@.</a:t>
            </a:r>
            <a:r>
              <a:rPr lang="en-US" b="0" dirty="0" err="1" smtClean="0">
                <a:latin typeface="Tahoma" panose="020B0604030504040204" pitchFamily="34" charset="0"/>
                <a:hlinkClick r:id="rId2"/>
              </a:rPr>
              <a:t>yandex</a:t>
            </a:r>
            <a:r>
              <a:rPr lang="en-US" b="0" dirty="0" smtClean="0">
                <a:latin typeface="Tahoma" panose="020B0604030504040204" pitchFamily="34" charset="0"/>
                <a:hlinkClick r:id="rId2"/>
              </a:rPr>
              <a:t>.</a:t>
            </a:r>
            <a:r>
              <a:rPr lang="ru-RU" b="0" dirty="0" err="1" smtClean="0">
                <a:latin typeface="Tahoma" panose="020B0604030504040204" pitchFamily="34" charset="0"/>
                <a:hlinkClick r:id="rId2"/>
              </a:rPr>
              <a:t>ru</a:t>
            </a:r>
            <a:endParaRPr lang="ru-RU" dirty="0" smtClean="0">
              <a:latin typeface="Tahoma" panose="020B0604030504040204" pitchFamily="34" charset="0"/>
            </a:endParaRPr>
          </a:p>
          <a:p>
            <a:r>
              <a:rPr lang="ru-RU" dirty="0" smtClean="0">
                <a:latin typeface="Tahoma" panose="020B0604030504040204" pitchFamily="34" charset="0"/>
              </a:rPr>
              <a:t>Производство </a:t>
            </a:r>
            <a:r>
              <a:rPr lang="ru-RU" dirty="0">
                <a:latin typeface="Tahoma" panose="020B0604030504040204" pitchFamily="34" charset="0"/>
              </a:rPr>
              <a:t>металлоконструкций:</a:t>
            </a:r>
            <a:r>
              <a:rPr lang="ru-RU" b="0" dirty="0">
                <a:latin typeface="Tahoma" panose="020B0604030504040204" pitchFamily="34" charset="0"/>
              </a:rPr>
              <a:t> </a:t>
            </a:r>
            <a:r>
              <a:rPr lang="ru-RU" b="0" dirty="0" smtClean="0">
                <a:latin typeface="Tahoma" panose="020B0604030504040204" pitchFamily="34" charset="0"/>
              </a:rPr>
              <a:t>8-915-279-22-81</a:t>
            </a:r>
            <a:endParaRPr lang="ru-RU" b="0" i="0" dirty="0">
              <a:effectLst/>
              <a:latin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180" y="3410477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</a:rPr>
              <a:t>Сайт</a:t>
            </a:r>
            <a:r>
              <a:rPr lang="en-US" dirty="0" smtClean="0">
                <a:latin typeface="Tahoma" panose="020B0604030504040204" pitchFamily="34" charset="0"/>
              </a:rPr>
              <a:t>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2588" y="3412817"/>
            <a:ext cx="1959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www.дигрус.рф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389298"/>
            <a:ext cx="5478760" cy="346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00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rc 3"/>
          <p:cNvSpPr>
            <a:spLocks/>
          </p:cNvSpPr>
          <p:nvPr/>
        </p:nvSpPr>
        <p:spPr bwMode="gray">
          <a:xfrm>
            <a:off x="11115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black">
          <a:xfrm>
            <a:off x="1790238" y="3448576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black">
          <a:xfrm>
            <a:off x="2476467" y="4455437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51" name="Arc 15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53" name="Arc 17"/>
          <p:cNvSpPr>
            <a:spLocks/>
          </p:cNvSpPr>
          <p:nvPr/>
        </p:nvSpPr>
        <p:spPr bwMode="gray">
          <a:xfrm>
            <a:off x="0" y="4422777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gray">
          <a:xfrm>
            <a:off x="28798" y="2556195"/>
            <a:ext cx="6775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i="1" dirty="0">
                <a:solidFill>
                  <a:srgbClr val="800000"/>
                </a:solidFill>
                <a:latin typeface="Verdana" panose="020B0604030504040204" pitchFamily="34" charset="0"/>
              </a:rPr>
              <a:t>Это производственная компания на рынке металлоконструкций с 1995 </a:t>
            </a:r>
            <a:r>
              <a:rPr lang="ru-RU" altLang="ru-RU" sz="1600" i="1" dirty="0" smtClean="0">
                <a:solidFill>
                  <a:srgbClr val="800000"/>
                </a:solidFill>
                <a:latin typeface="Verdana" panose="020B0604030504040204" pitchFamily="34" charset="0"/>
              </a:rPr>
              <a:t>года</a:t>
            </a:r>
            <a:r>
              <a:rPr lang="ru-RU" sz="1600" b="0" dirty="0"/>
              <a:t> </a:t>
            </a:r>
            <a:endParaRPr lang="en-US" altLang="ru-RU" sz="1600" i="1" dirty="0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black">
          <a:xfrm>
            <a:off x="1840485" y="3381958"/>
            <a:ext cx="61488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i="1" dirty="0">
                <a:solidFill>
                  <a:srgbClr val="800000"/>
                </a:solidFill>
                <a:latin typeface="Verdana" panose="020B0604030504040204" pitchFamily="34" charset="0"/>
              </a:rPr>
              <a:t>Это высококвалифицированные специалисты и инженерно-технический персонал</a:t>
            </a:r>
            <a:endParaRPr lang="en-US" altLang="ru-RU" sz="1600" i="1" dirty="0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black">
          <a:xfrm>
            <a:off x="2699792" y="4370711"/>
            <a:ext cx="6984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i="1" dirty="0">
                <a:solidFill>
                  <a:srgbClr val="800000"/>
                </a:solidFill>
                <a:latin typeface="Verdana" panose="020B0604030504040204" pitchFamily="34" charset="0"/>
              </a:rPr>
              <a:t>Это современное автоматизированное оборудование</a:t>
            </a:r>
            <a:endParaRPr lang="en-US" altLang="ru-RU" sz="1600" i="1" dirty="0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black">
          <a:xfrm>
            <a:off x="3132677" y="5388315"/>
            <a:ext cx="66365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54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i="1" dirty="0">
                <a:solidFill>
                  <a:srgbClr val="800000"/>
                </a:solidFill>
                <a:latin typeface="Verdana" panose="020B0604030504040204" pitchFamily="34" charset="0"/>
              </a:rPr>
              <a:t>Это индивидуальный подход к ценообразованию</a:t>
            </a:r>
            <a:endParaRPr lang="en-US" altLang="ru-RU" sz="1600" i="1" dirty="0">
              <a:solidFill>
                <a:srgbClr val="800000"/>
              </a:solidFill>
              <a:latin typeface="Verdana" panose="020B0604030504040204" pitchFamily="34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black">
          <a:xfrm>
            <a:off x="598984" y="2640356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black">
          <a:xfrm>
            <a:off x="2922786" y="545578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title"/>
          </p:nvPr>
        </p:nvSpPr>
        <p:spPr>
          <a:xfrm>
            <a:off x="1219200" y="142528"/>
            <a:ext cx="7391400" cy="838200"/>
          </a:xfrm>
        </p:spPr>
        <p:txBody>
          <a:bodyPr/>
          <a:lstStyle/>
          <a:p>
            <a:r>
              <a:rPr lang="ru-RU" altLang="ru-RU" i="1" dirty="0" smtClean="0"/>
              <a:t>Что такое </a:t>
            </a:r>
            <a:r>
              <a:rPr lang="en-US" altLang="ru-RU" i="1" dirty="0" smtClean="0"/>
              <a:t>“</a:t>
            </a:r>
            <a:r>
              <a:rPr lang="ru-RU" altLang="ru-RU" i="1" dirty="0" smtClean="0"/>
              <a:t>Дигрус</a:t>
            </a:r>
            <a:r>
              <a:rPr lang="en-US" altLang="ru-RU" i="1" dirty="0" smtClean="0"/>
              <a:t>”</a:t>
            </a:r>
            <a:r>
              <a:rPr lang="ru-RU" altLang="ru-RU" i="1" dirty="0" smtClean="0"/>
              <a:t>?</a:t>
            </a:r>
            <a:endParaRPr lang="en-US" altLang="ru-RU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" y="2355646"/>
            <a:ext cx="750868" cy="4833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49" y="3169105"/>
            <a:ext cx="750868" cy="4833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3" y="4175453"/>
            <a:ext cx="750868" cy="4833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877" y="5172745"/>
            <a:ext cx="750868" cy="4833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1" y="5045674"/>
            <a:ext cx="1832458" cy="1048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21" y="1052779"/>
            <a:ext cx="1074626" cy="1830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92" y="1118369"/>
            <a:ext cx="1835697" cy="13240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4" grpId="0"/>
      <p:bldP spid="116755" grpId="0"/>
      <p:bldP spid="116756" grpId="0"/>
      <p:bldP spid="1167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846530"/>
            <a:ext cx="1375076" cy="1150422"/>
          </a:xfrm>
          <a:prstGeom prst="rect">
            <a:avLst/>
          </a:prstGeom>
        </p:spPr>
      </p:pic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4378577" y="2221682"/>
            <a:ext cx="4267716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i="1" dirty="0"/>
              <a:t>Преимущества работы с нами</a:t>
            </a:r>
            <a:endParaRPr lang="en-US" altLang="ru-RU" sz="3200" i="1" dirty="0"/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gray">
          <a:xfrm>
            <a:off x="4362901" y="3907904"/>
            <a:ext cx="4283392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ru-RU" altLang="ru-RU" sz="1600" dirty="0"/>
              <a:t>Оперативный выезд</a:t>
            </a:r>
            <a:endParaRPr lang="en-US" altLang="ru-RU" sz="1600" dirty="0"/>
          </a:p>
        </p:txBody>
      </p:sp>
      <p:sp>
        <p:nvSpPr>
          <p:cNvPr id="119812" name="AutoShape 4"/>
          <p:cNvSpPr>
            <a:spLocks noChangeArrowheads="1"/>
          </p:cNvSpPr>
          <p:nvPr/>
        </p:nvSpPr>
        <p:spPr bwMode="gray">
          <a:xfrm>
            <a:off x="1343820" y="4869160"/>
            <a:ext cx="3874021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1331640" y="3043808"/>
            <a:ext cx="3886200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1343818" y="1268940"/>
            <a:ext cx="3915598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gray">
          <a:xfrm>
            <a:off x="1680294" y="3096196"/>
            <a:ext cx="3471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/>
              <a:t>Принятие быстрых решений</a:t>
            </a:r>
            <a:endParaRPr lang="en-US" altLang="ru-RU" sz="1600" dirty="0"/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gray">
          <a:xfrm>
            <a:off x="4378579" y="2256607"/>
            <a:ext cx="4297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158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/>
              <a:t>Расчёт стоимости под бюджет заказчика</a:t>
            </a:r>
            <a:endParaRPr lang="en-US" altLang="ru-RU" sz="1600" dirty="0"/>
          </a:p>
        </p:txBody>
      </p:sp>
      <p:sp>
        <p:nvSpPr>
          <p:cNvPr id="119851" name="AutoShape 43"/>
          <p:cNvSpPr>
            <a:spLocks noChangeArrowheads="1"/>
          </p:cNvSpPr>
          <p:nvPr/>
        </p:nvSpPr>
        <p:spPr bwMode="gray">
          <a:xfrm>
            <a:off x="4405508" y="5795774"/>
            <a:ext cx="4240787" cy="4572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808000">
                  <a:gamma/>
                  <a:tint val="31765"/>
                  <a:invGamma/>
                </a:srgb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9852" name="Text Box 44"/>
          <p:cNvSpPr txBox="1">
            <a:spLocks noChangeArrowheads="1"/>
          </p:cNvSpPr>
          <p:nvPr/>
        </p:nvSpPr>
        <p:spPr bwMode="gray">
          <a:xfrm>
            <a:off x="4968794" y="5826750"/>
            <a:ext cx="33157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/>
              <a:t>Гибкий график </a:t>
            </a:r>
            <a:r>
              <a:rPr lang="ru-RU" altLang="ru-RU" sz="1600" dirty="0" smtClean="0"/>
              <a:t>платежей </a:t>
            </a:r>
            <a:endParaRPr lang="en-US" altLang="ru-RU" sz="1600" dirty="0"/>
          </a:p>
        </p:txBody>
      </p:sp>
      <p:sp>
        <p:nvSpPr>
          <p:cNvPr id="51" name="Text Box 12"/>
          <p:cNvSpPr txBox="1">
            <a:spLocks noChangeArrowheads="1"/>
          </p:cNvSpPr>
          <p:nvPr/>
        </p:nvSpPr>
        <p:spPr bwMode="gray">
          <a:xfrm>
            <a:off x="1799520" y="1321522"/>
            <a:ext cx="34183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91581" dir="3378596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/>
              <a:t>Адекватная ценовая политика</a:t>
            </a:r>
            <a:endParaRPr lang="en-US" alt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03808"/>
            <a:ext cx="1152128" cy="741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" y="2589603"/>
            <a:ext cx="1288453" cy="13681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8678" y="4911582"/>
            <a:ext cx="2951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/>
              <a:t>Высокое качество изделий</a:t>
            </a:r>
            <a:endParaRPr lang="en-US" alt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67696"/>
            <a:ext cx="1446370" cy="112945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1121076" cy="1106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5451162"/>
            <a:ext cx="1354428" cy="13590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59" grpId="0" animBg="1"/>
      <p:bldP spid="119811" grpId="0" animBg="1"/>
      <p:bldP spid="119812" grpId="0" animBg="1"/>
      <p:bldP spid="119813" grpId="0" animBg="1"/>
      <p:bldP spid="119815" grpId="0" animBg="1"/>
      <p:bldP spid="119817" grpId="0"/>
      <p:bldP spid="119820" grpId="0"/>
      <p:bldP spid="119851" grpId="0" animBg="1"/>
      <p:bldP spid="119852" grpId="0"/>
      <p:bldP spid="5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2" y="1029652"/>
            <a:ext cx="9134475" cy="535167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064" y="200744"/>
            <a:ext cx="7391400" cy="838200"/>
          </a:xfrm>
        </p:spPr>
        <p:txBody>
          <a:bodyPr/>
          <a:lstStyle/>
          <a:p>
            <a:pPr algn="ctr"/>
            <a:r>
              <a:rPr lang="ru-RU" i="1" dirty="0" smtClean="0"/>
              <a:t>Собственное производство</a:t>
            </a:r>
            <a:endParaRPr lang="ru-RU" i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" y="1034042"/>
            <a:ext cx="3154438" cy="1956986"/>
          </a:xfrm>
          <a:prstGeom prst="rect">
            <a:avLst/>
          </a:prstGeom>
        </p:spPr>
      </p:pic>
      <p:pic>
        <p:nvPicPr>
          <p:cNvPr id="129028" name="Picture 4" descr="Производство мусорных контейне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95" y="1044255"/>
            <a:ext cx="2981719" cy="195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0" name="Picture 6" descr="http://www.ecosir.ru/wcmfiles/our_production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047352"/>
            <a:ext cx="2973995" cy="194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41" y="3000375"/>
            <a:ext cx="1480219" cy="183351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 flipH="1">
            <a:off x="7645523" y="2996951"/>
            <a:ext cx="2" cy="33870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6153150" y="2994228"/>
            <a:ext cx="0" cy="18417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0" y="2994228"/>
            <a:ext cx="91301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V="1">
            <a:off x="3163964" y="1029652"/>
            <a:ext cx="0" cy="19580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6153152" y="1038945"/>
            <a:ext cx="1663" cy="19614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6150127" y="4839263"/>
            <a:ext cx="2980045" cy="16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-59986" y="2979531"/>
            <a:ext cx="5879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Площадь складского и уличного помещения более </a:t>
            </a:r>
            <a:r>
              <a:rPr lang="ru-RU" sz="1400" dirty="0" smtClean="0"/>
              <a:t>10000 </a:t>
            </a:r>
            <a:r>
              <a:rPr lang="ru-RU" sz="1400" dirty="0"/>
              <a:t>м</a:t>
            </a:r>
            <a:r>
              <a:rPr lang="ru-RU" sz="1400" baseline="30000" dirty="0"/>
              <a:t>2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baseline="300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Изготовление металлоконструкций любой сложности</a:t>
            </a:r>
          </a:p>
          <a:p>
            <a:pPr>
              <a:buClr>
                <a:srgbClr val="FF0000"/>
              </a:buClr>
            </a:pPr>
            <a:endParaRPr lang="ru-RU" sz="1400" baseline="30000" dirty="0"/>
          </a:p>
          <a:p>
            <a:pPr>
              <a:buClr>
                <a:srgbClr val="FF0000"/>
              </a:buClr>
            </a:pPr>
            <a:endParaRPr lang="ru-RU" sz="1400" baseline="30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492776" y="4406636"/>
            <a:ext cx="5574220" cy="1830676"/>
            <a:chOff x="2189" y="1764"/>
            <a:chExt cx="2770" cy="2069"/>
          </a:xfrm>
          <a:solidFill>
            <a:srgbClr val="5F5F5F"/>
          </a:solidFill>
        </p:grpSpPr>
        <p:sp>
          <p:nvSpPr>
            <p:cNvPr id="42" name="Freeform 4"/>
            <p:cNvSpPr>
              <a:spLocks/>
            </p:cNvSpPr>
            <p:nvPr/>
          </p:nvSpPr>
          <p:spPr bwMode="gray">
            <a:xfrm>
              <a:off x="2624" y="1783"/>
              <a:ext cx="159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>
              <a:off x="2724" y="1816"/>
              <a:ext cx="49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gray">
            <a:xfrm>
              <a:off x="2424" y="2087"/>
              <a:ext cx="112" cy="131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gray">
            <a:xfrm>
              <a:off x="2369" y="2134"/>
              <a:ext cx="71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Freeform 8"/>
            <p:cNvSpPr>
              <a:spLocks/>
            </p:cNvSpPr>
            <p:nvPr/>
          </p:nvSpPr>
          <p:spPr bwMode="gray">
            <a:xfrm>
              <a:off x="4064" y="3266"/>
              <a:ext cx="486" cy="493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gray">
            <a:xfrm>
              <a:off x="4215" y="3006"/>
              <a:ext cx="327" cy="209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>
              <a:noFill/>
            </a:ln>
            <a:effectLst>
              <a:prstShdw prst="shdw17">
                <a:srgbClr val="808080">
                  <a:alpha val="39999"/>
                </a:srgbClr>
              </a:prst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gray">
            <a:xfrm>
              <a:off x="4224" y="3008"/>
              <a:ext cx="319" cy="210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gray">
            <a:xfrm>
              <a:off x="4460" y="3775"/>
              <a:ext cx="46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gray">
            <a:xfrm>
              <a:off x="4599" y="3686"/>
              <a:ext cx="168" cy="84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gray">
            <a:xfrm>
              <a:off x="4773" y="3636"/>
              <a:ext cx="107" cy="91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gray">
            <a:xfrm>
              <a:off x="4830" y="3595"/>
              <a:ext cx="38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8" name="Freeform 15"/>
            <p:cNvSpPr>
              <a:spLocks/>
            </p:cNvSpPr>
            <p:nvPr/>
          </p:nvSpPr>
          <p:spPr bwMode="gray">
            <a:xfrm>
              <a:off x="3097" y="3118"/>
              <a:ext cx="126" cy="200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gray">
            <a:xfrm>
              <a:off x="3642" y="2807"/>
              <a:ext cx="50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gray">
            <a:xfrm>
              <a:off x="3950" y="2866"/>
              <a:ext cx="114" cy="182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1" name="Freeform 18"/>
            <p:cNvSpPr>
              <a:spLocks/>
            </p:cNvSpPr>
            <p:nvPr/>
          </p:nvSpPr>
          <p:spPr bwMode="gray">
            <a:xfrm>
              <a:off x="3854" y="2809"/>
              <a:ext cx="74" cy="136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2" name="Freeform 19"/>
            <p:cNvSpPr>
              <a:spLocks/>
            </p:cNvSpPr>
            <p:nvPr/>
          </p:nvSpPr>
          <p:spPr bwMode="gray">
            <a:xfrm>
              <a:off x="3904" y="2918"/>
              <a:ext cx="41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3" name="Freeform 20"/>
            <p:cNvSpPr>
              <a:spLocks/>
            </p:cNvSpPr>
            <p:nvPr/>
          </p:nvSpPr>
          <p:spPr bwMode="gray">
            <a:xfrm>
              <a:off x="3950" y="3055"/>
              <a:ext cx="67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4" name="Freeform 21"/>
            <p:cNvSpPr>
              <a:spLocks/>
            </p:cNvSpPr>
            <p:nvPr/>
          </p:nvSpPr>
          <p:spPr bwMode="gray">
            <a:xfrm>
              <a:off x="4057" y="2960"/>
              <a:ext cx="85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5" name="Freeform 22"/>
            <p:cNvSpPr>
              <a:spLocks/>
            </p:cNvSpPr>
            <p:nvPr/>
          </p:nvSpPr>
          <p:spPr bwMode="gray">
            <a:xfrm>
              <a:off x="4061" y="2551"/>
              <a:ext cx="23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6" name="Freeform 23"/>
            <p:cNvSpPr>
              <a:spLocks/>
            </p:cNvSpPr>
            <p:nvPr/>
          </p:nvSpPr>
          <p:spPr bwMode="gray">
            <a:xfrm>
              <a:off x="4076" y="2669"/>
              <a:ext cx="62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7" name="Freeform 24"/>
            <p:cNvSpPr>
              <a:spLocks/>
            </p:cNvSpPr>
            <p:nvPr/>
          </p:nvSpPr>
          <p:spPr bwMode="gray">
            <a:xfrm>
              <a:off x="4087" y="2818"/>
              <a:ext cx="65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8" name="Freeform 25"/>
            <p:cNvSpPr>
              <a:spLocks/>
            </p:cNvSpPr>
            <p:nvPr/>
          </p:nvSpPr>
          <p:spPr bwMode="gray">
            <a:xfrm>
              <a:off x="4165" y="2958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69" name="Freeform 26"/>
            <p:cNvSpPr>
              <a:spLocks/>
            </p:cNvSpPr>
            <p:nvPr/>
          </p:nvSpPr>
          <p:spPr bwMode="gray">
            <a:xfrm>
              <a:off x="4148" y="3040"/>
              <a:ext cx="19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0" name="Freeform 27"/>
            <p:cNvSpPr>
              <a:spLocks/>
            </p:cNvSpPr>
            <p:nvPr/>
          </p:nvSpPr>
          <p:spPr bwMode="gray">
            <a:xfrm>
              <a:off x="4176" y="3030"/>
              <a:ext cx="46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1" name="Freeform 28"/>
            <p:cNvSpPr>
              <a:spLocks/>
            </p:cNvSpPr>
            <p:nvPr/>
          </p:nvSpPr>
          <p:spPr bwMode="gray">
            <a:xfrm>
              <a:off x="4247" y="3100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2" name="Freeform 29"/>
            <p:cNvSpPr>
              <a:spLocks/>
            </p:cNvSpPr>
            <p:nvPr/>
          </p:nvSpPr>
          <p:spPr bwMode="gray">
            <a:xfrm>
              <a:off x="4520" y="3058"/>
              <a:ext cx="47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3" name="Freeform 30"/>
            <p:cNvSpPr>
              <a:spLocks/>
            </p:cNvSpPr>
            <p:nvPr/>
          </p:nvSpPr>
          <p:spPr bwMode="gray">
            <a:xfrm>
              <a:off x="4113" y="3117"/>
              <a:ext cx="47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4" name="Freeform 31"/>
            <p:cNvSpPr>
              <a:spLocks/>
            </p:cNvSpPr>
            <p:nvPr/>
          </p:nvSpPr>
          <p:spPr bwMode="gray">
            <a:xfrm>
              <a:off x="4063" y="3136"/>
              <a:ext cx="33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5" name="Freeform 32"/>
            <p:cNvSpPr>
              <a:spLocks/>
            </p:cNvSpPr>
            <p:nvPr/>
          </p:nvSpPr>
          <p:spPr bwMode="gray">
            <a:xfrm>
              <a:off x="4042" y="3107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6" name="Freeform 33"/>
            <p:cNvSpPr>
              <a:spLocks/>
            </p:cNvSpPr>
            <p:nvPr/>
          </p:nvSpPr>
          <p:spPr bwMode="gray">
            <a:xfrm>
              <a:off x="4076" y="3118"/>
              <a:ext cx="35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7" name="Freeform 34"/>
            <p:cNvSpPr>
              <a:spLocks/>
            </p:cNvSpPr>
            <p:nvPr/>
          </p:nvSpPr>
          <p:spPr bwMode="gray">
            <a:xfrm>
              <a:off x="4026" y="2787"/>
              <a:ext cx="28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8" name="Freeform 35"/>
            <p:cNvSpPr>
              <a:spLocks/>
            </p:cNvSpPr>
            <p:nvPr/>
          </p:nvSpPr>
          <p:spPr bwMode="gray">
            <a:xfrm>
              <a:off x="4078" y="2778"/>
              <a:ext cx="20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79" name="Freeform 36"/>
            <p:cNvSpPr>
              <a:spLocks/>
            </p:cNvSpPr>
            <p:nvPr/>
          </p:nvSpPr>
          <p:spPr bwMode="gray">
            <a:xfrm>
              <a:off x="4101" y="2761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0" name="Freeform 37"/>
            <p:cNvSpPr>
              <a:spLocks/>
            </p:cNvSpPr>
            <p:nvPr/>
          </p:nvSpPr>
          <p:spPr bwMode="gray">
            <a:xfrm>
              <a:off x="4111" y="2773"/>
              <a:ext cx="22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1" name="Freeform 38"/>
            <p:cNvSpPr>
              <a:spLocks/>
            </p:cNvSpPr>
            <p:nvPr/>
          </p:nvSpPr>
          <p:spPr bwMode="gray">
            <a:xfrm>
              <a:off x="3836" y="2842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2" name="Freeform 39"/>
            <p:cNvSpPr>
              <a:spLocks/>
            </p:cNvSpPr>
            <p:nvPr/>
          </p:nvSpPr>
          <p:spPr bwMode="gray">
            <a:xfrm>
              <a:off x="3825" y="2819"/>
              <a:ext cx="11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3821" y="2801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4" name="Freeform 41"/>
            <p:cNvSpPr>
              <a:spLocks/>
            </p:cNvSpPr>
            <p:nvPr/>
          </p:nvSpPr>
          <p:spPr bwMode="gray">
            <a:xfrm>
              <a:off x="3842" y="276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5" name="Freeform 42"/>
            <p:cNvSpPr>
              <a:spLocks/>
            </p:cNvSpPr>
            <p:nvPr/>
          </p:nvSpPr>
          <p:spPr bwMode="gray">
            <a:xfrm>
              <a:off x="3811" y="2786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6" name="Freeform 43"/>
            <p:cNvSpPr>
              <a:spLocks/>
            </p:cNvSpPr>
            <p:nvPr/>
          </p:nvSpPr>
          <p:spPr bwMode="gray">
            <a:xfrm>
              <a:off x="4668" y="3407"/>
              <a:ext cx="46" cy="59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7" name="Freeform 44"/>
            <p:cNvSpPr>
              <a:spLocks/>
            </p:cNvSpPr>
            <p:nvPr/>
          </p:nvSpPr>
          <p:spPr bwMode="gray">
            <a:xfrm>
              <a:off x="4905" y="3358"/>
              <a:ext cx="54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8" name="Freeform 45"/>
            <p:cNvSpPr>
              <a:spLocks/>
            </p:cNvSpPr>
            <p:nvPr/>
          </p:nvSpPr>
          <p:spPr bwMode="gray">
            <a:xfrm>
              <a:off x="4741" y="3333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89" name="Freeform 46"/>
            <p:cNvSpPr>
              <a:spLocks/>
            </p:cNvSpPr>
            <p:nvPr/>
          </p:nvSpPr>
          <p:spPr bwMode="gray">
            <a:xfrm>
              <a:off x="4732" y="3311"/>
              <a:ext cx="21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0" name="Freeform 47"/>
            <p:cNvSpPr>
              <a:spLocks/>
            </p:cNvSpPr>
            <p:nvPr/>
          </p:nvSpPr>
          <p:spPr bwMode="gray">
            <a:xfrm>
              <a:off x="4576" y="3118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1" name="Freeform 48"/>
            <p:cNvSpPr>
              <a:spLocks/>
            </p:cNvSpPr>
            <p:nvPr/>
          </p:nvSpPr>
          <p:spPr bwMode="gray">
            <a:xfrm>
              <a:off x="4610" y="3161"/>
              <a:ext cx="27" cy="32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" name="Freeform 49"/>
            <p:cNvSpPr>
              <a:spLocks/>
            </p:cNvSpPr>
            <p:nvPr/>
          </p:nvSpPr>
          <p:spPr bwMode="gray">
            <a:xfrm>
              <a:off x="4638" y="3223"/>
              <a:ext cx="29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3" name="Freeform 50"/>
            <p:cNvSpPr>
              <a:spLocks/>
            </p:cNvSpPr>
            <p:nvPr/>
          </p:nvSpPr>
          <p:spPr bwMode="gray">
            <a:xfrm>
              <a:off x="4673" y="3213"/>
              <a:ext cx="29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4" name="Freeform 51"/>
            <p:cNvSpPr>
              <a:spLocks/>
            </p:cNvSpPr>
            <p:nvPr/>
          </p:nvSpPr>
          <p:spPr bwMode="gray">
            <a:xfrm>
              <a:off x="4663" y="3177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5" name="Freeform 52"/>
            <p:cNvSpPr>
              <a:spLocks/>
            </p:cNvSpPr>
            <p:nvPr/>
          </p:nvSpPr>
          <p:spPr bwMode="gray">
            <a:xfrm>
              <a:off x="4636" y="3153"/>
              <a:ext cx="27" cy="34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6" name="Freeform 53"/>
            <p:cNvSpPr>
              <a:spLocks/>
            </p:cNvSpPr>
            <p:nvPr/>
          </p:nvSpPr>
          <p:spPr bwMode="gray">
            <a:xfrm>
              <a:off x="4603" y="3137"/>
              <a:ext cx="25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7" name="Freeform 54"/>
            <p:cNvSpPr>
              <a:spLocks/>
            </p:cNvSpPr>
            <p:nvPr/>
          </p:nvSpPr>
          <p:spPr bwMode="gray">
            <a:xfrm>
              <a:off x="4644" y="3189"/>
              <a:ext cx="25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8" name="Freeform 55"/>
            <p:cNvSpPr>
              <a:spLocks/>
            </p:cNvSpPr>
            <p:nvPr/>
          </p:nvSpPr>
          <p:spPr bwMode="gray">
            <a:xfrm>
              <a:off x="3027" y="1828"/>
              <a:ext cx="144" cy="107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gray">
            <a:xfrm>
              <a:off x="3113" y="1931"/>
              <a:ext cx="41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0" name="Freeform 57"/>
            <p:cNvSpPr>
              <a:spLocks/>
            </p:cNvSpPr>
            <p:nvPr/>
          </p:nvSpPr>
          <p:spPr bwMode="gray">
            <a:xfrm>
              <a:off x="3323" y="1776"/>
              <a:ext cx="43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gray">
            <a:xfrm>
              <a:off x="3354" y="1789"/>
              <a:ext cx="51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gray">
            <a:xfrm>
              <a:off x="3409" y="1792"/>
              <a:ext cx="52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gray">
            <a:xfrm>
              <a:off x="3767" y="1819"/>
              <a:ext cx="90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gray">
            <a:xfrm>
              <a:off x="3859" y="1818"/>
              <a:ext cx="47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gray">
            <a:xfrm>
              <a:off x="3838" y="1847"/>
              <a:ext cx="38" cy="16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" name="Freeform 63"/>
            <p:cNvSpPr>
              <a:spLocks/>
            </p:cNvSpPr>
            <p:nvPr/>
          </p:nvSpPr>
          <p:spPr bwMode="gray">
            <a:xfrm>
              <a:off x="4096" y="2070"/>
              <a:ext cx="78" cy="113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" name="Freeform 64"/>
            <p:cNvSpPr>
              <a:spLocks/>
            </p:cNvSpPr>
            <p:nvPr/>
          </p:nvSpPr>
          <p:spPr bwMode="gray">
            <a:xfrm>
              <a:off x="4159" y="2187"/>
              <a:ext cx="56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" name="Freeform 65"/>
            <p:cNvSpPr>
              <a:spLocks/>
            </p:cNvSpPr>
            <p:nvPr/>
          </p:nvSpPr>
          <p:spPr bwMode="gray">
            <a:xfrm>
              <a:off x="4122" y="2267"/>
              <a:ext cx="111" cy="188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" name="Freeform 66"/>
            <p:cNvSpPr>
              <a:spLocks/>
            </p:cNvSpPr>
            <p:nvPr/>
          </p:nvSpPr>
          <p:spPr bwMode="gray">
            <a:xfrm>
              <a:off x="3034" y="1765"/>
              <a:ext cx="53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" name="Freeform 67"/>
            <p:cNvSpPr>
              <a:spLocks/>
            </p:cNvSpPr>
            <p:nvPr/>
          </p:nvSpPr>
          <p:spPr bwMode="gray">
            <a:xfrm>
              <a:off x="2924" y="1774"/>
              <a:ext cx="20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" name="Freeform 68"/>
            <p:cNvSpPr>
              <a:spLocks/>
            </p:cNvSpPr>
            <p:nvPr/>
          </p:nvSpPr>
          <p:spPr bwMode="gray">
            <a:xfrm>
              <a:off x="2949" y="1773"/>
              <a:ext cx="38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" name="Freeform 69"/>
            <p:cNvSpPr>
              <a:spLocks/>
            </p:cNvSpPr>
            <p:nvPr/>
          </p:nvSpPr>
          <p:spPr bwMode="gray">
            <a:xfrm>
              <a:off x="3012" y="1764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" name="Freeform 70"/>
            <p:cNvSpPr>
              <a:spLocks/>
            </p:cNvSpPr>
            <p:nvPr/>
          </p:nvSpPr>
          <p:spPr bwMode="gray">
            <a:xfrm>
              <a:off x="2993" y="1782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" name="Freeform 71"/>
            <p:cNvSpPr>
              <a:spLocks/>
            </p:cNvSpPr>
            <p:nvPr/>
          </p:nvSpPr>
          <p:spPr bwMode="gray">
            <a:xfrm>
              <a:off x="4162" y="1798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" name="Freeform 72"/>
            <p:cNvSpPr>
              <a:spLocks/>
            </p:cNvSpPr>
            <p:nvPr/>
          </p:nvSpPr>
          <p:spPr bwMode="gray">
            <a:xfrm>
              <a:off x="3256" y="3244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" name="Freeform 73"/>
            <p:cNvSpPr>
              <a:spLocks/>
            </p:cNvSpPr>
            <p:nvPr/>
          </p:nvSpPr>
          <p:spPr bwMode="gray">
            <a:xfrm>
              <a:off x="3297" y="3237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" name="Freeform 74"/>
            <p:cNvSpPr>
              <a:spLocks/>
            </p:cNvSpPr>
            <p:nvPr/>
          </p:nvSpPr>
          <p:spPr bwMode="gray">
            <a:xfrm>
              <a:off x="3228" y="308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" name="Freeform 75"/>
            <p:cNvSpPr>
              <a:spLocks/>
            </p:cNvSpPr>
            <p:nvPr/>
          </p:nvSpPr>
          <p:spPr bwMode="gray">
            <a:xfrm>
              <a:off x="3289" y="3011"/>
              <a:ext cx="12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" name="Freeform 76"/>
            <p:cNvSpPr>
              <a:spLocks/>
            </p:cNvSpPr>
            <p:nvPr/>
          </p:nvSpPr>
          <p:spPr bwMode="gray">
            <a:xfrm>
              <a:off x="3265" y="3010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0" name="Freeform 77"/>
            <p:cNvSpPr>
              <a:spLocks/>
            </p:cNvSpPr>
            <p:nvPr/>
          </p:nvSpPr>
          <p:spPr bwMode="gray">
            <a:xfrm>
              <a:off x="3253" y="3032"/>
              <a:ext cx="11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1" name="Freeform 78"/>
            <p:cNvSpPr>
              <a:spLocks/>
            </p:cNvSpPr>
            <p:nvPr/>
          </p:nvSpPr>
          <p:spPr bwMode="gray">
            <a:xfrm>
              <a:off x="3228" y="3066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2" name="Freeform 79"/>
            <p:cNvSpPr>
              <a:spLocks/>
            </p:cNvSpPr>
            <p:nvPr/>
          </p:nvSpPr>
          <p:spPr bwMode="gray">
            <a:xfrm>
              <a:off x="3247" y="3053"/>
              <a:ext cx="11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3" name="Freeform 80"/>
            <p:cNvSpPr>
              <a:spLocks/>
            </p:cNvSpPr>
            <p:nvPr/>
          </p:nvSpPr>
          <p:spPr bwMode="gray">
            <a:xfrm>
              <a:off x="2496" y="206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4" name="Freeform 81"/>
            <p:cNvSpPr>
              <a:spLocks/>
            </p:cNvSpPr>
            <p:nvPr/>
          </p:nvSpPr>
          <p:spPr bwMode="gray">
            <a:xfrm>
              <a:off x="2189" y="1819"/>
              <a:ext cx="2112" cy="1637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dist="17961" dir="2700000" algn="ctr" rotWithShape="0">
                <a:srgbClr val="80808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-56055" y="4059071"/>
            <a:ext cx="3841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Поставка продукции по всей России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129025" name="Овал 129024"/>
          <p:cNvSpPr/>
          <p:nvPr/>
        </p:nvSpPr>
        <p:spPr bwMode="auto">
          <a:xfrm>
            <a:off x="2166809" y="4699237"/>
            <a:ext cx="141668" cy="1440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9026" name="Прямоугольник 129025"/>
          <p:cNvSpPr/>
          <p:nvPr/>
        </p:nvSpPr>
        <p:spPr>
          <a:xfrm>
            <a:off x="179514" y="5857529"/>
            <a:ext cx="7320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0000"/>
              </a:buClr>
            </a:pPr>
            <a:r>
              <a:rPr lang="ru-RU" sz="1400" dirty="0"/>
              <a:t>Расположение производственных мощностей в центральной части страны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-60439" y="3697868"/>
            <a:ext cx="3841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400" dirty="0"/>
              <a:t>Высокотехнологичное оборудование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400" dirty="0"/>
          </a:p>
        </p:txBody>
      </p:sp>
      <p:sp>
        <p:nvSpPr>
          <p:cNvPr id="261" name="Овал 260"/>
          <p:cNvSpPr/>
          <p:nvPr/>
        </p:nvSpPr>
        <p:spPr bwMode="auto">
          <a:xfrm>
            <a:off x="48719" y="5919274"/>
            <a:ext cx="141668" cy="144057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1078" name="Picture 6" descr="http://www.ecosir.ru/wcmfiles/mg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54" y="3000792"/>
            <a:ext cx="1478651" cy="18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" name="Рисунок 30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74800" y="6394600"/>
            <a:ext cx="1576412" cy="4678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" name="Рисунок 306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394600"/>
            <a:ext cx="1576412" cy="4634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8" name="Рисунок 30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32524" y="6399578"/>
            <a:ext cx="1576412" cy="4584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9" name="Рисунок 308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721277" y="6389181"/>
            <a:ext cx="1576412" cy="4678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0" name="Рисунок 309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285615" y="6393480"/>
            <a:ext cx="1576412" cy="46782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1" name="Рисунок 310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76659" y="6402272"/>
            <a:ext cx="1467343" cy="44384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5" name="Рисунок 1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8100" y="4849678"/>
            <a:ext cx="1470037" cy="153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40" name="Рисунок 129039"/>
          <p:cNvPicPr>
            <a:picLocks noChangeAspect="1"/>
          </p:cNvPicPr>
          <p:nvPr/>
        </p:nvPicPr>
        <p:blipFill>
          <a:blip r:embed="rId9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41" y="4602810"/>
            <a:ext cx="989614" cy="2223659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126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72" y="4636802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40" y="4654395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75" y="4859372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09" y="4610815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18" y="4824267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338" y="4636802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8" y="4661599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96" y="4748404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03" descr="Зилстроймаш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18" y="4731174"/>
            <a:ext cx="288942" cy="2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5" grpId="0"/>
      <p:bldP spid="139" grpId="0"/>
      <p:bldP spid="129025" grpId="0" animBg="1"/>
      <p:bldP spid="129026" grpId="0"/>
      <p:bldP spid="220" grpId="0"/>
      <p:bldP spid="2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0">
              <a:schemeClr val="accent6">
                <a:lumMod val="5000"/>
                <a:lumOff val="95000"/>
              </a:schemeClr>
            </a:gs>
            <a:gs pos="62000">
              <a:srgbClr val="92D050"/>
            </a:gs>
            <a:gs pos="26000">
              <a:schemeClr val="accent6">
                <a:lumMod val="45000"/>
                <a:lumOff val="5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6"/>
          <p:cNvSpPr>
            <a:spLocks noChangeArrowheads="1"/>
          </p:cNvSpPr>
          <p:nvPr/>
        </p:nvSpPr>
        <p:spPr bwMode="gray">
          <a:xfrm>
            <a:off x="0" y="-19050"/>
            <a:ext cx="9144000" cy="89641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034420" y="867147"/>
            <a:ext cx="6099336" cy="3369860"/>
          </a:xfrm>
          <a:prstGeom prst="rect">
            <a:avLst/>
          </a:prstGeom>
          <a:solidFill>
            <a:schemeClr val="accent2">
              <a:alpha val="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2119" name="Рисунок 1321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44" y="3130145"/>
            <a:ext cx="2817820" cy="1020052"/>
          </a:xfrm>
          <a:prstGeom prst="rect">
            <a:avLst/>
          </a:prstGeom>
        </p:spPr>
      </p:pic>
      <p:pic>
        <p:nvPicPr>
          <p:cNvPr id="132125" name="Рисунок 1321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4291225"/>
            <a:ext cx="7838481" cy="2234120"/>
          </a:xfrm>
          <a:prstGeom prst="rect">
            <a:avLst/>
          </a:prstGeom>
        </p:spPr>
      </p:pic>
      <p:pic>
        <p:nvPicPr>
          <p:cNvPr id="132107" name="Рисунок 132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71" y="2897458"/>
            <a:ext cx="814730" cy="174101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04020" y="0"/>
            <a:ext cx="7391400" cy="838200"/>
          </a:xfrm>
        </p:spPr>
        <p:txBody>
          <a:bodyPr/>
          <a:lstStyle/>
          <a:p>
            <a:r>
              <a:rPr lang="ru-RU" i="1" dirty="0" smtClean="0"/>
              <a:t>Услуги нашей компании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207" y="980728"/>
            <a:ext cx="622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ru-RU" dirty="0" smtClean="0"/>
              <a:t>Газовая резка листового проката</a:t>
            </a:r>
          </a:p>
          <a:p>
            <a:pPr algn="ctr"/>
            <a:r>
              <a:rPr lang="ru-RU" dirty="0" smtClean="0"/>
              <a:t>       от 0.5 мм. до 120 мм. любой конфигурации (ЧПУ)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0" y="4237009"/>
            <a:ext cx="3034420" cy="135223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32" y="3767969"/>
            <a:ext cx="1824228" cy="118597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-1453936" y="2132856"/>
            <a:ext cx="6514456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 smtClean="0"/>
              <a:t>Токарно-фрезерные </a:t>
            </a:r>
            <a:r>
              <a:rPr lang="ru-RU" sz="2400" dirty="0"/>
              <a:t>работы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-1368066" y="2607295"/>
            <a:ext cx="6041516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/>
              <a:t>Сварка сложных двутавров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-1357822" y="2996952"/>
            <a:ext cx="6041516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/>
              <a:t>Сварка труб любого диаметра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-1354646" y="3429000"/>
            <a:ext cx="6041516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/>
              <a:t>Покраска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-1353529" y="3789040"/>
            <a:ext cx="6141553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/>
              <a:t>Разработка </a:t>
            </a:r>
            <a:r>
              <a:rPr lang="ru-RU" sz="2400" dirty="0" smtClean="0"/>
              <a:t>проектной документации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419872" y="1628800"/>
            <a:ext cx="568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ru-RU" dirty="0"/>
              <a:t>П</a:t>
            </a:r>
            <a:r>
              <a:rPr lang="ru-RU" dirty="0" smtClean="0"/>
              <a:t>лазменная резка листового проката </a:t>
            </a:r>
          </a:p>
          <a:p>
            <a:pPr algn="ctr"/>
            <a:r>
              <a:rPr lang="ru-RU" dirty="0" smtClean="0"/>
              <a:t>от 0.5 мм. до 16 мм.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15816" y="2708920"/>
            <a:ext cx="568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ru-RU" dirty="0" smtClean="0"/>
              <a:t>Доставка продукции</a:t>
            </a:r>
          </a:p>
          <a:p>
            <a:pPr algn="ctr"/>
            <a:endParaRPr lang="ru-RU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2851818" y="2276872"/>
            <a:ext cx="568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5"/>
              </a:buBlip>
            </a:pPr>
            <a:r>
              <a:rPr lang="ru-RU" dirty="0" smtClean="0"/>
              <a:t>Ремонт оборудования</a:t>
            </a:r>
          </a:p>
          <a:p>
            <a:pPr algn="ctr"/>
            <a:endParaRPr lang="ru-RU" dirty="0" smtClean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0" y="5589240"/>
            <a:ext cx="0" cy="12687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0" y="6858000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9136932" y="4149080"/>
            <a:ext cx="1" cy="27089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Прямоугольник 61"/>
          <p:cNvSpPr/>
          <p:nvPr/>
        </p:nvSpPr>
        <p:spPr>
          <a:xfrm>
            <a:off x="-1368066" y="4221088"/>
            <a:ext cx="6041516" cy="461665"/>
          </a:xfrm>
          <a:prstGeom prst="rect">
            <a:avLst/>
          </a:prstGeom>
          <a:scene3d>
            <a:camera prst="perspectiveContrastingRightFacing" fov="2400000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/>
              <a:t>Другие обговариваемые услуги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1459641" y="1527175"/>
            <a:ext cx="6514456" cy="461665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 algn="just">
              <a:buBlip>
                <a:blip r:embed="rId5"/>
              </a:buBlip>
            </a:pPr>
            <a:r>
              <a:rPr lang="ru-RU" sz="2400" dirty="0" smtClean="0"/>
              <a:t>Изготовление металлоконструкций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540568" y="1484784"/>
            <a:ext cx="6514456" cy="400110"/>
          </a:xfrm>
          <a:prstGeom prst="rect">
            <a:avLst/>
          </a:prstGeom>
          <a:scene3d>
            <a:camera prst="perspectiveContrastingRightFacing">
              <a:rot lat="658658" lon="17742766" rev="21584465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л</a:t>
            </a:r>
            <a:r>
              <a:rPr lang="ru-RU" sz="2000" dirty="0" smtClean="0"/>
              <a:t>юбой сложности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10" y="3260067"/>
            <a:ext cx="1047902" cy="1371335"/>
          </a:xfrm>
          <a:prstGeom prst="rect">
            <a:avLst/>
          </a:prstGeom>
          <a:scene3d>
            <a:camera prst="orthographicFront">
              <a:rot lat="21599992" lon="0" rev="0"/>
            </a:camera>
            <a:lightRig rig="threePt" dir="t"/>
          </a:scene3d>
        </p:spPr>
      </p:pic>
      <p:cxnSp>
        <p:nvCxnSpPr>
          <p:cNvPr id="4" name="Прямая соединительная линия 3"/>
          <p:cNvCxnSpPr/>
          <p:nvPr/>
        </p:nvCxnSpPr>
        <p:spPr bwMode="auto">
          <a:xfrm flipH="1">
            <a:off x="0" y="877362"/>
            <a:ext cx="3034420" cy="10891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0" y="867147"/>
            <a:ext cx="3036008" cy="1780"/>
          </a:xfrm>
          <a:prstGeom prst="line">
            <a:avLst/>
          </a:prstGeom>
          <a:ln w="15875"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5" name="Picture 103" descr="Зилстроймаш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t="3717" r="-1120" b="-1893"/>
          <a:stretch/>
        </p:blipFill>
        <p:spPr bwMode="auto">
          <a:xfrm>
            <a:off x="-644520" y="654959"/>
            <a:ext cx="2790664" cy="1163726"/>
          </a:xfrm>
          <a:prstGeom prst="rect">
            <a:avLst/>
          </a:prstGeom>
          <a:noFill/>
          <a:scene3d>
            <a:camera prst="isometricOffAxis1Top">
              <a:rot lat="20061115" lon="17860039" rev="3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8" grpId="0"/>
      <p:bldP spid="39" grpId="0"/>
      <p:bldP spid="40" grpId="0"/>
      <p:bldP spid="41" grpId="0"/>
      <p:bldP spid="42" grpId="0"/>
      <p:bldP spid="53" grpId="0"/>
      <p:bldP spid="54" grpId="0"/>
      <p:bldP spid="62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Изготовление рекламных щитов - Сервисметалл, ООО - Краснода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" t="1220" r="4563" b="-1220"/>
          <a:stretch/>
        </p:blipFill>
        <p:spPr bwMode="auto">
          <a:xfrm>
            <a:off x="541308" y="2803175"/>
            <a:ext cx="1415389" cy="115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Особенности монтажа торговых павильон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r="9148" b="8744"/>
          <a:stretch/>
        </p:blipFill>
        <p:spPr bwMode="auto">
          <a:xfrm>
            <a:off x="6660232" y="2820266"/>
            <a:ext cx="2191838" cy="110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27" y="5518702"/>
            <a:ext cx="1262530" cy="9346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91400" cy="838200"/>
          </a:xfrm>
        </p:spPr>
        <p:txBody>
          <a:bodyPr/>
          <a:lstStyle/>
          <a:p>
            <a:pPr algn="ctr"/>
            <a:r>
              <a:rPr lang="ru-RU" i="1" dirty="0" smtClean="0"/>
              <a:t>Наша продукция</a:t>
            </a:r>
            <a:endParaRPr lang="ru-RU" i="1" dirty="0"/>
          </a:p>
        </p:txBody>
      </p:sp>
      <p:sp>
        <p:nvSpPr>
          <p:cNvPr id="93" name="Прямоугольник 92"/>
          <p:cNvSpPr/>
          <p:nvPr/>
        </p:nvSpPr>
        <p:spPr>
          <a:xfrm>
            <a:off x="30576" y="6381328"/>
            <a:ext cx="950997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это лишь малая часть того, что мы производим!</a:t>
            </a:r>
          </a:p>
        </p:txBody>
      </p:sp>
      <p:cxnSp>
        <p:nvCxnSpPr>
          <p:cNvPr id="107" name="Прямая соединительная линия 106"/>
          <p:cNvCxnSpPr/>
          <p:nvPr/>
        </p:nvCxnSpPr>
        <p:spPr bwMode="auto">
          <a:xfrm>
            <a:off x="2771800" y="1056237"/>
            <a:ext cx="0" cy="438898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Прямая соединительная линия 126"/>
          <p:cNvCxnSpPr/>
          <p:nvPr/>
        </p:nvCxnSpPr>
        <p:spPr bwMode="auto">
          <a:xfrm>
            <a:off x="6310674" y="1059914"/>
            <a:ext cx="0" cy="438531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4" name="Прямая соединительная линия 133"/>
          <p:cNvCxnSpPr/>
          <p:nvPr/>
        </p:nvCxnSpPr>
        <p:spPr bwMode="auto">
          <a:xfrm>
            <a:off x="2" y="1038409"/>
            <a:ext cx="277" cy="581959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Прямая соединительная линия 146"/>
          <p:cNvCxnSpPr/>
          <p:nvPr/>
        </p:nvCxnSpPr>
        <p:spPr bwMode="auto">
          <a:xfrm flipV="1">
            <a:off x="-6160" y="3946240"/>
            <a:ext cx="9150160" cy="1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Прямая соединительная линия 148"/>
          <p:cNvCxnSpPr/>
          <p:nvPr/>
        </p:nvCxnSpPr>
        <p:spPr bwMode="auto">
          <a:xfrm>
            <a:off x="2" y="5445224"/>
            <a:ext cx="915079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Прямая соединительная линия 177"/>
          <p:cNvCxnSpPr/>
          <p:nvPr/>
        </p:nvCxnSpPr>
        <p:spPr bwMode="auto">
          <a:xfrm>
            <a:off x="9137503" y="1056237"/>
            <a:ext cx="13295" cy="58017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Прямая соединительная линия 209"/>
          <p:cNvCxnSpPr/>
          <p:nvPr/>
        </p:nvCxnSpPr>
        <p:spPr bwMode="auto">
          <a:xfrm>
            <a:off x="3650" y="1052736"/>
            <a:ext cx="9123372" cy="71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Прямая соединительная линия 211"/>
          <p:cNvCxnSpPr/>
          <p:nvPr/>
        </p:nvCxnSpPr>
        <p:spPr bwMode="auto">
          <a:xfrm flipV="1">
            <a:off x="0" y="6857999"/>
            <a:ext cx="9150796" cy="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-1952595" y="5336177"/>
            <a:ext cx="43282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000" dirty="0">
                <a:solidFill>
                  <a:srgbClr val="8FACC4"/>
                </a:solidFill>
                <a:cs typeface="Arial" panose="020B0604020202020204" pitchFamily="34" charset="0"/>
              </a:rPr>
              <a:t/>
            </a:r>
            <a:br>
              <a:rPr lang="ru-RU" altLang="ru-RU" sz="1000" dirty="0">
                <a:solidFill>
                  <a:srgbClr val="8FACC4"/>
                </a:solidFill>
                <a:cs typeface="Arial" panose="020B0604020202020204" pitchFamily="34" charset="0"/>
              </a:rPr>
            </a:br>
            <a:r>
              <a:rPr lang="ru-RU" altLang="ru-RU" sz="1000" dirty="0">
                <a:solidFill>
                  <a:srgbClr val="8FACC4"/>
                </a:solidFill>
                <a:cs typeface="Arial" panose="020B0604020202020204" pitchFamily="34" charset="0"/>
              </a:rPr>
              <a:t>(</a:t>
            </a:r>
            <a:endParaRPr lang="ru-RU" altLang="ru-RU" b="0" dirty="0"/>
          </a:p>
        </p:txBody>
      </p:sp>
      <p:pic>
        <p:nvPicPr>
          <p:cNvPr id="1026" name="Picture 2" descr="Идеи для дачи. Теплица своими руками HappyBaby.su - сайт для детей и родителей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3"/>
          <a:stretch/>
        </p:blipFill>
        <p:spPr bwMode="auto">
          <a:xfrm>
            <a:off x="235671" y="4257216"/>
            <a:ext cx="194949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бо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13" y="4367192"/>
            <a:ext cx="2482751" cy="104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9251" y="3948840"/>
            <a:ext cx="10945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Теплицы</a:t>
            </a:r>
            <a:endParaRPr lang="ru-RU" sz="16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615586" y="3924345"/>
            <a:ext cx="1755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Металлические</a:t>
            </a:r>
          </a:p>
          <a:p>
            <a:pPr algn="ctr"/>
            <a:r>
              <a:rPr lang="ru-RU" sz="1600" dirty="0" smtClean="0"/>
              <a:t>ограждения</a:t>
            </a:r>
            <a:endParaRPr lang="ru-RU" sz="1600" dirty="0"/>
          </a:p>
        </p:txBody>
      </p:sp>
      <p:pic>
        <p:nvPicPr>
          <p:cNvPr id="1030" name="Picture 6" descr="МЕТАЛЛИЧЕСКИЕ КОНСТРУКЦИИ ДЛЯ БЫСТРОВОЗВОДИМЫХ ЗДАНИЙ. РАСПРОДАЖА!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59" t="4922" r="5966" b="16324"/>
          <a:stretch/>
        </p:blipFill>
        <p:spPr bwMode="auto">
          <a:xfrm>
            <a:off x="6310674" y="1442780"/>
            <a:ext cx="2779581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Прямоугольник 70"/>
          <p:cNvSpPr/>
          <p:nvPr/>
        </p:nvSpPr>
        <p:spPr>
          <a:xfrm>
            <a:off x="6614168" y="1005801"/>
            <a:ext cx="2399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Ферменные конструкции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3955" y="2564904"/>
            <a:ext cx="1975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Рекламные щиты</a:t>
            </a:r>
            <a:endParaRPr lang="ru-RU" sz="1600" dirty="0"/>
          </a:p>
        </p:txBody>
      </p:sp>
      <p:pic>
        <p:nvPicPr>
          <p:cNvPr id="1034" name="Picture 10" descr="Дачная бытовка, бытовка, Пермь - Свар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16" y="2846247"/>
            <a:ext cx="2116458" cy="108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Прямоугольник 76"/>
          <p:cNvSpPr/>
          <p:nvPr/>
        </p:nvSpPr>
        <p:spPr>
          <a:xfrm>
            <a:off x="4061997" y="2583093"/>
            <a:ext cx="10860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Бытовки</a:t>
            </a:r>
            <a:endParaRPr lang="ru-RU" sz="16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6919928" y="3946240"/>
            <a:ext cx="1672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Посты охраны</a:t>
            </a:r>
            <a:endParaRPr lang="ru-RU" sz="16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859209" y="1051847"/>
            <a:ext cx="910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Купола</a:t>
            </a:r>
            <a:endParaRPr lang="ru-RU" sz="1600" dirty="0"/>
          </a:p>
        </p:txBody>
      </p:sp>
      <p:pic>
        <p:nvPicPr>
          <p:cNvPr id="89" name="Picture 4" descr="http://www.ecosir.ru/img/mai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6" y="5599060"/>
            <a:ext cx="2241506" cy="9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/>
          <p:cNvSpPr/>
          <p:nvPr/>
        </p:nvSpPr>
        <p:spPr>
          <a:xfrm>
            <a:off x="3239245" y="5661101"/>
            <a:ext cx="42546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/>
              <a:t>Бункера, контейнеры, </a:t>
            </a:r>
            <a:r>
              <a:rPr lang="ru-RU" sz="1600" dirty="0" err="1" smtClean="0"/>
              <a:t>евроконтейнеры</a:t>
            </a:r>
            <a:r>
              <a:rPr lang="ru-RU" sz="1600" dirty="0" smtClean="0"/>
              <a:t>,</a:t>
            </a:r>
          </a:p>
          <a:p>
            <a:pPr algn="ctr"/>
            <a:r>
              <a:rPr lang="ru-RU" sz="1600" dirty="0" smtClean="0"/>
              <a:t>саморазгружающиеся контейнеры</a:t>
            </a:r>
            <a:endParaRPr lang="ru-RU" sz="1600" dirty="0"/>
          </a:p>
        </p:txBody>
      </p:sp>
      <p:pic>
        <p:nvPicPr>
          <p:cNvPr id="1050" name="Picture 26" descr="http://www.ecosir.ru/img/prod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03" y="5670542"/>
            <a:ext cx="964753" cy="8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525491" y="2583093"/>
            <a:ext cx="2397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Торговые павильоны</a:t>
            </a:r>
            <a:endParaRPr lang="ru-RU" sz="1600" dirty="0"/>
          </a:p>
        </p:txBody>
      </p:sp>
      <p:pic>
        <p:nvPicPr>
          <p:cNvPr id="39" name="Picture 14" descr="Посты и будки для охраны: Продам в разделе Разное по теме по лучшей цене, в продаже посты и будки для охраны с комментариями и о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9"/>
          <a:stretch/>
        </p:blipFill>
        <p:spPr bwMode="auto">
          <a:xfrm>
            <a:off x="6628941" y="4215102"/>
            <a:ext cx="225441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ектирование одного из крупнейших в России металлических куполов. ПОЛИТЕХ-УИМП-XXI ВЕ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70834"/>
            <a:ext cx="1507792" cy="113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рки для вьющихся растений кованые, купить, заказать, цена, фото, Сумы, Украина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1" t="-1" r="8943" b="9011"/>
          <a:stretch/>
        </p:blipFill>
        <p:spPr bwMode="auto">
          <a:xfrm>
            <a:off x="3635174" y="1412776"/>
            <a:ext cx="1839524" cy="11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3450901" y="1062054"/>
            <a:ext cx="20117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Арочные каркасы</a:t>
            </a:r>
            <a:endParaRPr lang="ru-RU" sz="1600" dirty="0"/>
          </a:p>
        </p:txBody>
      </p:sp>
      <p:cxnSp>
        <p:nvCxnSpPr>
          <p:cNvPr id="143" name="Прямая соединительная линия 142"/>
          <p:cNvCxnSpPr/>
          <p:nvPr/>
        </p:nvCxnSpPr>
        <p:spPr bwMode="auto">
          <a:xfrm>
            <a:off x="-6160" y="2594780"/>
            <a:ext cx="9140621" cy="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80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5" grpId="0"/>
      <p:bldP spid="69" grpId="0"/>
      <p:bldP spid="71" grpId="0"/>
      <p:bldP spid="73" grpId="0"/>
      <p:bldP spid="77" grpId="0"/>
      <p:bldP spid="79" grpId="0"/>
      <p:bldP spid="83" grpId="0"/>
      <p:bldP spid="91" grpId="0"/>
      <p:bldP spid="37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xfrm>
            <a:off x="-973197" y="773563"/>
            <a:ext cx="9649072" cy="838200"/>
          </a:xfrm>
        </p:spPr>
        <p:txBody>
          <a:bodyPr/>
          <a:lstStyle/>
          <a:p>
            <a:pPr algn="ctr"/>
            <a:r>
              <a:rPr lang="ru-RU" altLang="ru-RU" sz="3200" i="1" dirty="0"/>
              <a:t>Галерея </a:t>
            </a:r>
            <a:r>
              <a:rPr lang="ru-RU" altLang="ru-RU" sz="3200" i="1" dirty="0" smtClean="0"/>
              <a:t>наших </a:t>
            </a:r>
            <a:r>
              <a:rPr lang="ru-RU" altLang="ru-RU" sz="3200" i="1" dirty="0"/>
              <a:t>объектов</a:t>
            </a:r>
            <a:endParaRPr lang="en-US" altLang="ru-RU" sz="32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14363"/>
            <a:ext cx="2110960" cy="1629443"/>
          </a:xfrm>
          <a:prstGeom prst="rect">
            <a:avLst/>
          </a:prstGeom>
        </p:spPr>
      </p:pic>
      <p:pic>
        <p:nvPicPr>
          <p:cNvPr id="129026" name="Picture 2" descr="Москва обросла недостройками. - Обсуждение - Сообщество Дефолт-сити или Moscow-столица - Потребители.р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10" y="2003998"/>
            <a:ext cx="2197174" cy="163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03998"/>
            <a:ext cx="2193479" cy="1638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861048"/>
            <a:ext cx="2088233" cy="15124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39" y="3861048"/>
            <a:ext cx="2197174" cy="15124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727" y="2014363"/>
            <a:ext cx="2295778" cy="1610914"/>
          </a:xfrm>
          <a:prstGeom prst="rect">
            <a:avLst/>
          </a:prstGeom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61048"/>
            <a:ext cx="2193479" cy="152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98" b="15998"/>
          <a:stretch/>
        </p:blipFill>
        <p:spPr bwMode="auto">
          <a:xfrm>
            <a:off x="6812567" y="3573016"/>
            <a:ext cx="2295937" cy="18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3804" y="3573890"/>
            <a:ext cx="2590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Выходные кольца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68558" y="3573016"/>
            <a:ext cx="2003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Москва-Сити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3568" y="530120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Федеральная автотрасса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“</a:t>
            </a:r>
            <a:r>
              <a:rPr lang="ru-RU" sz="1400" dirty="0">
                <a:solidFill>
                  <a:schemeClr val="bg1"/>
                </a:solidFill>
              </a:rPr>
              <a:t>Северный обход Одинцова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r>
              <a:rPr lang="ru-RU" sz="1400" dirty="0" smtClean="0">
                <a:solidFill>
                  <a:schemeClr val="bg1"/>
                </a:solidFill>
              </a:rPr>
              <a:t> (М1)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512166" y="3573016"/>
            <a:ext cx="2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Банк на </a:t>
            </a:r>
            <a:r>
              <a:rPr lang="en-US" sz="1400" dirty="0" smtClean="0">
                <a:solidFill>
                  <a:schemeClr val="bg1"/>
                </a:solidFill>
              </a:rPr>
              <a:t>“</a:t>
            </a:r>
            <a:r>
              <a:rPr lang="ru-RU" sz="1400" dirty="0" smtClean="0">
                <a:solidFill>
                  <a:schemeClr val="bg1"/>
                </a:solidFill>
              </a:rPr>
              <a:t>Павелецкой</a:t>
            </a:r>
            <a:r>
              <a:rPr lang="en-US" sz="1400" dirty="0" smtClean="0">
                <a:solidFill>
                  <a:schemeClr val="bg1"/>
                </a:solidFill>
              </a:rPr>
              <a:t>”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2814" y="5373216"/>
            <a:ext cx="2003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Монтаж купола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732240" y="3573016"/>
            <a:ext cx="2677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Производственный склад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04248" y="5373216"/>
            <a:ext cx="2575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ГУ Налоговой инспекции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9029" name="Рисунок 15" descr="8 куб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31" y="5820497"/>
            <a:ext cx="13620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0" name="Рисунок 14" descr="1,5 м3 саморазг. 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301" y="5830022"/>
            <a:ext cx="1295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Рисунок 1" descr="1,1 М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51" y="5819668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Рисунок 16" descr="IMG_1893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819668"/>
            <a:ext cx="13620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96" y="6078073"/>
            <a:ext cx="835352" cy="389607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6676606" y="5849344"/>
            <a:ext cx="257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Контейнеры, </a:t>
            </a:r>
            <a:r>
              <a:rPr lang="ru-RU" sz="1400" dirty="0" err="1" smtClean="0">
                <a:solidFill>
                  <a:schemeClr val="bg1"/>
                </a:solidFill>
              </a:rPr>
              <a:t>евроконтейнеры</a:t>
            </a:r>
            <a:r>
              <a:rPr lang="ru-RU" sz="1400" dirty="0" smtClean="0">
                <a:solidFill>
                  <a:schemeClr val="bg1"/>
                </a:solidFill>
              </a:rPr>
              <a:t>, бункера и саморазгружающиеся контейнеры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77" y="620688"/>
            <a:ext cx="1367028" cy="1296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3" grpId="0"/>
      <p:bldP spid="65" grpId="0"/>
      <p:bldP spid="66" grpId="0"/>
      <p:bldP spid="67" grpId="0"/>
      <p:bldP spid="68" grpId="0"/>
      <p:bldP spid="69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26"/>
          <p:cNvSpPr>
            <a:spLocks noChangeArrowheads="1"/>
          </p:cNvSpPr>
          <p:nvPr/>
        </p:nvSpPr>
        <p:spPr bwMode="gray">
          <a:xfrm>
            <a:off x="0" y="-5701"/>
            <a:ext cx="9144000" cy="1071447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1176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51" y="3651989"/>
            <a:ext cx="4339455" cy="3206012"/>
          </a:xfrm>
          <a:prstGeom prst="rect">
            <a:avLst/>
          </a:prstGeom>
        </p:spPr>
      </p:pic>
      <p:pic>
        <p:nvPicPr>
          <p:cNvPr id="132102" name="Рисунок 1" descr="1256_2354_640x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078"/>
            <a:ext cx="4319451" cy="294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1" name="Рисунок 3" descr="14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02" y="722077"/>
            <a:ext cx="4809392" cy="294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9" name="Рисунок 13" descr="DSC007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667125"/>
            <a:ext cx="4819649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-972616" y="2640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972616" y="48691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972616" y="8526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-972616" y="120129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kumimoji="0" lang="en-US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-972616" y="1314638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Блок-схема: извлечение 15"/>
          <p:cNvSpPr/>
          <p:nvPr/>
        </p:nvSpPr>
        <p:spPr>
          <a:xfrm>
            <a:off x="1193839" y="721644"/>
            <a:ext cx="6261067" cy="2947064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5" name="Блок-схема: извлечение 34"/>
          <p:cNvSpPr/>
          <p:nvPr/>
        </p:nvSpPr>
        <p:spPr>
          <a:xfrm rot="10800000">
            <a:off x="1193093" y="3659557"/>
            <a:ext cx="6261066" cy="3191310"/>
          </a:xfrm>
          <a:prstGeom prst="flowChartExtra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 rot="19024707">
            <a:off x="705180" y="2219357"/>
            <a:ext cx="4045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Плазменная резка</a:t>
            </a:r>
            <a:r>
              <a:rPr kumimoji="0" lang="ru-RU" altLang="ru-RU" sz="1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от 0.5 мм до </a:t>
            </a:r>
            <a:r>
              <a:rPr lang="ru-RU" alt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30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мм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2712451">
            <a:off x="1517656" y="4602345"/>
            <a:ext cx="24880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alt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Портальная машина для </a:t>
            </a:r>
            <a:endParaRPr lang="ru-RU" altLang="ru-RU" sz="14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lvl="0" eaLnBrk="0" hangingPunct="0"/>
            <a:r>
              <a:rPr lang="ru-RU" alt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резки листового </a:t>
            </a:r>
            <a:r>
              <a:rPr lang="ru-RU" altLang="ru-RU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проката  </a:t>
            </a:r>
            <a:endParaRPr lang="ru-RU" altLang="ru-RU" sz="700" b="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604734">
            <a:off x="4015612" y="2240231"/>
            <a:ext cx="3787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Газовая резка с ЧПУ от 4 мм. до 120 мм.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/>
        </p:nvSpPr>
        <p:spPr bwMode="auto">
          <a:xfrm rot="18921911">
            <a:off x="4195039" y="5303748"/>
            <a:ext cx="26433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Сварочный комплекс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Заголовок 1"/>
          <p:cNvSpPr>
            <a:spLocks noGrp="1"/>
          </p:cNvSpPr>
          <p:nvPr>
            <p:ph type="title"/>
          </p:nvPr>
        </p:nvSpPr>
        <p:spPr>
          <a:xfrm>
            <a:off x="899592" y="9526"/>
            <a:ext cx="7919101" cy="83820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Наше оборудование</a:t>
            </a:r>
            <a:endParaRPr lang="ru-RU" sz="4000" i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9036" name="Табличка 129035"/>
          <p:cNvSpPr/>
          <p:nvPr/>
        </p:nvSpPr>
        <p:spPr>
          <a:xfrm>
            <a:off x="2956084" y="2348651"/>
            <a:ext cx="2703033" cy="2304256"/>
          </a:xfrm>
          <a:prstGeom prst="plaque">
            <a:avLst/>
          </a:prstGeom>
          <a:solidFill>
            <a:srgbClr val="9C9C9C"/>
          </a:solidFill>
          <a:ln/>
        </p:spPr>
        <p:style>
          <a:lnRef idx="0">
            <a:schemeClr val="accent3"/>
          </a:lnRef>
          <a:fillRef idx="1003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2699792" y="3356992"/>
            <a:ext cx="29990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43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8400" algn="l"/>
              </a:tabLst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Резка металлопроката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21644"/>
            <a:ext cx="9144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Станок по резке металла Объявления в Уфе Промышленное оборудова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178" r="741" b="3393"/>
          <a:stretch/>
        </p:blipFill>
        <p:spPr bwMode="auto">
          <a:xfrm>
            <a:off x="3330447" y="2348689"/>
            <a:ext cx="1961620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rport.ru/sites/default/files/imagecache/250_width/articles/3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47" y="3684416"/>
            <a:ext cx="1900826" cy="9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31" grpId="0"/>
      <p:bldP spid="129036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9505056" cy="1456267"/>
          </a:xfrm>
        </p:spPr>
        <p:txBody>
          <a:bodyPr>
            <a:normAutofit/>
          </a:bodyPr>
          <a:lstStyle/>
          <a:p>
            <a:pPr algn="ctr"/>
            <a:r>
              <a:rPr lang="ru-RU" altLang="ru-RU" sz="4400" b="1" i="1" cap="none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Как мы работаем</a:t>
            </a:r>
            <a:endParaRPr lang="en-US" altLang="ru-RU" sz="4400" b="1" i="1" cap="none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166341" name="Group 5"/>
          <p:cNvGrpSpPr>
            <a:grpSpLocks/>
          </p:cNvGrpSpPr>
          <p:nvPr/>
        </p:nvGrpSpPr>
        <p:grpSpPr bwMode="auto">
          <a:xfrm>
            <a:off x="1163638" y="3789040"/>
            <a:ext cx="3003550" cy="2771775"/>
            <a:chOff x="862" y="713"/>
            <a:chExt cx="3780" cy="3490"/>
          </a:xfrm>
          <a:gradFill>
            <a:gsLst>
              <a:gs pos="13000">
                <a:schemeClr val="accent1"/>
              </a:gs>
              <a:gs pos="23000">
                <a:srgbClr val="600000"/>
              </a:gs>
              <a:gs pos="33000">
                <a:srgbClr val="FF0000"/>
              </a:gs>
            </a:gsLst>
            <a:lin ang="0" scaled="1"/>
          </a:gra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grpSp>
          <p:nvGrpSpPr>
            <p:cNvPr id="1166342" name="Group 6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  <a:grpFill/>
          </p:grpSpPr>
          <p:sp>
            <p:nvSpPr>
              <p:cNvPr id="1166343" name="Freeform 7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44" name="Freeform 8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45" name="Freeform 9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6346" name="Group 10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  <a:grpFill/>
          </p:grpSpPr>
          <p:sp>
            <p:nvSpPr>
              <p:cNvPr id="1166347" name="Freeform 11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48" name="Freeform 12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49" name="Freeform 13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6350" name="Group 14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  <a:grpFill/>
          </p:grpSpPr>
          <p:sp>
            <p:nvSpPr>
              <p:cNvPr id="1166351" name="Freeform 15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52" name="Freeform 16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53" name="Freeform 17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166354" name="Group 18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  <a:grpFill/>
          </p:grpSpPr>
          <p:sp>
            <p:nvSpPr>
              <p:cNvPr id="1166355" name="Freeform 19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>
                  <a:gd name="T0" fmla="*/ 51 w 1323"/>
                  <a:gd name="T1" fmla="*/ 367 h 1322"/>
                  <a:gd name="T2" fmla="*/ 1323 w 1323"/>
                  <a:gd name="T3" fmla="*/ 1322 h 1322"/>
                  <a:gd name="T4" fmla="*/ 1323 w 1323"/>
                  <a:gd name="T5" fmla="*/ 974 h 1322"/>
                  <a:gd name="T6" fmla="*/ 0 w 1323"/>
                  <a:gd name="T7" fmla="*/ 0 h 1322"/>
                  <a:gd name="T8" fmla="*/ 51 w 1323"/>
                  <a:gd name="T9" fmla="*/ 367 h 1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56" name="Freeform 20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>
                  <a:gd name="T0" fmla="*/ 0 w 2083"/>
                  <a:gd name="T1" fmla="*/ 1070 h 1418"/>
                  <a:gd name="T2" fmla="*/ 2083 w 2083"/>
                  <a:gd name="T3" fmla="*/ 0 h 1418"/>
                  <a:gd name="T4" fmla="*/ 2045 w 2083"/>
                  <a:gd name="T5" fmla="*/ 355 h 1418"/>
                  <a:gd name="T6" fmla="*/ 7 w 2083"/>
                  <a:gd name="T7" fmla="*/ 1418 h 1418"/>
                  <a:gd name="T8" fmla="*/ 0 w 2083"/>
                  <a:gd name="T9" fmla="*/ 1070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6357" name="Freeform 21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>
                  <a:gd name="T0" fmla="*/ 1323 w 3406"/>
                  <a:gd name="T1" fmla="*/ 1639 h 1639"/>
                  <a:gd name="T2" fmla="*/ 0 w 3406"/>
                  <a:gd name="T3" fmla="*/ 671 h 1639"/>
                  <a:gd name="T4" fmla="*/ 1969 w 3406"/>
                  <a:gd name="T5" fmla="*/ 0 h 1639"/>
                  <a:gd name="T6" fmla="*/ 3406 w 3406"/>
                  <a:gd name="T7" fmla="*/ 569 h 1639"/>
                  <a:gd name="T8" fmla="*/ 1323 w 3406"/>
                  <a:gd name="T9" fmla="*/ 1639 h 1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sp3d prstMaterial="clear">
                <a:bevelT h="63500"/>
              </a:sp3d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6358" name="AutoShape 22"/>
          <p:cNvSpPr>
            <a:spLocks/>
          </p:cNvSpPr>
          <p:nvPr/>
        </p:nvSpPr>
        <p:spPr bwMode="blackWhite">
          <a:xfrm>
            <a:off x="4770438" y="3146435"/>
            <a:ext cx="3916363" cy="515938"/>
          </a:xfrm>
          <a:prstGeom prst="callout2">
            <a:avLst>
              <a:gd name="adj1" fmla="val 51692"/>
              <a:gd name="adj2" fmla="val 1947"/>
              <a:gd name="adj3" fmla="val 51692"/>
              <a:gd name="adj4" fmla="val -5595"/>
              <a:gd name="adj5" fmla="val 264002"/>
              <a:gd name="adj6" fmla="val -1658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Контрольная сборка или монтаж изделия на объекте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66359" name="AutoShape 23"/>
          <p:cNvSpPr>
            <a:spLocks/>
          </p:cNvSpPr>
          <p:nvPr/>
        </p:nvSpPr>
        <p:spPr bwMode="blackWhite">
          <a:xfrm>
            <a:off x="4860032" y="3789040"/>
            <a:ext cx="3900487" cy="522287"/>
          </a:xfrm>
          <a:prstGeom prst="callout2">
            <a:avLst>
              <a:gd name="adj1" fmla="val 60181"/>
              <a:gd name="adj2" fmla="val -734"/>
              <a:gd name="adj3" fmla="val 60181"/>
              <a:gd name="adj4" fmla="val -7936"/>
              <a:gd name="adj5" fmla="val 214896"/>
              <a:gd name="adj6" fmla="val -1986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Производим продукцию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66360" name="AutoShape 24"/>
          <p:cNvSpPr>
            <a:spLocks/>
          </p:cNvSpPr>
          <p:nvPr/>
        </p:nvSpPr>
        <p:spPr bwMode="blackWhite">
          <a:xfrm>
            <a:off x="4920058" y="5267979"/>
            <a:ext cx="3865563" cy="449262"/>
          </a:xfrm>
          <a:prstGeom prst="callout2">
            <a:avLst>
              <a:gd name="adj1" fmla="val 8479"/>
              <a:gd name="adj2" fmla="val -3204"/>
              <a:gd name="adj3" fmla="val 8479"/>
              <a:gd name="adj4" fmla="val -13058"/>
              <a:gd name="adj5" fmla="val 95053"/>
              <a:gd name="adj6" fmla="val -23780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Вы рассказываете нам о своей идее, либо показываете дизайн-проект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66361" name="AutoShape 25"/>
          <p:cNvSpPr>
            <a:spLocks/>
          </p:cNvSpPr>
          <p:nvPr/>
        </p:nvSpPr>
        <p:spPr bwMode="blackWhite">
          <a:xfrm>
            <a:off x="4860032" y="4401510"/>
            <a:ext cx="3879850" cy="482600"/>
          </a:xfrm>
          <a:prstGeom prst="callout2">
            <a:avLst>
              <a:gd name="adj1" fmla="val 47369"/>
              <a:gd name="adj2" fmla="val -1226"/>
              <a:gd name="adj3" fmla="val 45396"/>
              <a:gd name="adj4" fmla="val -9290"/>
              <a:gd name="adj5" fmla="val 185525"/>
              <a:gd name="adj6" fmla="val -2107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Мы подготавливаем рабочие чертежи</a:t>
            </a:r>
            <a:endParaRPr lang="en-US" alt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66362" name="AutoShape 26"/>
          <p:cNvSpPr>
            <a:spLocks noChangeArrowheads="1"/>
          </p:cNvSpPr>
          <p:nvPr/>
        </p:nvSpPr>
        <p:spPr bwMode="ltGray">
          <a:xfrm rot="-544120">
            <a:off x="875545" y="4591793"/>
            <a:ext cx="393700" cy="1920875"/>
          </a:xfrm>
          <a:prstGeom prst="upArrow">
            <a:avLst>
              <a:gd name="adj1" fmla="val 50194"/>
              <a:gd name="adj2" fmla="val 74947"/>
            </a:avLst>
          </a:prstGeom>
          <a:gradFill rotWithShape="1">
            <a:gsLst>
              <a:gs pos="0">
                <a:srgbClr val="FF0000"/>
              </a:gs>
              <a:gs pos="21000">
                <a:schemeClr val="accent6">
                  <a:alpha val="3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91288" y="2952561"/>
            <a:ext cx="394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И, наконец, готовый результат!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960" y="778009"/>
            <a:ext cx="872338" cy="18041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1" y="5516007"/>
            <a:ext cx="544542" cy="1341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9" y="3215812"/>
            <a:ext cx="2011497" cy="18455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26" y="778009"/>
            <a:ext cx="872338" cy="180411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78009"/>
            <a:ext cx="872338" cy="180411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778009"/>
            <a:ext cx="872338" cy="18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8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66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6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6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6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6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66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6358" grpId="0" animBg="1"/>
      <p:bldP spid="1166359" grpId="0" animBg="1"/>
      <p:bldP spid="1166360" grpId="0" animBg="1"/>
      <p:bldP spid="1166361" grpId="0" animBg="1"/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800000"/>
      </a:dk2>
      <a:lt2>
        <a:srgbClr val="333333"/>
      </a:lt2>
      <a:accent1>
        <a:srgbClr val="EB6743"/>
      </a:accent1>
      <a:accent2>
        <a:srgbClr val="D3A911"/>
      </a:accent2>
      <a:accent3>
        <a:srgbClr val="FFFFFF"/>
      </a:accent3>
      <a:accent4>
        <a:srgbClr val="000000"/>
      </a:accent4>
      <a:accent5>
        <a:srgbClr val="F3B8B0"/>
      </a:accent5>
      <a:accent6>
        <a:srgbClr val="BF990E"/>
      </a:accent6>
      <a:hlink>
        <a:srgbClr val="7B9B63"/>
      </a:hlink>
      <a:folHlink>
        <a:srgbClr val="38A3B2"/>
      </a:folHlink>
    </a:clrScheme>
    <a:fontScheme name="Default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00000"/>
        </a:dk2>
        <a:lt2>
          <a:srgbClr val="333333"/>
        </a:lt2>
        <a:accent1>
          <a:srgbClr val="EB6743"/>
        </a:accent1>
        <a:accent2>
          <a:srgbClr val="D3A911"/>
        </a:accent2>
        <a:accent3>
          <a:srgbClr val="FFFFFF"/>
        </a:accent3>
        <a:accent4>
          <a:srgbClr val="000000"/>
        </a:accent4>
        <a:accent5>
          <a:srgbClr val="F3B8B0"/>
        </a:accent5>
        <a:accent6>
          <a:srgbClr val="BF990E"/>
        </a:accent6>
        <a:hlink>
          <a:srgbClr val="7B9B63"/>
        </a:hlink>
        <a:folHlink>
          <a:srgbClr val="38A3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2E507A"/>
        </a:dk2>
        <a:lt2>
          <a:srgbClr val="333333"/>
        </a:lt2>
        <a:accent1>
          <a:srgbClr val="5A90C2"/>
        </a:accent1>
        <a:accent2>
          <a:srgbClr val="8AC246"/>
        </a:accent2>
        <a:accent3>
          <a:srgbClr val="FFFFFF"/>
        </a:accent3>
        <a:accent4>
          <a:srgbClr val="000000"/>
        </a:accent4>
        <a:accent5>
          <a:srgbClr val="B5C6DD"/>
        </a:accent5>
        <a:accent6>
          <a:srgbClr val="7DB03F"/>
        </a:accent6>
        <a:hlink>
          <a:srgbClr val="F6831A"/>
        </a:hlink>
        <a:folHlink>
          <a:srgbClr val="EFC8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A82A9F"/>
        </a:dk2>
        <a:lt2>
          <a:srgbClr val="4D4D4D"/>
        </a:lt2>
        <a:accent1>
          <a:srgbClr val="12B4D4"/>
        </a:accent1>
        <a:accent2>
          <a:srgbClr val="F1C23D"/>
        </a:accent2>
        <a:accent3>
          <a:srgbClr val="FFFFFF"/>
        </a:accent3>
        <a:accent4>
          <a:srgbClr val="000000"/>
        </a:accent4>
        <a:accent5>
          <a:srgbClr val="AAD6E6"/>
        </a:accent5>
        <a:accent6>
          <a:srgbClr val="DAB036"/>
        </a:accent6>
        <a:hlink>
          <a:srgbClr val="8CA62C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581TGp_gold_light_ani</Template>
  <TotalTime>5098</TotalTime>
  <Words>306</Words>
  <Application>Microsoft Office PowerPoint</Application>
  <PresentationFormat>Экран (4:3)</PresentationFormat>
  <Paragraphs>92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7" baseType="lpstr">
      <vt:lpstr>Agency FB</vt:lpstr>
      <vt:lpstr>Aharoni</vt:lpstr>
      <vt:lpstr>Angsana New</vt:lpstr>
      <vt:lpstr>Arial</vt:lpstr>
      <vt:lpstr>Calibri</vt:lpstr>
      <vt:lpstr>Century Gothic</vt:lpstr>
      <vt:lpstr>Segoe Print</vt:lpstr>
      <vt:lpstr>Tahoma</vt:lpstr>
      <vt:lpstr>Times New Roman</vt:lpstr>
      <vt:lpstr>Trebuchet MS</vt:lpstr>
      <vt:lpstr>Verdana</vt:lpstr>
      <vt:lpstr>Wingdings</vt:lpstr>
      <vt:lpstr>Wingdings 3</vt:lpstr>
      <vt:lpstr>Default Design</vt:lpstr>
      <vt:lpstr>Берлин</vt:lpstr>
      <vt:lpstr>Ион</vt:lpstr>
      <vt:lpstr>Легкий дым</vt:lpstr>
      <vt:lpstr>Презентация PowerPoint</vt:lpstr>
      <vt:lpstr>Что такое “Дигрус”?</vt:lpstr>
      <vt:lpstr>Преимущества работы с нами</vt:lpstr>
      <vt:lpstr>Собственное производство</vt:lpstr>
      <vt:lpstr>Услуги нашей компании</vt:lpstr>
      <vt:lpstr>Наша продукция</vt:lpstr>
      <vt:lpstr>Галерея наших объектов</vt:lpstr>
      <vt:lpstr>Наше оборудование</vt:lpstr>
      <vt:lpstr>Как мы работаем</vt:lpstr>
      <vt:lpstr>Наши контакты</vt:lpstr>
    </vt:vector>
  </TitlesOfParts>
  <Company>Guild Desing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 “Дигрус”</dc:title>
  <dc:creator>Кнст Влади</dc:creator>
  <cp:lastModifiedBy>Вячеслав Гуреев</cp:lastModifiedBy>
  <cp:revision>232</cp:revision>
  <dcterms:created xsi:type="dcterms:W3CDTF">2014-09-19T04:22:54Z</dcterms:created>
  <dcterms:modified xsi:type="dcterms:W3CDTF">2017-04-28T04:23:36Z</dcterms:modified>
</cp:coreProperties>
</file>