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3" r:id="rId5"/>
    <p:sldId id="269" r:id="rId6"/>
    <p:sldId id="261" r:id="rId7"/>
    <p:sldId id="260" r:id="rId8"/>
    <p:sldId id="262" r:id="rId9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0" autoAdjust="0"/>
    <p:restoredTop sz="94638" autoAdjust="0"/>
  </p:normalViewPr>
  <p:slideViewPr>
    <p:cSldViewPr>
      <p:cViewPr>
        <p:scale>
          <a:sx n="90" d="100"/>
          <a:sy n="90" d="100"/>
        </p:scale>
        <p:origin x="-13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88FB-52E7-4BF5-B8C4-168455CCE22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88FB-52E7-4BF5-B8C4-168455CCE22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71637-9F65-4A2C-9791-8D65697D4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рик Р5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214554"/>
            <a:ext cx="3429024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000240"/>
            <a:ext cx="6858048" cy="37862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ПРЕЗЕНТАЦИЯ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ОРГАНИЗАЦИИ РАБОТЫ ОТРАСЛИ В СФЕРЕ ОБРАЩЕНИЯ С ОТХОДАМИ НА ТЕРРИТОРИИ МУНИЦИПАЛЬНЫХ ОБРАЗОВАНИЙ ОМСКОЙ ОБЛАСТИ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2014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0"/>
          <a:stretch/>
        </p:blipFill>
        <p:spPr bwMode="auto">
          <a:xfrm>
            <a:off x="611560" y="216024"/>
            <a:ext cx="7776864" cy="178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шарик Р5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214554"/>
            <a:ext cx="3429024" cy="342902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57158" y="500042"/>
            <a:ext cx="4819406" cy="1311534"/>
          </a:xfrm>
          <a:prstGeom prst="roundRect">
            <a:avLst/>
          </a:prstGeom>
          <a:solidFill>
            <a:srgbClr val="FFC000">
              <a:alpha val="61000"/>
            </a:srgbClr>
          </a:solidFill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6632"/>
            <a:ext cx="32004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143380"/>
            <a:ext cx="3143272" cy="217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643050"/>
            <a:ext cx="3744416" cy="241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4286281" cy="107157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ПРОБЛЕМА ОТСУТСТВИЯ УСПЕШНОЙ АПРОБИРОВАННОЙ СИСТЕМЫ РАБОТЫ С ОТХОДАМИ ПРИСУТСТВУЕТ ВО ВСЕХ ГОРОДАХ И РАЙОННЫХ ЦЕНТРАХ ОМСКОЙ ОБЛАСТИ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857224" y="2071678"/>
            <a:ext cx="3857652" cy="785818"/>
          </a:xfrm>
          <a:prstGeom prst="homePlate">
            <a:avLst>
              <a:gd name="adj" fmla="val 9239"/>
            </a:avLst>
          </a:prstGeom>
          <a:blipFill dpi="0" rotWithShape="1">
            <a:blip r:embed="rId6" cstate="print">
              <a:alphaModFix amt="3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отсутствие эффективной финансовой модели управления в области обращения с ТБО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857224" y="3071810"/>
            <a:ext cx="3857652" cy="857256"/>
          </a:xfrm>
          <a:prstGeom prst="homePlate">
            <a:avLst>
              <a:gd name="adj" fmla="val 9239"/>
            </a:avLst>
          </a:prstGeom>
          <a:blipFill dpi="0" rotWithShape="1">
            <a:blip r:embed="rId6" cstate="print">
              <a:alphaModFix amt="3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низкий уровень охвата населения планово-регулярной системой сбора и вывоза отходов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857224" y="4143380"/>
            <a:ext cx="3857652" cy="1071570"/>
          </a:xfrm>
          <a:prstGeom prst="homePlate">
            <a:avLst>
              <a:gd name="adj" fmla="val 9239"/>
            </a:avLst>
          </a:prstGeom>
          <a:blipFill dpi="0" rotWithShape="1">
            <a:blip r:embed="rId6" cstate="print">
              <a:alphaModFix amt="3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отсутствие необходимого количества контейнерных площадок и неудовлетворительное состояние материально технической базы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857224" y="5429264"/>
            <a:ext cx="3929090" cy="785818"/>
          </a:xfrm>
          <a:prstGeom prst="homePlate">
            <a:avLst>
              <a:gd name="adj" fmla="val 9239"/>
            </a:avLst>
          </a:prstGeom>
          <a:blipFill dpi="0" rotWithShape="1">
            <a:blip r:embed="rId6" cstate="print">
              <a:alphaModFix amt="3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низкий уровень извлечения из ТБО вторичного сырья и вовлечения его в переработку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шарик Р5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214554"/>
            <a:ext cx="3429024" cy="3429024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928662" y="1500174"/>
            <a:ext cx="7500990" cy="714380"/>
          </a:xfrm>
          <a:prstGeom prst="roundRect">
            <a:avLst/>
          </a:prstGeom>
          <a:solidFill>
            <a:srgbClr val="92D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404664"/>
            <a:ext cx="4680520" cy="82480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6632"/>
            <a:ext cx="32004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УСЛОВИЯ ЭФФЕКТИВНОСТИ ОТРАСЛИ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14414" y="1714488"/>
            <a:ext cx="7104282" cy="50006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700"/>
              </a:spcAft>
              <a:buNone/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ФИНАНСОВАЯ ПРИВЛЕКАТЕЛЬНОСТЬ ЭКОНОМИЧЕСКОГО РЕЗУЛЬТАТА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00" y="3143248"/>
            <a:ext cx="3143272" cy="2786082"/>
          </a:xfrm>
          <a:prstGeom prst="roundRect">
            <a:avLst/>
          </a:prstGeom>
          <a:gradFill>
            <a:gsLst>
              <a:gs pos="0">
                <a:srgbClr val="00B05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СУБСИДИРОВАНИЕ СО СТОРОНЫ БЮДЖЕТА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29190" y="3143248"/>
            <a:ext cx="3143272" cy="2786082"/>
          </a:xfrm>
          <a:prstGeom prst="roundRect">
            <a:avLst/>
          </a:prstGeom>
          <a:gradFill>
            <a:gsLst>
              <a:gs pos="0">
                <a:srgbClr val="00B05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ПРИБЫЛЬ ОТ ОСНОВНОЙ ДЕЯТЕЛЬНОСТИ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6200000">
            <a:off x="2321703" y="2607463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6179355" y="2607463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шарик Р5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214554"/>
            <a:ext cx="3429024" cy="34290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39552" y="260647"/>
            <a:ext cx="4824536" cy="115212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6632"/>
            <a:ext cx="32004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ПРОЕКТ ОРГАНИЗАЦИИ СИСТЕМЫ СБОРА, ТРАНСПОРТИРОВКИ И РАЗМЕЩЕНИЯ ОТХОДОВ НА ТЕРРИТОРИИ ГОРОДСКОГО ПОСЕЛЕНИЯ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КАК РАБОТАЕТ СИСТЕМА</a:t>
            </a:r>
            <a:endParaRPr lang="ru-RU" sz="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Все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образующиеся  отходы  условно  разделим  на  три  группы 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  критерию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производителя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отходов: 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143504" y="2571744"/>
            <a:ext cx="3459234" cy="4000528"/>
            <a:chOff x="4644008" y="2564904"/>
            <a:chExt cx="3816424" cy="324036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644008" y="2564904"/>
              <a:ext cx="3816424" cy="3240360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12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2000" b="1" u="sng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2000" b="1" u="sng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2000" b="1" u="sng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2000" b="1" u="sng" dirty="0" smtClean="0">
                  <a:solidFill>
                    <a:schemeClr val="accent1">
                      <a:lumMod val="75000"/>
                    </a:schemeClr>
                  </a:solidFill>
                </a:rPr>
                <a:t>НЕ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 отрегулировано  Федеральным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законодательством и </a:t>
              </a:r>
            </a:p>
            <a:p>
              <a:pPr algn="ctr"/>
              <a:r>
                <a:rPr lang="ru-RU" sz="2000" b="1" u="sng" dirty="0" smtClean="0">
                  <a:solidFill>
                    <a:schemeClr val="accent1">
                      <a:lumMod val="75000"/>
                    </a:schemeClr>
                  </a:solidFill>
                </a:rPr>
                <a:t>НЕ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 реализовано на практике</a:t>
              </a:r>
            </a:p>
            <a:p>
              <a:pPr algn="ctr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24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372200" y="3356992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с двумя вырезанными соседними углами 15"/>
            <p:cNvSpPr/>
            <p:nvPr/>
          </p:nvSpPr>
          <p:spPr>
            <a:xfrm rot="10800000">
              <a:off x="6300192" y="2708920"/>
              <a:ext cx="360040" cy="576064"/>
            </a:xfrm>
            <a:prstGeom prst="snip2SameRect">
              <a:avLst>
                <a:gd name="adj1" fmla="val 34033"/>
                <a:gd name="adj2" fmla="val 0"/>
              </a:avLst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5004048" y="4725144"/>
              <a:ext cx="3096344" cy="936104"/>
            </a:xfrm>
            <a:prstGeom prst="roundRect">
              <a:avLst/>
            </a:prstGeom>
            <a:blipFill dpi="0" rotWithShape="1">
              <a:blip r:embed="rId4" cstate="print">
                <a:alphaModFix amt="30000"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3. Твердые  бытовые  отходы  от  жителей,  проживающих  в</a:t>
              </a:r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индивидуальных жилых строениях(частный сектор)</a:t>
              </a:r>
              <a:endParaRPr lang="ru-RU" sz="14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83568" y="2564904"/>
            <a:ext cx="4245622" cy="4032448"/>
            <a:chOff x="683568" y="2564904"/>
            <a:chExt cx="3800298" cy="4032448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83568" y="2564904"/>
              <a:ext cx="3800298" cy="4032448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Отрегулировано  Федеральным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законодательством и реализовано на практике</a:t>
              </a:r>
            </a:p>
            <a:p>
              <a:pPr algn="ctr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043608" y="4725144"/>
              <a:ext cx="2952328" cy="792088"/>
            </a:xfrm>
            <a:prstGeom prst="roundRect">
              <a:avLst/>
            </a:prstGeom>
            <a:blipFill dpi="0" rotWithShape="1">
              <a:blip r:embed="rId4" cstate="print">
                <a:alphaModFix amt="30000"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1. Отходы производства и потребления предприятий и организаций</a:t>
              </a:r>
              <a:endParaRPr lang="ru-RU" sz="1400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043608" y="5589240"/>
              <a:ext cx="2952328" cy="864096"/>
            </a:xfrm>
            <a:prstGeom prst="roundRect">
              <a:avLst/>
            </a:prstGeom>
            <a:blipFill dpi="0" rotWithShape="1">
              <a:blip r:embed="rId4" cstate="print">
                <a:alphaModFix amt="30000"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2. Твердые  бытовые  отходы  от  жителей,  проживающих  в</a:t>
              </a:r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благоустроенном жилом фонде</a:t>
              </a:r>
              <a:endParaRPr lang="ru-RU" sz="1400" dirty="0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2483768" y="3356992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с двумя вырезанными соседними углами 22"/>
            <p:cNvSpPr/>
            <p:nvPr/>
          </p:nvSpPr>
          <p:spPr>
            <a:xfrm rot="10800000">
              <a:off x="2411760" y="2708920"/>
              <a:ext cx="360040" cy="576064"/>
            </a:xfrm>
            <a:prstGeom prst="snip2SameRect">
              <a:avLst>
                <a:gd name="adj1" fmla="val 34033"/>
                <a:gd name="adj2" fmla="val 0"/>
              </a:avLst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1060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шарик Р5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214554"/>
            <a:ext cx="3429024" cy="34290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39552" y="260647"/>
            <a:ext cx="4824536" cy="115212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6632"/>
            <a:ext cx="32004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ПРОЕКТ ОРГАНИЗАЦИИ СИСТЕМЫ СБОРА, ТРАНСПОРТИРОВКИ И РАЗМЕЩЕНИЯ ОТХОДОВ НА ТЕРРИТОРИИ ГОРОДСКОГО ПОСЕЛЕНИЯ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1828800"/>
          </a:xfrm>
          <a:prstGeom prst="homePlate">
            <a:avLst>
              <a:gd name="adj" fmla="val 12935"/>
            </a:avLst>
          </a:prstGeom>
          <a:blipFill dpi="0" rotWithShape="1">
            <a:blip r:embed="rId4" cstate="print">
              <a:alphaModFix amt="3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Для  реализации  данного  процесса  предлагается  закрепить  за  каждым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жителем обязанность передавать  образованные  в  процессе  жизнедеятельности ТБО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на  полигон  утилизации  отходов  в количестве  согласно  норме  накопления  и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уплачивать  за  это  полигону  денежные  средства. Передача  отходов  осуществляется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путем  складирования  в  контейнеры  сборники,  расположенные на  санитарных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площадках.  Количество  площадок,  контейнеров  на  них  и  периодичность удаления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отходов определяет администрация поселения в генеральной схеме санитарной очистки. 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467544" y="3571876"/>
            <a:ext cx="8136904" cy="1285884"/>
          </a:xfrm>
          <a:prstGeom prst="homePlate">
            <a:avLst>
              <a:gd name="adj" fmla="val 22422"/>
            </a:avLst>
          </a:prstGeom>
          <a:blipFill dpi="0" rotWithShape="1">
            <a:blip r:embed="rId4" cstate="print">
              <a:alphaModFix amt="3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Предприятие, эксплуатирующее полигон, принимает на себя обязанность по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сбору  и  транспортировке  отходов  с  санитарных  площадок, организует систему сбора вторичного сырья. Контроль  над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исполнением обязательств  указанной организацией осуществляет администрация.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467544" y="5000636"/>
            <a:ext cx="8136904" cy="1214446"/>
          </a:xfrm>
          <a:prstGeom prst="homePlate">
            <a:avLst>
              <a:gd name="adj" fmla="val 22422"/>
            </a:avLst>
          </a:prstGeom>
          <a:blipFill dpi="0" rotWithShape="1">
            <a:blip r:embed="rId4" cstate="print">
              <a:alphaModFix amt="3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Таким  образом,  достигается  исключение  всех  посредников  из  процесса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образования  отходов  и  их  утилизации.  Единственным  ответственным  за  отсутствие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мусора  на  улицах  становится  Полигон  ТБО.  Несанкционированные  свалки  при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реализации описанной схемы исчезнут.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0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шарик Р5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214554"/>
            <a:ext cx="3429024" cy="3429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3205" y="1448136"/>
            <a:ext cx="400110" cy="3925080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Несанкционированные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свалки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5949280"/>
            <a:ext cx="2790499" cy="73866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Условные обозначения: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                - движение финансов;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               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- движение ТБО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275856" y="6543928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75856" y="6327904"/>
            <a:ext cx="648072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71600" y="1791980"/>
            <a:ext cx="0" cy="8977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366755" y="1791980"/>
            <a:ext cx="16566" cy="89777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71600" y="3232140"/>
            <a:ext cx="0" cy="8977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375038" y="3219328"/>
            <a:ext cx="8283" cy="929752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71600" y="4456857"/>
            <a:ext cx="0" cy="8341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366755" y="4456857"/>
            <a:ext cx="16566" cy="83418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375543" y="1840509"/>
            <a:ext cx="1265147" cy="37335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29322" y="1285860"/>
            <a:ext cx="2112674" cy="523220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ТБО от жилых и общественных зданий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29322" y="2714620"/>
            <a:ext cx="2112674" cy="307777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Санитарные площади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29322" y="4143380"/>
            <a:ext cx="2113200" cy="307777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Транспортные компании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29322" y="5286388"/>
            <a:ext cx="2137641" cy="523220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Объекты размещения ТБО (полигоны)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6466851" y="1791980"/>
            <a:ext cx="7386" cy="89777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515076" y="3016697"/>
            <a:ext cx="0" cy="1113219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515076" y="4456857"/>
            <a:ext cx="8325" cy="83418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>
            <a:endCxn id="38" idx="3"/>
          </p:cNvCxnSpPr>
          <p:nvPr/>
        </p:nvCxnSpPr>
        <p:spPr>
          <a:xfrm>
            <a:off x="8041996" y="1547470"/>
            <a:ext cx="471236" cy="1024274"/>
          </a:xfrm>
          <a:prstGeom prst="bentConnector2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7215206" y="4429132"/>
            <a:ext cx="0" cy="82270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7215206" y="3000372"/>
            <a:ext cx="0" cy="111322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286380" y="2571744"/>
            <a:ext cx="615553" cy="2284511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Приемные пункты вторсырья</a:t>
            </a:r>
          </a:p>
        </p:txBody>
      </p:sp>
      <p:cxnSp>
        <p:nvCxnSpPr>
          <p:cNvPr id="66" name="Соединительная линия уступом 65"/>
          <p:cNvCxnSpPr/>
          <p:nvPr/>
        </p:nvCxnSpPr>
        <p:spPr>
          <a:xfrm rot="5400000">
            <a:off x="5269693" y="1945489"/>
            <a:ext cx="956435" cy="351557"/>
          </a:xfrm>
          <a:prstGeom prst="bentConnector3">
            <a:avLst>
              <a:gd name="adj1" fmla="val 2774"/>
            </a:avLst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624866" y="2573340"/>
            <a:ext cx="400110" cy="2295820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Переработка ТБО</a:t>
            </a:r>
          </a:p>
        </p:txBody>
      </p:sp>
      <p:cxnSp>
        <p:nvCxnSpPr>
          <p:cNvPr id="119" name="Соединительная линия уступом 118"/>
          <p:cNvCxnSpPr/>
          <p:nvPr/>
        </p:nvCxnSpPr>
        <p:spPr>
          <a:xfrm rot="5400000" flipH="1" flipV="1">
            <a:off x="5167153" y="1809575"/>
            <a:ext cx="1024274" cy="500064"/>
          </a:xfrm>
          <a:prstGeom prst="bentConnector2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rot="10800000" flipV="1">
            <a:off x="5029912" y="3143248"/>
            <a:ext cx="256468" cy="2036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6200000">
            <a:off x="7473334" y="3242310"/>
            <a:ext cx="2079796" cy="738664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Расчетный центр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8200" y="1268760"/>
            <a:ext cx="2112674" cy="523220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ТБО от жилых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 общественных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зданий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7586" y="2712486"/>
            <a:ext cx="2112674" cy="523220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Управляющие организации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7586" y="4149080"/>
            <a:ext cx="2113200" cy="307777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Транспортные компании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7585" y="5291045"/>
            <a:ext cx="2112675" cy="523220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Объекты размещения ТБО (полигоны)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500562" y="0"/>
            <a:ext cx="0" cy="5949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375038" y="3242322"/>
            <a:ext cx="1265147" cy="37335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2379179" y="4456857"/>
            <a:ext cx="1288797" cy="598981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stCxn id="38" idx="1"/>
            <a:endCxn id="32" idx="3"/>
          </p:cNvCxnSpPr>
          <p:nvPr/>
        </p:nvCxnSpPr>
        <p:spPr>
          <a:xfrm rot="5400000">
            <a:off x="7841869" y="4876635"/>
            <a:ext cx="896458" cy="446269"/>
          </a:xfrm>
          <a:prstGeom prst="bentConnector2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stCxn id="32" idx="1"/>
            <a:endCxn id="65" idx="2"/>
          </p:cNvCxnSpPr>
          <p:nvPr/>
        </p:nvCxnSpPr>
        <p:spPr>
          <a:xfrm rot="10800000">
            <a:off x="5594158" y="4856256"/>
            <a:ext cx="335165" cy="691743"/>
          </a:xfrm>
          <a:prstGeom prst="bentConnector2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5029911" y="4071942"/>
            <a:ext cx="256469" cy="512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323528" y="214290"/>
            <a:ext cx="4032448" cy="8640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Блок-схема существующей модели рынка ТБО на территории Омской области</a:t>
            </a:r>
            <a:endParaRPr lang="ru-RU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643438" y="214290"/>
            <a:ext cx="4032448" cy="8640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Блок-схема перспективной модели рынка ТБО на территории Омской области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502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шарик Р5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214554"/>
            <a:ext cx="3429024" cy="34290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67544" y="404664"/>
            <a:ext cx="4968552" cy="82480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6632"/>
            <a:ext cx="32004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КОНЦЕССИОННОЕ СОГЛАШЕНИЕ - КАК СРЕДСТВО ФОРМИРОВАНИЯ ОТРАСЛИ</a:t>
            </a:r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4330824" cy="37576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Концессионное соглашение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– форма государственно-частного партнерства, подразумевающая вовлечение бизнеса в эффективное управление государственной собственностью на взаимовыгодных условиях.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Роль концессий в последние десятилетия в мировой экономике возрастает. Объектами концессионных соглашений в первую очередь являются социально значимые объекты, в частности, объекты ЖКХ.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29190" y="2214554"/>
            <a:ext cx="3823498" cy="28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12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шарик Р5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214554"/>
            <a:ext cx="3429024" cy="342902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6632"/>
            <a:ext cx="32004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857224" y="428604"/>
            <a:ext cx="4464496" cy="8640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Экологическая и социальная значимость предлагаемой системы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8" r="27209"/>
          <a:stretch/>
        </p:blipFill>
        <p:spPr bwMode="auto">
          <a:xfrm>
            <a:off x="6488935" y="1259139"/>
            <a:ext cx="2291577" cy="346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39552" y="1556792"/>
            <a:ext cx="5256584" cy="288032"/>
          </a:xfrm>
          <a:prstGeom prst="roundRect">
            <a:avLst/>
          </a:prstGeom>
          <a:blipFill dpi="0" rotWithShape="1">
            <a:blip r:embed="rId5" cstate="print">
              <a:alphaModFix amt="3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Экологически безопасное размещение ТБО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552" y="1916832"/>
            <a:ext cx="5256584" cy="288032"/>
          </a:xfrm>
          <a:prstGeom prst="roundRect">
            <a:avLst/>
          </a:prstGeom>
          <a:blipFill dpi="0" rotWithShape="1">
            <a:blip r:embed="rId5" cstate="print">
              <a:alphaModFix amt="3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Снижение негативного влияния свалок на окружающую среду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2" y="2276872"/>
            <a:ext cx="5256584" cy="504056"/>
          </a:xfrm>
          <a:prstGeom prst="roundRect">
            <a:avLst/>
          </a:prstGeom>
          <a:blipFill dpi="0" rotWithShape="1">
            <a:blip r:embed="rId5" cstate="print">
              <a:alphaModFix amt="3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Улучшение санитарного состояния населенных пунктов и экологической обстановки в муниципальных образованиях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2852936"/>
            <a:ext cx="5256584" cy="504056"/>
          </a:xfrm>
          <a:prstGeom prst="roundRect">
            <a:avLst/>
          </a:prstGeom>
          <a:blipFill dpi="0" rotWithShape="1">
            <a:blip r:embed="rId5" cstate="print">
              <a:alphaModFix amt="3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Повышение качества жизни населения в муниципальных образованиях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9552" y="3429000"/>
            <a:ext cx="5256584" cy="504056"/>
          </a:xfrm>
          <a:prstGeom prst="roundRect">
            <a:avLst/>
          </a:prstGeom>
          <a:blipFill dpi="0" rotWithShape="1">
            <a:blip r:embed="rId5" cstate="print">
              <a:alphaModFix amt="3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Увеличение «срока жизни» полигона ТБО за счет применения современных технологий обращения с отходами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552" y="4581128"/>
            <a:ext cx="5256584" cy="288032"/>
          </a:xfrm>
          <a:prstGeom prst="roundRect">
            <a:avLst/>
          </a:prstGeom>
          <a:blipFill dpi="0" rotWithShape="1">
            <a:blip r:embed="rId5" cstate="print">
              <a:alphaModFix amt="3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Создание новых рабочих мест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9552" y="4941168"/>
            <a:ext cx="5256584" cy="288032"/>
          </a:xfrm>
          <a:prstGeom prst="roundRect">
            <a:avLst/>
          </a:prstGeom>
          <a:blipFill dpi="0" rotWithShape="1">
            <a:blip r:embed="rId5" cstate="print">
              <a:alphaModFix amt="3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Повышение уровня «экологической сознательности» населения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2" y="5301208"/>
            <a:ext cx="5256584" cy="504056"/>
          </a:xfrm>
          <a:prstGeom prst="roundRect">
            <a:avLst/>
          </a:prstGeom>
          <a:blipFill dpi="0" rotWithShape="1">
            <a:blip r:embed="rId5" cstate="print">
              <a:alphaModFix amt="3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Улучшение облика городов при внедрении программы раздельного сбора отходов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9552" y="5877272"/>
            <a:ext cx="5256584" cy="288032"/>
          </a:xfrm>
          <a:prstGeom prst="roundRect">
            <a:avLst/>
          </a:prstGeom>
          <a:blipFill dpi="0" rotWithShape="1">
            <a:blip r:embed="rId5" cstate="print">
              <a:alphaModFix amt="3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Рост доходов бюджета от деятельности предприятия</a:t>
            </a:r>
          </a:p>
        </p:txBody>
      </p:sp>
      <p:sp>
        <p:nvSpPr>
          <p:cNvPr id="23" name="Лента лицом вниз 22"/>
          <p:cNvSpPr/>
          <p:nvPr/>
        </p:nvSpPr>
        <p:spPr>
          <a:xfrm>
            <a:off x="5940152" y="4437112"/>
            <a:ext cx="2952328" cy="2160240"/>
          </a:xfrm>
          <a:prstGeom prst="ribbon">
            <a:avLst>
              <a:gd name="adj1" fmla="val 8330"/>
              <a:gd name="adj2" fmla="val 75000"/>
            </a:avLst>
          </a:prstGeom>
          <a:blipFill dpi="0" rotWithShape="1">
            <a:blip r:embed="rId5" cstate="print">
              <a:alphaModFix amt="30000"/>
            </a:blip>
            <a:srcRect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ООО «Регион 55» готово на  условиях частно-государственного  партнерства финансировать  и  реализовывать  предложенный  проект. 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9552" y="4005064"/>
            <a:ext cx="5256584" cy="504056"/>
          </a:xfrm>
          <a:prstGeom prst="roundRect">
            <a:avLst/>
          </a:prstGeom>
          <a:blipFill dpi="0" rotWithShape="1">
            <a:blip r:embed="rId5" cstate="print">
              <a:alphaModFix amt="3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Снижение заболеваемости населения за счет улучшения санитарно-эпидемиологической обстановки</a:t>
            </a:r>
          </a:p>
        </p:txBody>
      </p:sp>
    </p:spTree>
    <p:extLst>
      <p:ext uri="{BB962C8B-B14F-4D97-AF65-F5344CB8AC3E}">
        <p14:creationId xmlns:p14="http://schemas.microsoft.com/office/powerpoint/2010/main" xmlns="" val="38713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527</Words>
  <Application>Microsoft Office PowerPoint</Application>
  <PresentationFormat>Экран (4:3)</PresentationFormat>
  <Paragraphs>101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ПРЕЗЕНТАЦИЯ ОРГАНИЗАЦИИ РАБОТЫ ОТРАСЛИ В СФЕРЕ ОБРАЩЕНИЯ С ОТХОДАМИ НА ТЕРРИТОРИИ МУНИЦИПАЛЬНЫХ ОБРАЗОВАНИЙ ОМСКОЙ ОБЛАСТИ  2014</vt:lpstr>
      <vt:lpstr>ПРОБЛЕМА ОТСУТСТВИЯ УСПЕШНОЙ АПРОБИРОВАННОЙ СИСТЕМЫ РАБОТЫ С ОТХОДАМИ ПРИСУТСТВУЕТ ВО ВСЕХ ГОРОДАХ И РАЙОННЫХ ЦЕНТРАХ ОМСКОЙ ОБЛАСТИ</vt:lpstr>
      <vt:lpstr>УСЛОВИЯ ЭФФЕКТИВНОСТИ ОТРАСЛИ</vt:lpstr>
      <vt:lpstr>ПРОЕКТ ОРГАНИЗАЦИИ СИСТЕМЫ СБОРА, ТРАНСПОРТИРОВКИ И РАЗМЕЩЕНИЯ ОТХОДОВ НА ТЕРРИТОРИИ ГОРОДСКОГО ПОСЕЛЕНИЯ</vt:lpstr>
      <vt:lpstr>ПРОЕКТ ОРГАНИЗАЦИИ СИСТЕМЫ СБОРА, ТРАНСПОРТИРОВКИ И РАЗМЕЩЕНИЯ ОТХОДОВ НА ТЕРРИТОРИИ ГОРОДСКОГО ПОСЕЛЕНИЯ</vt:lpstr>
      <vt:lpstr>Слайд 6</vt:lpstr>
      <vt:lpstr>КОНЦЕССИОННОЕ СОГЛАШЕНИЕ - КАК СРЕДСТВО ФОРМИРОВАНИЯ ОТРАСЛИ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Леша</dc:creator>
  <cp:lastModifiedBy>Sergey A. Miroshkin</cp:lastModifiedBy>
  <cp:revision>64</cp:revision>
  <dcterms:created xsi:type="dcterms:W3CDTF">2014-11-09T12:45:30Z</dcterms:created>
  <dcterms:modified xsi:type="dcterms:W3CDTF">2014-11-26T08:09:18Z</dcterms:modified>
</cp:coreProperties>
</file>