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2B4F34"/>
    <a:srgbClr val="DAC7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howGuides="1">
      <p:cViewPr>
        <p:scale>
          <a:sx n="61" d="100"/>
          <a:sy n="61" d="100"/>
        </p:scale>
        <p:origin x="-1661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C14E0-0178-4C8F-9E89-E0E88568AB1C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BFC2E-F68C-46C8-83E9-9F73DAE49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003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94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91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68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99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34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30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03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92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65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33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60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2B80A-2A1A-4EBE-8D00-E312D1427A08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109E-8F6F-4CA0-950B-26004EDDD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5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&#1086;&#1088;&#1080;&#1103;.&#1088;&#1092;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913763" y="6691916"/>
            <a:ext cx="5944237" cy="21682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400" y="9578"/>
            <a:ext cx="12573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6" descr="Шестерни_метал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2360" y="0"/>
            <a:ext cx="2645640" cy="3203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928" y="6732240"/>
            <a:ext cx="1327150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6712" y="2843808"/>
            <a:ext cx="56612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rgbClr val="204F1B"/>
                </a:solidFill>
                <a:latin typeface="Arial Black" panose="020B0A04020102020204" pitchFamily="34" charset="0"/>
              </a:rPr>
              <a:t>ООО «Компания «ОРИЯ» </a:t>
            </a:r>
            <a:r>
              <a:rPr lang="ru-RU" sz="1400" dirty="0" smtClean="0"/>
              <a:t>с </a:t>
            </a:r>
            <a:r>
              <a:rPr lang="ru-RU" sz="1400" dirty="0"/>
              <a:t>1997 года осуществляет сбор ломов и отходов, содержащих драгоценные металлы, уничтожение и переработку носителей информации, компьютеров, офисной, шифровальной и специальной техники предприятий Минобороны России, ФСБ России, МВД России, МЧС России, Банка России, Сбербанка России, банков ВТБ-24 и «УРАЛСИБ», ОАО «ГАЗПРОМ», ОАО «РЖД», </a:t>
            </a:r>
            <a:r>
              <a:rPr lang="ru-RU" sz="1400" dirty="0" err="1"/>
              <a:t>Минпромторга</a:t>
            </a:r>
            <a:r>
              <a:rPr lang="ru-RU" sz="1400" dirty="0"/>
              <a:t>, </a:t>
            </a:r>
            <a:r>
              <a:rPr lang="ru-RU" sz="1400" dirty="0" err="1"/>
              <a:t>Росавиации</a:t>
            </a:r>
            <a:r>
              <a:rPr lang="ru-RU" sz="1400" dirty="0"/>
              <a:t>, </a:t>
            </a:r>
            <a:r>
              <a:rPr lang="ru-RU" sz="1400" dirty="0" err="1"/>
              <a:t>Мининформсвязи</a:t>
            </a:r>
            <a:r>
              <a:rPr lang="ru-RU" sz="1400" dirty="0"/>
              <a:t> России, </a:t>
            </a:r>
            <a:r>
              <a:rPr lang="ru-RU" sz="1400" dirty="0" err="1"/>
              <a:t>Роскосмоса</a:t>
            </a:r>
            <a:r>
              <a:rPr lang="ru-RU" sz="1400" dirty="0"/>
              <a:t>, </a:t>
            </a:r>
            <a:r>
              <a:rPr lang="ru-RU" sz="1400" dirty="0" err="1"/>
              <a:t>Росатома</a:t>
            </a:r>
            <a:r>
              <a:rPr lang="ru-RU" sz="1400" dirty="0"/>
              <a:t> и др. организаций всех форм собственности.</a:t>
            </a:r>
          </a:p>
          <a:p>
            <a:pPr algn="just"/>
            <a:r>
              <a:rPr lang="ru-RU" sz="1400" dirty="0"/>
              <a:t>               Уничтожение и утилизацию шифровальной и специальной техники с грифом до «совершенно секретно» Компания осуществляет с 2004 </a:t>
            </a:r>
            <a:r>
              <a:rPr lang="ru-RU" sz="1400" dirty="0" smtClean="0"/>
              <a:t>года.</a:t>
            </a:r>
            <a:r>
              <a:rPr lang="en-US" sz="1400" dirty="0" smtClean="0"/>
              <a:t> </a:t>
            </a:r>
            <a:r>
              <a:rPr lang="ru-RU" sz="1400" dirty="0" smtClean="0"/>
              <a:t>Производственные </a:t>
            </a:r>
            <a:r>
              <a:rPr lang="ru-RU" sz="1400" dirty="0"/>
              <a:t>мощности холдинга позволяют переработать до 10 000 единиц шифровальной техники и до 2000 тонн техники  отечественного и импортного производства ежегодно.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20846" y="273878"/>
            <a:ext cx="2719531" cy="11008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366617"/>
            <a:ext cx="242310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318372" y="7168388"/>
            <a:ext cx="5539628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dirty="0" smtClean="0">
                <a:solidFill>
                  <a:srgbClr val="2B4F34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Многоуровневые Зеленые технологии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dirty="0" smtClean="0">
                <a:solidFill>
                  <a:srgbClr val="2B4F34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Внедрение передовых российских технологий по переработке электронной и электробытовой техники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dirty="0" smtClean="0">
                <a:solidFill>
                  <a:srgbClr val="2B4F34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Производство российского оборудования для переработки электронной и электробытовой техники</a:t>
            </a:r>
            <a:endParaRPr lang="ru-RU" sz="1600" dirty="0">
              <a:solidFill>
                <a:srgbClr val="2B4F34"/>
              </a:solidFill>
              <a:latin typeface="Calibri" panose="020F0502020204030204" pitchFamily="34" charset="0"/>
              <a:cs typeface="FrankRuehl" panose="020E0503060101010101" pitchFamily="34" charset="-79"/>
            </a:endParaRPr>
          </a:p>
          <a:p>
            <a:endParaRPr lang="ru-RU" sz="1600" dirty="0">
              <a:solidFill>
                <a:srgbClr val="2B4F34"/>
              </a:solidFill>
              <a:latin typeface="Calibri" panose="020F0502020204030204" pitchFamily="34" charset="0"/>
              <a:cs typeface="FrankRuehl" panose="020E0503060101010101" pitchFamily="34" charset="-79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1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542" y="366617"/>
            <a:ext cx="1945490" cy="17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107" y="1714184"/>
            <a:ext cx="260292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836712" y="5769232"/>
            <a:ext cx="56612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ОАО «ОРИЯ» </a:t>
            </a:r>
            <a:r>
              <a:rPr lang="ru-RU" sz="1200" b="1" dirty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участник </a:t>
            </a:r>
            <a:r>
              <a:rPr lang="ru-RU" sz="1200" b="1" dirty="0" smtClean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Отраслевой Ассоциации </a:t>
            </a:r>
            <a:r>
              <a:rPr lang="ru-RU" sz="1200" b="1" dirty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переработчиков электронной и электробытовой </a:t>
            </a:r>
            <a:r>
              <a:rPr lang="ru-RU" sz="1200" b="1" dirty="0" smtClean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техники (</a:t>
            </a:r>
            <a:r>
              <a:rPr lang="en-US" sz="1200" b="1" dirty="0" err="1" smtClean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Sectoral</a:t>
            </a:r>
            <a:r>
              <a:rPr lang="en-US" sz="1200" b="1" dirty="0" smtClean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of WEEE </a:t>
            </a:r>
            <a:r>
              <a:rPr lang="en-US" sz="1200" b="1" dirty="0" smtClean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Recyclers</a:t>
            </a:r>
            <a:r>
              <a:rPr lang="ru-RU" sz="1200" b="1" dirty="0" smtClean="0">
                <a:solidFill>
                  <a:srgbClr val="204F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endParaRPr lang="ru-RU" sz="1600" dirty="0">
              <a:solidFill>
                <a:srgbClr val="204F1B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1100" dirty="0" smtClean="0">
                <a:solidFill>
                  <a:srgbClr val="204F1B"/>
                </a:solidFill>
                <a:latin typeface="Arial Black" panose="020B0A04020102020204" pitchFamily="34" charset="0"/>
              </a:rPr>
              <a:t>       </a:t>
            </a:r>
            <a:endParaRPr lang="en-US" sz="1100" dirty="0" smtClean="0">
              <a:solidFill>
                <a:srgbClr val="204F1B"/>
              </a:solidFill>
              <a:latin typeface="Arial Black" panose="020B0A04020102020204" pitchFamily="34" charset="0"/>
            </a:endParaRPr>
          </a:p>
          <a:p>
            <a:pPr algn="just"/>
            <a:endParaRPr lang="en-US" sz="1100" dirty="0" smtClean="0">
              <a:solidFill>
                <a:srgbClr val="204F1B"/>
              </a:solidFill>
              <a:latin typeface="Arial Black" panose="020B0A04020102020204" pitchFamily="34" charset="0"/>
            </a:endParaRPr>
          </a:p>
          <a:p>
            <a:pPr algn="just"/>
            <a:endParaRPr lang="en-US" sz="1100" dirty="0" smtClean="0">
              <a:solidFill>
                <a:srgbClr val="204F1B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1100" dirty="0" smtClean="0">
                <a:solidFill>
                  <a:srgbClr val="204F1B"/>
                </a:solidFill>
                <a:latin typeface="Arial Black" panose="020B0A04020102020204" pitchFamily="34" charset="0"/>
              </a:rPr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28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Загнутый угол 2056"/>
          <p:cNvSpPr/>
          <p:nvPr/>
        </p:nvSpPr>
        <p:spPr>
          <a:xfrm>
            <a:off x="3251800" y="1557346"/>
            <a:ext cx="3606199" cy="5174894"/>
          </a:xfrm>
          <a:prstGeom prst="foldedCorner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92546" y="1557346"/>
            <a:ext cx="2341599" cy="517489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55" name="Прямоугольник 2054"/>
          <p:cNvSpPr/>
          <p:nvPr/>
        </p:nvSpPr>
        <p:spPr>
          <a:xfrm>
            <a:off x="1154153" y="1041960"/>
            <a:ext cx="5686100" cy="8368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400" y="9578"/>
            <a:ext cx="12573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95827" y="409530"/>
            <a:ext cx="634442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400" y="6732240"/>
            <a:ext cx="1327150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Angelika\Pictures\i-teco-logo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852" y="7112118"/>
            <a:ext cx="1932445" cy="30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343" y="7524328"/>
            <a:ext cx="1765528" cy="103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1609" y="409530"/>
            <a:ext cx="5832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6600"/>
                </a:solidFill>
              </a:rPr>
              <a:t>На предприятиях холдинга выполняется весь комплекс работ от первичной разборки оборудования до получения концентратов, содержащих металлы платиновой группы, золото и серебро с содержанием до 99,96%.</a:t>
            </a:r>
          </a:p>
          <a:p>
            <a:pPr algn="just"/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3713" y="6975082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Адрес: г. Москва, </a:t>
            </a:r>
          </a:p>
          <a:p>
            <a:r>
              <a:rPr lang="ru-RU" sz="1200" dirty="0" smtClean="0"/>
              <a:t>Рязанский проспект, дом 6А</a:t>
            </a:r>
          </a:p>
          <a:p>
            <a:r>
              <a:rPr lang="ru-RU" sz="1200" dirty="0" smtClean="0"/>
              <a:t>Почтовый адрес: 109391, </a:t>
            </a:r>
            <a:r>
              <a:rPr lang="ru-RU" sz="1200" dirty="0" err="1" smtClean="0"/>
              <a:t>г.Москва</a:t>
            </a:r>
            <a:r>
              <a:rPr lang="ru-RU" sz="1200" dirty="0" smtClean="0"/>
              <a:t>, а/я 42</a:t>
            </a:r>
          </a:p>
          <a:p>
            <a:r>
              <a:rPr lang="ru-RU" sz="1200" dirty="0" smtClean="0"/>
              <a:t>Тел.: 8 (800) 700-17-41, 8 (903) 509-68-69, </a:t>
            </a:r>
            <a:endParaRPr lang="en-US" sz="1200" dirty="0" smtClean="0"/>
          </a:p>
          <a:p>
            <a:r>
              <a:rPr lang="ru-RU" sz="1200" dirty="0" smtClean="0"/>
              <a:t>8 (903) 509-78-79</a:t>
            </a:r>
          </a:p>
          <a:p>
            <a:r>
              <a:rPr lang="ru-RU" sz="1200" dirty="0" smtClean="0"/>
              <a:t>Факс: 8 (499) 729-59-30,</a:t>
            </a:r>
          </a:p>
          <a:p>
            <a:r>
              <a:rPr lang="ru-RU" sz="1200" dirty="0" smtClean="0"/>
              <a:t> Телефакс: 8 (499) 171-07-08</a:t>
            </a:r>
          </a:p>
          <a:p>
            <a:r>
              <a:rPr lang="ru-RU" sz="1200" dirty="0" smtClean="0"/>
              <a:t>Сайт: </a:t>
            </a:r>
            <a:r>
              <a:rPr lang="en-US" sz="1200" dirty="0">
                <a:hlinkClick r:id="rId6"/>
              </a:rPr>
              <a:t>http://</a:t>
            </a:r>
            <a:r>
              <a:rPr lang="ru-RU" sz="1200" dirty="0" err="1" smtClean="0">
                <a:hlinkClick r:id="rId6"/>
              </a:rPr>
              <a:t>ория.рф</a:t>
            </a:r>
            <a:endParaRPr lang="ru-RU" sz="1200" dirty="0" smtClean="0"/>
          </a:p>
          <a:p>
            <a:r>
              <a:rPr lang="en-US" sz="1200" dirty="0" smtClean="0"/>
              <a:t>E-mail: oria3240@mail.ru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637051" y="680434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Наши партнеры:</a:t>
            </a:r>
            <a:endParaRPr lang="ru-RU" sz="1400" b="1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5718" y="1948219"/>
            <a:ext cx="1211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ОАО «</a:t>
            </a:r>
            <a:r>
              <a:rPr lang="ru-RU" sz="1200" dirty="0" err="1" smtClean="0"/>
              <a:t>Ория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640535" y="1948219"/>
            <a:ext cx="182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Управляющая компания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126371" y="2843808"/>
            <a:ext cx="2471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ООО Филиал «Компания «</a:t>
            </a:r>
            <a:r>
              <a:rPr lang="ru-RU" sz="1200" dirty="0" err="1" smtClean="0"/>
              <a:t>Ория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452691" y="2385178"/>
            <a:ext cx="2043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ООО Компания «</a:t>
            </a:r>
            <a:r>
              <a:rPr lang="ru-RU" sz="1200" dirty="0" err="1" smtClean="0"/>
              <a:t>Ория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500351" y="3325418"/>
            <a:ext cx="1748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ООО</a:t>
            </a:r>
            <a:r>
              <a:rPr lang="ru-RU" sz="1200" b="1" dirty="0" smtClean="0"/>
              <a:t> «</a:t>
            </a:r>
            <a:r>
              <a:rPr lang="ru-RU" sz="1200" dirty="0" err="1" smtClean="0"/>
              <a:t>Ория</a:t>
            </a:r>
            <a:r>
              <a:rPr lang="ru-RU" sz="1200" dirty="0" smtClean="0"/>
              <a:t>-Цветмет</a:t>
            </a:r>
            <a:r>
              <a:rPr lang="ru-RU" sz="1200" b="1" dirty="0" smtClean="0"/>
              <a:t>»</a:t>
            </a:r>
            <a:endParaRPr lang="ru-RU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391653" y="3775459"/>
            <a:ext cx="1886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ООО</a:t>
            </a:r>
            <a:r>
              <a:rPr lang="ru-RU" sz="1200" b="1" dirty="0" smtClean="0"/>
              <a:t> «</a:t>
            </a:r>
            <a:r>
              <a:rPr lang="ru-RU" sz="1200" dirty="0" err="1" smtClean="0"/>
              <a:t>Ория</a:t>
            </a:r>
            <a:r>
              <a:rPr lang="ru-RU" sz="1200" dirty="0" smtClean="0"/>
              <a:t>-Полиметалл</a:t>
            </a:r>
            <a:r>
              <a:rPr lang="ru-RU" sz="1200" b="1" dirty="0" smtClean="0"/>
              <a:t>»</a:t>
            </a:r>
            <a:endParaRPr lang="ru-RU" sz="1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624474" y="4274262"/>
            <a:ext cx="1561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ООО «</a:t>
            </a:r>
            <a:r>
              <a:rPr lang="ru-RU" sz="1200" dirty="0" err="1" smtClean="0"/>
              <a:t>Ория-Голд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286309" y="4812407"/>
            <a:ext cx="21426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ООО НИИ «</a:t>
            </a:r>
            <a:r>
              <a:rPr lang="ru-RU" sz="1200" dirty="0" err="1" smtClean="0"/>
              <a:t>Спецтехнологий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582344" y="5361574"/>
            <a:ext cx="1584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ООО ПЗП «</a:t>
            </a:r>
            <a:r>
              <a:rPr lang="ru-RU" sz="1200" dirty="0" err="1" smtClean="0"/>
              <a:t>БелОрия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624474" y="6040595"/>
            <a:ext cx="1471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ООО «</a:t>
            </a:r>
            <a:r>
              <a:rPr lang="ru-RU" sz="1200" dirty="0" err="1" smtClean="0"/>
              <a:t>Ория</a:t>
            </a:r>
            <a:r>
              <a:rPr lang="ru-RU" sz="1200" dirty="0" smtClean="0"/>
              <a:t>-Тверь»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614388" y="2225218"/>
            <a:ext cx="3176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Переработка шифровальной, специальной, военной и гражданской техники, уничтожение носителей информации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4388" y="2819079"/>
            <a:ext cx="255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Переработка ПЭВМ, электро-бытовой и офисной техники </a:t>
            </a:r>
          </a:p>
          <a:p>
            <a:endParaRPr lang="ru-RU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640535" y="3341617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Переработка цветных металлов</a:t>
            </a:r>
            <a:endParaRPr lang="ru-RU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626723" y="3618616"/>
            <a:ext cx="2766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Производство полиметаллических </a:t>
            </a:r>
          </a:p>
          <a:p>
            <a:r>
              <a:rPr lang="ru-RU" sz="1200" dirty="0"/>
              <a:t>концентратов,  производство  оборудования </a:t>
            </a:r>
          </a:p>
        </p:txBody>
      </p:sp>
      <p:sp>
        <p:nvSpPr>
          <p:cNvPr id="2048" name="TextBox 2047"/>
          <p:cNvSpPr txBox="1"/>
          <p:nvPr/>
        </p:nvSpPr>
        <p:spPr>
          <a:xfrm>
            <a:off x="3640535" y="4186865"/>
            <a:ext cx="2765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/>
          </a:p>
        </p:txBody>
      </p:sp>
      <p:sp>
        <p:nvSpPr>
          <p:cNvPr id="2049" name="TextBox 2048"/>
          <p:cNvSpPr txBox="1"/>
          <p:nvPr/>
        </p:nvSpPr>
        <p:spPr>
          <a:xfrm>
            <a:off x="3625975" y="4715248"/>
            <a:ext cx="2899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Разработка технологий, оборудования, аналитическая  лаборатория</a:t>
            </a:r>
            <a:endParaRPr lang="ru-RU" sz="1200" dirty="0"/>
          </a:p>
        </p:txBody>
      </p:sp>
      <p:sp>
        <p:nvSpPr>
          <p:cNvPr id="2053" name="TextBox 2052"/>
          <p:cNvSpPr txBox="1"/>
          <p:nvPr/>
        </p:nvSpPr>
        <p:spPr>
          <a:xfrm>
            <a:off x="3614388" y="5176913"/>
            <a:ext cx="3202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Услуги по сбору и обработке электронной и электробытовой техники в Белгородской области</a:t>
            </a:r>
          </a:p>
        </p:txBody>
      </p:sp>
      <p:sp>
        <p:nvSpPr>
          <p:cNvPr id="2054" name="TextBox 2053"/>
          <p:cNvSpPr txBox="1"/>
          <p:nvPr/>
        </p:nvSpPr>
        <p:spPr>
          <a:xfrm>
            <a:off x="3614388" y="5855928"/>
            <a:ext cx="2941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Услуги по сбору и обработке электронной и электробытовой техники в Тверской области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772816" y="1198752"/>
            <a:ext cx="4268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Функциональная специализация элементов холдинга</a:t>
            </a:r>
            <a:endParaRPr lang="ru-RU" sz="1400" b="1" dirty="0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09E-8F6F-4CA0-950B-26004EDDD8DA}" type="slidenum">
              <a:rPr lang="ru-RU" smtClean="0"/>
              <a:t>2</a:t>
            </a:fld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3656503" y="4258411"/>
            <a:ext cx="2765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dirty="0">
                <a:solidFill>
                  <a:prstClr val="black"/>
                </a:solidFill>
              </a:rPr>
              <a:t>Производство концентратов драгоценных металлов</a:t>
            </a:r>
          </a:p>
        </p:txBody>
      </p:sp>
    </p:spTree>
    <p:extLst>
      <p:ext uri="{BB962C8B-B14F-4D97-AF65-F5344CB8AC3E}">
        <p14:creationId xmlns:p14="http://schemas.microsoft.com/office/powerpoint/2010/main" val="9585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379</Words>
  <Application>Microsoft Office PowerPoint</Application>
  <PresentationFormat>Экран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Angelika</dc:creator>
  <cp:lastModifiedBy>Angelika</cp:lastModifiedBy>
  <cp:revision>40</cp:revision>
  <cp:lastPrinted>2014-05-26T08:50:34Z</cp:lastPrinted>
  <dcterms:created xsi:type="dcterms:W3CDTF">2014-05-22T10:30:48Z</dcterms:created>
  <dcterms:modified xsi:type="dcterms:W3CDTF">2014-05-27T09:57:48Z</dcterms:modified>
</cp:coreProperties>
</file>