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2" r:id="rId19"/>
    <p:sldId id="274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398F28-D5EF-450E-B19B-587758110CBE}" type="datetimeFigureOut">
              <a:rPr lang="ru-RU" smtClean="0"/>
              <a:t>17.06.2014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F9A701-656F-4738-8DCE-8E4FA397F4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5461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Уникальное производство экологически чистой энергии из отходов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F9A701-656F-4738-8DCE-8E4FA397F4BF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46954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F9A701-656F-4738-8DCE-8E4FA397F4BF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8655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1C60DD40-D9C6-42D7-81D3-1102813886C1}" type="datetimeFigureOut">
              <a:rPr lang="ru-RU" smtClean="0"/>
              <a:t>17.06.2014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BD0178C-50AC-4101-9C35-7A4D902FF4CA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0DD40-D9C6-42D7-81D3-1102813886C1}" type="datetimeFigureOut">
              <a:rPr lang="ru-RU" smtClean="0"/>
              <a:t>17.06.2014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0178C-50AC-4101-9C35-7A4D902FF4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0DD40-D9C6-42D7-81D3-1102813886C1}" type="datetimeFigureOut">
              <a:rPr lang="ru-RU" smtClean="0"/>
              <a:t>17.06.2014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0178C-50AC-4101-9C35-7A4D902FF4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0DD40-D9C6-42D7-81D3-1102813886C1}" type="datetimeFigureOut">
              <a:rPr lang="ru-RU" smtClean="0"/>
              <a:t>17.06.2014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0178C-50AC-4101-9C35-7A4D902FF4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0DD40-D9C6-42D7-81D3-1102813886C1}" type="datetimeFigureOut">
              <a:rPr lang="ru-RU" smtClean="0"/>
              <a:t>17.06.2014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0178C-50AC-4101-9C35-7A4D902FF4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0DD40-D9C6-42D7-81D3-1102813886C1}" type="datetimeFigureOut">
              <a:rPr lang="ru-RU" smtClean="0"/>
              <a:t>17.06.2014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0178C-50AC-4101-9C35-7A4D902FF4CA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0DD40-D9C6-42D7-81D3-1102813886C1}" type="datetimeFigureOut">
              <a:rPr lang="ru-RU" smtClean="0"/>
              <a:t>17.06.2014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0178C-50AC-4101-9C35-7A4D902FF4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0DD40-D9C6-42D7-81D3-1102813886C1}" type="datetimeFigureOut">
              <a:rPr lang="ru-RU" smtClean="0"/>
              <a:t>17.06.2014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0178C-50AC-4101-9C35-7A4D902FF4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0DD40-D9C6-42D7-81D3-1102813886C1}" type="datetimeFigureOut">
              <a:rPr lang="ru-RU" smtClean="0"/>
              <a:t>17.06.2014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0178C-50AC-4101-9C35-7A4D902FF4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0DD40-D9C6-42D7-81D3-1102813886C1}" type="datetimeFigureOut">
              <a:rPr lang="ru-RU" smtClean="0"/>
              <a:t>17.06.2014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0178C-50AC-4101-9C35-7A4D902FF4CA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0DD40-D9C6-42D7-81D3-1102813886C1}" type="datetimeFigureOut">
              <a:rPr lang="ru-RU" smtClean="0"/>
              <a:t>17.06.2014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0178C-50AC-4101-9C35-7A4D902FF4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C60DD40-D9C6-42D7-81D3-1102813886C1}" type="datetimeFigureOut">
              <a:rPr lang="ru-RU" smtClean="0"/>
              <a:t>17.06.2014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BD0178C-50AC-4101-9C35-7A4D902FF4C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t-eco.com/" TargetMode="External"/><Relationship Id="rId2" Type="http://schemas.openxmlformats.org/officeDocument/2006/relationships/hyperlink" Target="mailto:general@wt-eco.com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888240"/>
          </a:xfrm>
        </p:spPr>
        <p:txBody>
          <a:bodyPr>
            <a:normAutofit/>
          </a:bodyPr>
          <a:lstStyle/>
          <a:p>
            <a:r>
              <a:rPr lang="ru-RU" dirty="0" smtClean="0"/>
              <a:t>           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ВЫ ГОТОВЫ </a:t>
            </a:r>
          </a:p>
          <a:p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      ПОМЕНЯТЬ ВАШЕ</a:t>
            </a:r>
          </a:p>
          <a:p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       ПРЕДСТАВЛЕНИЕ </a:t>
            </a:r>
          </a:p>
          <a:p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         ОБ ЭНЕРГИИ?</a:t>
            </a:r>
            <a:endParaRPr lang="ru-RU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0"/>
            <a:ext cx="3672408" cy="443711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0" y="0"/>
            <a:ext cx="4067944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Уникальное производство</a:t>
            </a:r>
            <a:endParaRPr lang="ru-RU" sz="4000" b="1" dirty="0"/>
          </a:p>
          <a:p>
            <a:r>
              <a:rPr lang="ru-RU" sz="3600" b="1" dirty="0" smtClean="0"/>
              <a:t>Экологически чистой энергии   из отходов              с нулевым уровнем</a:t>
            </a:r>
          </a:p>
          <a:p>
            <a:r>
              <a:rPr lang="ru-RU" sz="3600" b="1" dirty="0" smtClean="0"/>
              <a:t>вредных выбросов</a:t>
            </a:r>
          </a:p>
          <a:p>
            <a:endParaRPr lang="ru-RU" sz="2800" b="1" dirty="0"/>
          </a:p>
          <a:p>
            <a:endParaRPr lang="ru-RU" sz="2800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078" y="4717112"/>
            <a:ext cx="3030963" cy="1584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449955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136904" cy="720080"/>
          </a:xfrm>
        </p:spPr>
        <p:txBody>
          <a:bodyPr>
            <a:normAutofit/>
          </a:bodyPr>
          <a:lstStyle/>
          <a:p>
            <a:r>
              <a:rPr lang="ru-RU" sz="2800" dirty="0"/>
              <a:t>ГАЗИФИКАЦИЯ УГЛЯ, ТОРФА, ЛИГНИТА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395" y="1844824"/>
            <a:ext cx="8066044" cy="4493670"/>
          </a:xfrm>
        </p:spPr>
      </p:pic>
    </p:spTree>
    <p:extLst>
      <p:ext uri="{BB962C8B-B14F-4D97-AF65-F5344CB8AC3E}">
        <p14:creationId xmlns:p14="http://schemas.microsoft.com/office/powerpoint/2010/main" val="3034962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692696"/>
            <a:ext cx="7776864" cy="5760640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Типовой проект с использованием угля, торфа, лигнита в качестве сырья обеспечит производство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:</a:t>
            </a:r>
          </a:p>
          <a:p>
            <a:endParaRPr lang="ru-RU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Синтез-газа *</a:t>
            </a:r>
          </a:p>
          <a:p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Жидкого топлива ** (по желанию)</a:t>
            </a:r>
          </a:p>
          <a:p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Кокса *** (по желанию)</a:t>
            </a:r>
          </a:p>
          <a:p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Электроэнергии (по желанию)</a:t>
            </a:r>
          </a:p>
          <a:p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Тепловой энергии (по желанию)</a:t>
            </a:r>
          </a:p>
          <a:p>
            <a:endParaRPr lang="ru-RU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Технологический процесс дает возможность повторно использования:</a:t>
            </a:r>
          </a:p>
          <a:p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возврат ной горячей воды (180°C)</a:t>
            </a:r>
          </a:p>
          <a:p>
            <a:endParaRPr lang="ru-RU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endParaRPr lang="ru-RU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* Процесс позволяет увеличивать производство синтез-газа посредством повторной переработки полученной жидкой фракции</a:t>
            </a:r>
          </a:p>
          <a:p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** Аналог котельного топлива</a:t>
            </a:r>
          </a:p>
          <a:p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*** Подходит для использования в металлургических доменных печах</a:t>
            </a:r>
          </a:p>
        </p:txBody>
      </p:sp>
    </p:spTree>
    <p:extLst>
      <p:ext uri="{BB962C8B-B14F-4D97-AF65-F5344CB8AC3E}">
        <p14:creationId xmlns:p14="http://schemas.microsoft.com/office/powerpoint/2010/main" val="2738916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490" y="692696"/>
            <a:ext cx="7024744" cy="1152128"/>
          </a:xfrm>
        </p:spPr>
        <p:txBody>
          <a:bodyPr>
            <a:noAutofit/>
          </a:bodyPr>
          <a:lstStyle/>
          <a:p>
            <a:r>
              <a:rPr lang="ru-RU" sz="2400" dirty="0"/>
              <a:t>Газификация горючих сланцев, </a:t>
            </a:r>
            <a:r>
              <a:rPr lang="ru-RU" sz="2400" dirty="0" err="1"/>
              <a:t>нефтешламов</a:t>
            </a:r>
            <a:r>
              <a:rPr lang="ru-RU" sz="2400" dirty="0"/>
              <a:t>, битумного песка и других маслосодержащих материалов (почва, отложения, шлам и </a:t>
            </a:r>
            <a:r>
              <a:rPr lang="ru-RU" sz="2400" dirty="0" smtClean="0"/>
              <a:t>проч.)</a:t>
            </a:r>
            <a:endParaRPr lang="ru-RU" sz="24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772816"/>
            <a:ext cx="7992888" cy="4680520"/>
          </a:xfrm>
        </p:spPr>
      </p:pic>
    </p:spTree>
    <p:extLst>
      <p:ext uri="{BB962C8B-B14F-4D97-AF65-F5344CB8AC3E}">
        <p14:creationId xmlns:p14="http://schemas.microsoft.com/office/powerpoint/2010/main" val="719041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764704"/>
            <a:ext cx="8136904" cy="5760640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Типовой проект с использованием горючих сланцев, </a:t>
            </a:r>
            <a:r>
              <a:rPr lang="ru-RU" b="1" dirty="0" err="1">
                <a:solidFill>
                  <a:schemeClr val="accent1">
                    <a:lumMod val="50000"/>
                  </a:schemeClr>
                </a:solidFill>
              </a:rPr>
              <a:t>нефтешлама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, битумного песка и других маслосодержащих материалов обеспечит производство:</a:t>
            </a:r>
          </a:p>
          <a:p>
            <a:endParaRPr lang="ru-RU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Синтез-газа</a:t>
            </a:r>
          </a:p>
          <a:p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Нефтепродуктов (по желанию)</a:t>
            </a:r>
          </a:p>
          <a:p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Кокса (по желанию)</a:t>
            </a:r>
          </a:p>
          <a:p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Электрической  и/или тепловой энергии (по желанию)</a:t>
            </a:r>
          </a:p>
          <a:p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Ароматических углеводородов: (по желанию)</a:t>
            </a:r>
          </a:p>
          <a:p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  •  бензол</a:t>
            </a:r>
          </a:p>
          <a:p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  •  толуол</a:t>
            </a:r>
          </a:p>
          <a:p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  •  ксилол</a:t>
            </a:r>
          </a:p>
          <a:p>
            <a:endParaRPr lang="ru-RU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Технологический процесс дает возможность повторно  использования: возврат ной горячей  воды (180°C)</a:t>
            </a:r>
          </a:p>
        </p:txBody>
      </p:sp>
    </p:spTree>
    <p:extLst>
      <p:ext uri="{BB962C8B-B14F-4D97-AF65-F5344CB8AC3E}">
        <p14:creationId xmlns:p14="http://schemas.microsoft.com/office/powerpoint/2010/main" val="3330465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836712"/>
            <a:ext cx="7312658" cy="648072"/>
          </a:xfrm>
        </p:spPr>
        <p:txBody>
          <a:bodyPr>
            <a:normAutofit/>
          </a:bodyPr>
          <a:lstStyle/>
          <a:p>
            <a:r>
              <a:rPr lang="ru-RU" sz="2800" b="1" dirty="0"/>
              <a:t>Газификация отходов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373720"/>
            <a:ext cx="8208912" cy="5151624"/>
          </a:xfrm>
        </p:spPr>
      </p:pic>
    </p:spTree>
    <p:extLst>
      <p:ext uri="{BB962C8B-B14F-4D97-AF65-F5344CB8AC3E}">
        <p14:creationId xmlns:p14="http://schemas.microsoft.com/office/powerpoint/2010/main" val="3087259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92696"/>
            <a:ext cx="8136904" cy="5832648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Типовой проект с использованием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отходов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обеспечит производство:</a:t>
            </a:r>
          </a:p>
          <a:p>
            <a:endParaRPr lang="ru-RU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Синтез-газа *</a:t>
            </a:r>
          </a:p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Жидкого топлива** (по желанию)</a:t>
            </a:r>
          </a:p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Кокса *** (по желанию)</a:t>
            </a:r>
          </a:p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Электроэнергии (по желанию)</a:t>
            </a:r>
          </a:p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Тепловой энергии (по желанию)</a:t>
            </a:r>
          </a:p>
          <a:p>
            <a:endParaRPr lang="ru-RU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Технологический процесс дает возможность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повторного 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использования:</a:t>
            </a:r>
          </a:p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возврат ной горячей  воды (180°C)</a:t>
            </a:r>
          </a:p>
          <a:p>
            <a:pPr marL="68580" indent="0">
              <a:buNone/>
            </a:pP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245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268760"/>
            <a:ext cx="8136904" cy="5256584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В каждом случае предварительный расчет получаемой продукции будет зависеть от дополнительной информации о планируемом проекте, полученной от заказчика, которая, помимо прочего, должна содержать описание исходного сырья (если твердые бытовые отходы – их морфологию), желаемую производительность установки (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Mt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), желаемый конечный продукт (производство газа, дизельного топлива, электрической и / или тепловой энергии, кокса и проч.).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2907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84784"/>
            <a:ext cx="8136904" cy="4347845"/>
          </a:xfrm>
        </p:spPr>
        <p:txBody>
          <a:bodyPr/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Мы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кредитуем наших заказчиков через наш партнерский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банк, который находится в Польше. </a:t>
            </a:r>
          </a:p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Минимальный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контракт 25 млн.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евро.</a:t>
            </a:r>
          </a:p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Стандартные условия - 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80% мы берем на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себя. </a:t>
            </a:r>
          </a:p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Детали и возможности обсуждаем персонально с каждым потенциальным партнером. 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7002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836712"/>
            <a:ext cx="7528682" cy="50405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: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Реквизиты для связи в России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556792"/>
            <a:ext cx="8208912" cy="4968552"/>
          </a:xfrm>
        </p:spPr>
        <p:txBody>
          <a:bodyPr>
            <a:normAutofit fontScale="55000" lnSpcReduction="20000"/>
          </a:bodyPr>
          <a:lstStyle/>
          <a:p>
            <a:endParaRPr lang="ru-RU" dirty="0" smtClean="0"/>
          </a:p>
          <a:p>
            <a:r>
              <a:rPr lang="ru-RU" sz="4400" dirty="0" smtClean="0">
                <a:solidFill>
                  <a:schemeClr val="accent1">
                    <a:lumMod val="50000"/>
                  </a:schemeClr>
                </a:solidFill>
              </a:rPr>
              <a:t>Для получения более подробной информации, пожалуйста обращайтесь в Российский офис компании: </a:t>
            </a:r>
          </a:p>
          <a:p>
            <a:pPr marL="68580" indent="0">
              <a:buNone/>
            </a:pPr>
            <a:r>
              <a:rPr lang="ru-RU" sz="4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4400" dirty="0" smtClean="0">
                <a:solidFill>
                  <a:schemeClr val="accent1">
                    <a:lumMod val="50000"/>
                  </a:schemeClr>
                </a:solidFill>
              </a:rPr>
              <a:t>   </a:t>
            </a:r>
            <a:r>
              <a:rPr lang="ru-RU" sz="4400" dirty="0" err="1" smtClean="0">
                <a:solidFill>
                  <a:schemeClr val="accent1">
                    <a:lumMod val="50000"/>
                  </a:schemeClr>
                </a:solidFill>
              </a:rPr>
              <a:t>г.Екатеринбург</a:t>
            </a:r>
            <a:r>
              <a:rPr lang="ru-RU" sz="4400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ru-RU" sz="4400" dirty="0" err="1" smtClean="0">
                <a:solidFill>
                  <a:schemeClr val="accent1">
                    <a:lumMod val="50000"/>
                  </a:schemeClr>
                </a:solidFill>
              </a:rPr>
              <a:t>ул.Московская</a:t>
            </a:r>
            <a:r>
              <a:rPr lang="ru-RU" sz="4400" dirty="0" smtClean="0">
                <a:solidFill>
                  <a:schemeClr val="accent1">
                    <a:lumMod val="50000"/>
                  </a:schemeClr>
                </a:solidFill>
              </a:rPr>
              <a:t> 29.</a:t>
            </a:r>
          </a:p>
          <a:p>
            <a:r>
              <a:rPr lang="ru-RU" sz="4400" dirty="0" smtClean="0">
                <a:solidFill>
                  <a:schemeClr val="accent1">
                    <a:lumMod val="50000"/>
                  </a:schemeClr>
                </a:solidFill>
              </a:rPr>
              <a:t>E-</a:t>
            </a:r>
            <a:r>
              <a:rPr lang="ru-RU" sz="4400" dirty="0" err="1" smtClean="0">
                <a:solidFill>
                  <a:schemeClr val="accent1">
                    <a:lumMod val="50000"/>
                  </a:schemeClr>
                </a:solidFill>
              </a:rPr>
              <a:t>mail</a:t>
            </a:r>
            <a:r>
              <a:rPr lang="ru-RU" sz="4400" dirty="0">
                <a:solidFill>
                  <a:schemeClr val="accent1">
                    <a:lumMod val="50000"/>
                  </a:schemeClr>
                </a:solidFill>
              </a:rPr>
              <a:t>: </a:t>
            </a:r>
            <a:r>
              <a:rPr lang="en-US" sz="4400" dirty="0" err="1" smtClean="0">
                <a:solidFill>
                  <a:schemeClr val="accent1">
                    <a:lumMod val="50000"/>
                  </a:schemeClr>
                </a:solidFill>
                <a:hlinkClick r:id="rId2"/>
              </a:rPr>
              <a:t>general@wt-eco</a:t>
            </a:r>
            <a:r>
              <a:rPr lang="ru-RU" sz="4400" dirty="0" smtClean="0">
                <a:solidFill>
                  <a:schemeClr val="accent1">
                    <a:lumMod val="50000"/>
                  </a:schemeClr>
                </a:solidFill>
                <a:hlinkClick r:id="rId2"/>
              </a:rPr>
              <a:t>.</a:t>
            </a:r>
            <a:r>
              <a:rPr lang="ru-RU" sz="4400" dirty="0" err="1" smtClean="0">
                <a:solidFill>
                  <a:schemeClr val="accent1">
                    <a:lumMod val="50000"/>
                  </a:schemeClr>
                </a:solidFill>
                <a:hlinkClick r:id="rId2"/>
              </a:rPr>
              <a:t>com</a:t>
            </a:r>
            <a:r>
              <a:rPr lang="ru-RU" sz="4400" dirty="0" smtClean="0">
                <a:solidFill>
                  <a:schemeClr val="accent1">
                    <a:lumMod val="50000"/>
                  </a:schemeClr>
                </a:solidFill>
                <a:hlinkClick r:id="rId2"/>
              </a:rPr>
              <a:t> </a:t>
            </a:r>
            <a:endParaRPr lang="ru-RU" sz="440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sz="4400" dirty="0" smtClean="0">
                <a:solidFill>
                  <a:schemeClr val="accent1">
                    <a:lumMod val="50000"/>
                  </a:schemeClr>
                </a:solidFill>
              </a:rPr>
              <a:t>Моб: +79222223452 личный. </a:t>
            </a:r>
          </a:p>
          <a:p>
            <a:r>
              <a:rPr lang="ru-RU" sz="4400" dirty="0" smtClean="0">
                <a:solidFill>
                  <a:schemeClr val="accent1">
                    <a:lumMod val="50000"/>
                  </a:schemeClr>
                </a:solidFill>
              </a:rPr>
              <a:t>Моб: +79505512342 </a:t>
            </a:r>
            <a:r>
              <a:rPr lang="ru-RU" sz="4400" dirty="0">
                <a:solidFill>
                  <a:schemeClr val="accent1">
                    <a:lumMod val="50000"/>
                  </a:schemeClr>
                </a:solidFill>
              </a:rPr>
              <a:t>служебный. </a:t>
            </a:r>
            <a:endParaRPr lang="ru-RU" sz="440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sz="4400" dirty="0" smtClean="0">
                <a:solidFill>
                  <a:schemeClr val="accent1">
                    <a:lumMod val="50000"/>
                  </a:schemeClr>
                </a:solidFill>
              </a:rPr>
              <a:t>Тел:   +</a:t>
            </a:r>
            <a:r>
              <a:rPr lang="ru-RU" sz="4400" dirty="0">
                <a:solidFill>
                  <a:schemeClr val="accent1">
                    <a:lumMod val="50000"/>
                  </a:schemeClr>
                </a:solidFill>
              </a:rPr>
              <a:t>7(343)3832768 </a:t>
            </a:r>
            <a:endParaRPr lang="ru-RU" sz="440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sz="4400" dirty="0" smtClean="0">
                <a:solidFill>
                  <a:schemeClr val="accent1">
                    <a:lumMod val="50000"/>
                  </a:schemeClr>
                </a:solidFill>
              </a:rPr>
              <a:t>Тел</a:t>
            </a:r>
            <a:r>
              <a:rPr lang="ru-RU" sz="4400" dirty="0">
                <a:solidFill>
                  <a:schemeClr val="accent1">
                    <a:lumMod val="50000"/>
                  </a:schemeClr>
                </a:solidFill>
              </a:rPr>
              <a:t>:   +</a:t>
            </a:r>
            <a:r>
              <a:rPr lang="ru-RU" sz="4400" dirty="0" smtClean="0">
                <a:solidFill>
                  <a:schemeClr val="accent1">
                    <a:lumMod val="50000"/>
                  </a:schemeClr>
                </a:solidFill>
              </a:rPr>
              <a:t>7(343)2062342 </a:t>
            </a:r>
            <a:endParaRPr lang="ru-RU" sz="44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sz="4400" dirty="0">
                <a:solidFill>
                  <a:schemeClr val="accent1">
                    <a:lumMod val="50000"/>
                  </a:schemeClr>
                </a:solidFill>
              </a:rPr>
              <a:t>Skype: </a:t>
            </a:r>
            <a:r>
              <a:rPr lang="en-US" sz="4400" dirty="0" smtClean="0">
                <a:solidFill>
                  <a:schemeClr val="accent1">
                    <a:lumMod val="50000"/>
                  </a:schemeClr>
                </a:solidFill>
              </a:rPr>
              <a:t>vladdimir682</a:t>
            </a:r>
            <a:r>
              <a:rPr lang="ru-RU" sz="44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r>
              <a:rPr lang="en-US" sz="4400" dirty="0" smtClean="0">
                <a:solidFill>
                  <a:schemeClr val="accent1">
                    <a:lumMod val="50000"/>
                  </a:schemeClr>
                </a:solidFill>
              </a:rPr>
              <a:t>ICQ:</a:t>
            </a:r>
            <a:r>
              <a:rPr lang="ru-RU" sz="44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4400" dirty="0" smtClean="0">
                <a:solidFill>
                  <a:schemeClr val="accent1">
                    <a:lumMod val="50000"/>
                  </a:schemeClr>
                </a:solidFill>
              </a:rPr>
              <a:t>553074951</a:t>
            </a:r>
            <a:endParaRPr lang="ru-RU" sz="440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sz="4400" dirty="0" smtClean="0">
                <a:solidFill>
                  <a:schemeClr val="accent1">
                    <a:lumMod val="50000"/>
                  </a:schemeClr>
                </a:solidFill>
              </a:rPr>
              <a:t>Web</a:t>
            </a:r>
            <a:r>
              <a:rPr lang="ru-RU" sz="4400" dirty="0" smtClean="0">
                <a:solidFill>
                  <a:schemeClr val="accent1">
                    <a:lumMod val="50000"/>
                  </a:schemeClr>
                </a:solidFill>
              </a:rPr>
              <a:t>:  </a:t>
            </a:r>
            <a:r>
              <a:rPr lang="en-US" sz="4400" dirty="0" smtClean="0">
                <a:solidFill>
                  <a:schemeClr val="accent1">
                    <a:lumMod val="50000"/>
                  </a:schemeClr>
                </a:solidFill>
                <a:hlinkClick r:id="rId3"/>
              </a:rPr>
              <a:t>http</a:t>
            </a:r>
            <a:r>
              <a:rPr lang="en-US" sz="4400" dirty="0">
                <a:solidFill>
                  <a:schemeClr val="accent1">
                    <a:lumMod val="50000"/>
                  </a:schemeClr>
                </a:solidFill>
                <a:hlinkClick r:id="rId3"/>
              </a:rPr>
              <a:t>://</a:t>
            </a:r>
            <a:r>
              <a:rPr lang="en-US" sz="4400" dirty="0" smtClean="0">
                <a:solidFill>
                  <a:schemeClr val="accent1">
                    <a:lumMod val="50000"/>
                  </a:schemeClr>
                </a:solidFill>
                <a:hlinkClick r:id="rId3"/>
              </a:rPr>
              <a:t>www.</a:t>
            </a:r>
            <a:r>
              <a:rPr lang="en-US" sz="4400" dirty="0" smtClean="0">
                <a:solidFill>
                  <a:schemeClr val="accent1">
                    <a:lumMod val="50000"/>
                  </a:schemeClr>
                </a:solidFill>
                <a:hlinkClick r:id="rId3"/>
              </a:rPr>
              <a:t>wt-eco.com </a:t>
            </a:r>
            <a:endParaRPr lang="ru-RU" sz="44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68580" indent="0">
              <a:buNone/>
            </a:pPr>
            <a:r>
              <a:rPr lang="ru-RU" sz="4400" dirty="0" smtClean="0">
                <a:solidFill>
                  <a:schemeClr val="accent1">
                    <a:lumMod val="50000"/>
                  </a:schemeClr>
                </a:solidFill>
              </a:rPr>
              <a:t>                 С </a:t>
            </a:r>
            <a:r>
              <a:rPr lang="ru-RU" sz="4400" dirty="0">
                <a:solidFill>
                  <a:schemeClr val="accent1">
                    <a:lumMod val="50000"/>
                  </a:schemeClr>
                </a:solidFill>
              </a:rPr>
              <a:t>уважением к Вам и Вашему бизнесу </a:t>
            </a:r>
            <a:r>
              <a:rPr lang="ru-RU" sz="4400" dirty="0" smtClean="0">
                <a:solidFill>
                  <a:schemeClr val="accent1">
                    <a:lumMod val="50000"/>
                  </a:schemeClr>
                </a:solidFill>
              </a:rPr>
              <a:t>                    </a:t>
            </a:r>
          </a:p>
          <a:p>
            <a:pPr marL="68580" indent="0">
              <a:buNone/>
            </a:pPr>
            <a:r>
              <a:rPr lang="ru-RU" sz="4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4400" dirty="0" smtClean="0">
                <a:solidFill>
                  <a:schemeClr val="accent1">
                    <a:lumMod val="50000"/>
                  </a:schemeClr>
                </a:solidFill>
              </a:rPr>
              <a:t>                                   Владимир </a:t>
            </a:r>
            <a:r>
              <a:rPr lang="ru-RU" sz="4400" dirty="0">
                <a:solidFill>
                  <a:schemeClr val="accent1">
                    <a:lumMod val="50000"/>
                  </a:schemeClr>
                </a:solidFill>
              </a:rPr>
              <a:t>Баранов.</a:t>
            </a:r>
          </a:p>
          <a:p>
            <a:endParaRPr lang="en-US" sz="4400" dirty="0"/>
          </a:p>
          <a:p>
            <a:endParaRPr lang="en-US" sz="4400" dirty="0"/>
          </a:p>
          <a:p>
            <a:endParaRPr lang="en-US" sz="4400" dirty="0"/>
          </a:p>
          <a:p>
            <a:endParaRPr lang="ru-RU" sz="4400" dirty="0"/>
          </a:p>
          <a:p>
            <a:endParaRPr lang="ru-RU" sz="4400" dirty="0"/>
          </a:p>
          <a:p>
            <a:endParaRPr lang="ru-RU" sz="4400" dirty="0"/>
          </a:p>
          <a:p>
            <a:pPr marL="68580" indent="0">
              <a:buNone/>
            </a:pPr>
            <a:endParaRPr lang="ru-RU" sz="4400" dirty="0"/>
          </a:p>
          <a:p>
            <a:pPr marL="68580" indent="0">
              <a:buNone/>
            </a:pPr>
            <a:endParaRPr lang="ru-RU" sz="4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9664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836712"/>
            <a:ext cx="7312658" cy="1333952"/>
          </a:xfrm>
        </p:spPr>
        <p:txBody>
          <a:bodyPr>
            <a:normAutofit/>
          </a:bodyPr>
          <a:lstStyle/>
          <a:p>
            <a:r>
              <a:rPr lang="ru-RU" dirty="0" smtClean="0"/>
              <a:t>Сделаем чище нашу планету!</a:t>
            </a:r>
            <a:br>
              <a:rPr lang="ru-RU" dirty="0" smtClean="0"/>
            </a:br>
            <a:r>
              <a:rPr lang="ru-RU" dirty="0" smtClean="0"/>
              <a:t>           </a:t>
            </a:r>
            <a:r>
              <a:rPr lang="ru-RU" sz="2700" dirty="0" smtClean="0"/>
              <a:t>Благодарим за внимание.</a:t>
            </a:r>
            <a:endParaRPr lang="ru-RU" sz="27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225" y="2324100"/>
            <a:ext cx="5262562" cy="3508375"/>
          </a:xfrm>
        </p:spPr>
      </p:pic>
    </p:spTree>
    <p:extLst>
      <p:ext uri="{BB962C8B-B14F-4D97-AF65-F5344CB8AC3E}">
        <p14:creationId xmlns:p14="http://schemas.microsoft.com/office/powerpoint/2010/main" val="3542272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490" y="2708920"/>
            <a:ext cx="7024744" cy="2952328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BSG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 – одна из первых компаний, производящих экологически чистую энергию из возобновляемых источников, с нулевым уровнем вредных выбросов в атмосферу и без каких-либо отходов</a:t>
            </a:r>
            <a:r>
              <a:rPr lang="ru-RU" sz="2800" dirty="0"/>
              <a:t>.</a:t>
            </a:r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764704"/>
            <a:ext cx="7056784" cy="1753671"/>
          </a:xfrm>
        </p:spPr>
      </p:pic>
    </p:spTree>
    <p:extLst>
      <p:ext uri="{BB962C8B-B14F-4D97-AF65-F5344CB8AC3E}">
        <p14:creationId xmlns:p14="http://schemas.microsoft.com/office/powerpoint/2010/main" val="1767278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Мы предлагаем высокоэффективные технологии, позволяющие перерабатывать энергию из практически любого исходного сырья: бытовых и промышленных отходов, в том числе шин и других резинотехнических изделий, всех видов пластмассы, текстиля, органических и других отходов, а также лигнина, опилок, осадков сточных вод и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прочих отходов.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980728"/>
            <a:ext cx="7056784" cy="1368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0107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836712"/>
            <a:ext cx="7776864" cy="5472608"/>
          </a:xfrm>
        </p:spPr>
        <p:txBody>
          <a:bodyPr/>
          <a:lstStyle/>
          <a:p>
            <a:endParaRPr lang="ru-RU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ru-RU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Предлагаемые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нами передовые, экологически чистые технологии и оборудование позволяют производить переработку биомассы и различных видов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энергосодержащих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ресурсов:                                    таких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как уголь, торф, битумный песок, горючие сланцы и другие материалы, с дальнейшим получением синтез-газа, пригодного для производства чистой энергии.</a:t>
            </a:r>
          </a:p>
        </p:txBody>
      </p:sp>
    </p:spTree>
    <p:extLst>
      <p:ext uri="{BB962C8B-B14F-4D97-AF65-F5344CB8AC3E}">
        <p14:creationId xmlns:p14="http://schemas.microsoft.com/office/powerpoint/2010/main" val="3512955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492" y="1196752"/>
            <a:ext cx="6777317" cy="4635877"/>
          </a:xfrm>
        </p:spPr>
        <p:txBody>
          <a:bodyPr/>
          <a:lstStyle/>
          <a:p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Предлагаемое оборудование может быть применено для модернизации и реконструкции тепловых электростанций, работающих на угле и других локальных видах топлива и мазута, и обеспечит их использование на абсолютно новом, эффективном уровне, в том числе с точки зрения экологии, соответствующем строгим нормам и правилам, принятым странами на ближайшие годы.</a:t>
            </a:r>
          </a:p>
        </p:txBody>
      </p:sp>
    </p:spTree>
    <p:extLst>
      <p:ext uri="{BB962C8B-B14F-4D97-AF65-F5344CB8AC3E}">
        <p14:creationId xmlns:p14="http://schemas.microsoft.com/office/powerpoint/2010/main" val="3558073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/>
              <a:t>Компания </a:t>
            </a:r>
            <a:r>
              <a:rPr lang="ru-RU" sz="3200" b="1" dirty="0" smtClean="0"/>
              <a:t>БАЛКАНСИНТЕЗГАЗ</a:t>
            </a:r>
            <a:br>
              <a:rPr lang="ru-RU" sz="3200" b="1" dirty="0" smtClean="0"/>
            </a:br>
            <a:r>
              <a:rPr lang="ru-RU" sz="3200" b="1" dirty="0"/>
              <a:t> </a:t>
            </a:r>
            <a:r>
              <a:rPr lang="ru-RU" sz="3200" b="1" dirty="0" smtClean="0"/>
              <a:t>               (</a:t>
            </a:r>
            <a:r>
              <a:rPr lang="en-US" sz="3200" b="1" dirty="0" err="1"/>
              <a:t>BSGd.o.o</a:t>
            </a:r>
            <a:r>
              <a:rPr lang="en-US" sz="3200" b="1" dirty="0"/>
              <a:t>.) 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sz="3400" b="1" dirty="0" smtClean="0">
                <a:solidFill>
                  <a:schemeClr val="accent1">
                    <a:lumMod val="50000"/>
                  </a:schemeClr>
                </a:solidFill>
              </a:rPr>
              <a:t>Специализируется </a:t>
            </a:r>
            <a:r>
              <a:rPr lang="ru-RU" sz="3400" b="1" dirty="0">
                <a:solidFill>
                  <a:schemeClr val="accent1">
                    <a:lumMod val="50000"/>
                  </a:schemeClr>
                </a:solidFill>
              </a:rPr>
              <a:t>в следующих направлениях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:</a:t>
            </a:r>
          </a:p>
          <a:p>
            <a:endParaRPr lang="ru-RU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</a:rPr>
              <a:t>проектирование</a:t>
            </a:r>
            <a:r>
              <a:rPr lang="ru-RU" sz="3200" dirty="0">
                <a:solidFill>
                  <a:schemeClr val="accent1">
                    <a:lumMod val="50000"/>
                  </a:schemeClr>
                </a:solidFill>
              </a:rPr>
              <a:t>, изготовление и поставка комплексов ТЕРМОТЕК по беспламенной утилизации промышленных и коммунальных  отходов</a:t>
            </a:r>
          </a:p>
          <a:p>
            <a:r>
              <a:rPr lang="ru-RU" sz="3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</a:rPr>
              <a:t>проектирование</a:t>
            </a:r>
            <a:r>
              <a:rPr lang="ru-RU" sz="3200" dirty="0">
                <a:solidFill>
                  <a:schemeClr val="accent1">
                    <a:lumMod val="50000"/>
                  </a:schemeClr>
                </a:solidFill>
              </a:rPr>
              <a:t>, изготовление и поставка химических комплексов по газификации любых видов угля, торфа, битумных песков, горючих сланцев и других природных органических материалов в синтезированный газ, кокс и синтетическую нефть;</a:t>
            </a:r>
          </a:p>
          <a:p>
            <a:r>
              <a:rPr lang="ru-RU" sz="32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3200" dirty="0" smtClean="0">
                <a:solidFill>
                  <a:schemeClr val="accent1">
                    <a:lumMod val="50000"/>
                  </a:schemeClr>
                </a:solidFill>
              </a:rPr>
              <a:t>проектирование</a:t>
            </a:r>
            <a:r>
              <a:rPr lang="ru-RU" sz="3200" dirty="0">
                <a:solidFill>
                  <a:schemeClr val="accent1">
                    <a:lumMod val="50000"/>
                  </a:schemeClr>
                </a:solidFill>
              </a:rPr>
              <a:t>, изготовление и поставка оборудования по модернизации и реконструкции действующих ТЭЦ, которые работают с использованием различного видов углей, местных видов топлива, мазута или природного газа.</a:t>
            </a:r>
          </a:p>
        </p:txBody>
      </p:sp>
    </p:spTree>
    <p:extLst>
      <p:ext uri="{BB962C8B-B14F-4D97-AF65-F5344CB8AC3E}">
        <p14:creationId xmlns:p14="http://schemas.microsoft.com/office/powerpoint/2010/main" val="4276562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492" y="1700808"/>
            <a:ext cx="6777317" cy="4131821"/>
          </a:xfrm>
        </p:spPr>
        <p:txBody>
          <a:bodyPr>
            <a:normAutofit fontScale="77500" lnSpcReduction="20000"/>
          </a:bodyPr>
          <a:lstStyle/>
          <a:p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После сравнительного анализа более десятка применяемых в мире технологий, мы полностью убедились в том, что технология газификации </a:t>
            </a:r>
            <a:r>
              <a:rPr lang="ru-RU" b="1" dirty="0" err="1">
                <a:solidFill>
                  <a:schemeClr val="accent1">
                    <a:lumMod val="50000"/>
                  </a:schemeClr>
                </a:solidFill>
              </a:rPr>
              <a:t>Thermotec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, которая обеспечивает  беспламенную обработку исходного материала, имеет реальные значительные преимущества по сравнению с другими технологиями конкурирующих компаний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Технология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, разработанная компанией, позволяет перерабатывать практически любое исходное сырье, благодаря уникальному и инновационному процессу термолиза.</a:t>
            </a:r>
          </a:p>
          <a:p>
            <a:endParaRPr lang="ru-RU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Термолиз – это химическое разложение, вызванное тепловым воздействием. Температурой разложения вещества является температура, при которой вещество химически разлагается.</a:t>
            </a:r>
          </a:p>
        </p:txBody>
      </p:sp>
    </p:spTree>
    <p:extLst>
      <p:ext uri="{BB962C8B-B14F-4D97-AF65-F5344CB8AC3E}">
        <p14:creationId xmlns:p14="http://schemas.microsoft.com/office/powerpoint/2010/main" val="38265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Процесс термолиза в установке </a:t>
            </a:r>
            <a:r>
              <a:rPr lang="ru-RU" dirty="0" err="1"/>
              <a:t>Thermotec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2035557"/>
            <a:ext cx="7560840" cy="4372913"/>
          </a:xfrm>
        </p:spPr>
      </p:pic>
    </p:spTree>
    <p:extLst>
      <p:ext uri="{BB962C8B-B14F-4D97-AF65-F5344CB8AC3E}">
        <p14:creationId xmlns:p14="http://schemas.microsoft.com/office/powerpoint/2010/main" val="389089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908720"/>
            <a:ext cx="7024626" cy="1261944"/>
          </a:xfrm>
        </p:spPr>
        <p:txBody>
          <a:bodyPr>
            <a:noAutofit/>
          </a:bodyPr>
          <a:lstStyle/>
          <a:p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/>
              <a:t/>
            </a:r>
            <a:br>
              <a:rPr lang="ru-RU" sz="1400" dirty="0"/>
            </a:br>
            <a:r>
              <a:rPr lang="ru-RU" sz="1400" dirty="0"/>
              <a:t/>
            </a:r>
            <a:br>
              <a:rPr lang="ru-RU" sz="1400" dirty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/>
              <a:t/>
            </a:r>
            <a:br>
              <a:rPr lang="ru-RU" sz="1400" dirty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/>
              <a:t/>
            </a:r>
            <a:br>
              <a:rPr lang="ru-RU" sz="1400" dirty="0"/>
            </a:b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</a:rPr>
              <a:t>Модульная </a:t>
            </a:r>
            <a:r>
              <a:rPr lang="ru-RU" sz="1200" b="1" dirty="0">
                <a:solidFill>
                  <a:schemeClr val="accent1">
                    <a:lumMod val="50000"/>
                  </a:schemeClr>
                </a:solidFill>
              </a:rPr>
              <a:t>структура системы термолиза</a:t>
            </a:r>
            <a:br>
              <a:rPr lang="ru-RU" sz="12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1200" b="1" dirty="0">
                <a:solidFill>
                  <a:schemeClr val="accent1">
                    <a:lumMod val="50000"/>
                  </a:schemeClr>
                </a:solidFill>
              </a:rPr>
              <a:t>Компактная конструкция, подходящая как для города, так и для сельской местности</a:t>
            </a:r>
            <a:br>
              <a:rPr lang="ru-RU" sz="12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1200" b="1" dirty="0">
                <a:solidFill>
                  <a:schemeClr val="accent1">
                    <a:lumMod val="50000"/>
                  </a:schemeClr>
                </a:solidFill>
              </a:rPr>
              <a:t>Позволяет выполнять сборку разных по размеру и мощности систем, в зависимости от потребностей заказчика, сохраняя при этом высокую производительность и надежность</a:t>
            </a:r>
            <a:br>
              <a:rPr lang="ru-RU" sz="12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1200" b="1" dirty="0">
                <a:solidFill>
                  <a:schemeClr val="accent1">
                    <a:lumMod val="50000"/>
                  </a:schemeClr>
                </a:solidFill>
              </a:rPr>
              <a:t>Не требует глубокозалегающего фундамента, что значительно облегчает процесс монтажа-демонтажа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785" y="2204864"/>
            <a:ext cx="7504639" cy="4248472"/>
          </a:xfrm>
        </p:spPr>
      </p:pic>
    </p:spTree>
    <p:extLst>
      <p:ext uri="{BB962C8B-B14F-4D97-AF65-F5344CB8AC3E}">
        <p14:creationId xmlns:p14="http://schemas.microsoft.com/office/powerpoint/2010/main" val="2872576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124</TotalTime>
  <Words>788</Words>
  <Application>Microsoft Office PowerPoint</Application>
  <PresentationFormat>Экран (4:3)</PresentationFormat>
  <Paragraphs>96</Paragraphs>
  <Slides>19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4" baseType="lpstr">
      <vt:lpstr>Arial</vt:lpstr>
      <vt:lpstr>Calibri</vt:lpstr>
      <vt:lpstr>Times New Roman</vt:lpstr>
      <vt:lpstr>Wingdings 2</vt:lpstr>
      <vt:lpstr>Остин</vt:lpstr>
      <vt:lpstr>Презентация PowerPoint</vt:lpstr>
      <vt:lpstr>BSG – одна из первых компаний, производящих экологически чистую энергию из возобновляемых источников, с нулевым уровнем вредных выбросов в атмосферу и без каких-либо отходов.</vt:lpstr>
      <vt:lpstr>Презентация PowerPoint</vt:lpstr>
      <vt:lpstr>Презентация PowerPoint</vt:lpstr>
      <vt:lpstr>Презентация PowerPoint</vt:lpstr>
      <vt:lpstr>Компания БАЛКАНСИНТЕЗГАЗ                 (BSGd.o.o.) </vt:lpstr>
      <vt:lpstr>Презентация PowerPoint</vt:lpstr>
      <vt:lpstr>Процесс термолиза в установке Thermotec</vt:lpstr>
      <vt:lpstr>       Модульная структура системы термолиза Компактная конструкция, подходящая как для города, так и для сельской местности Позволяет выполнять сборку разных по размеру и мощности систем, в зависимости от потребностей заказчика, сохраняя при этом высокую производительность и надежность Не требует глубокозалегающего фундамента, что значительно облегчает процесс монтажа-демонтажа</vt:lpstr>
      <vt:lpstr>ГАЗИФИКАЦИЯ УГЛЯ, ТОРФА, ЛИГНИТА</vt:lpstr>
      <vt:lpstr>Презентация PowerPoint</vt:lpstr>
      <vt:lpstr>Газификация горючих сланцев, нефтешламов, битумного песка и других маслосодержащих материалов (почва, отложения, шлам и проч.)</vt:lpstr>
      <vt:lpstr>Презентация PowerPoint</vt:lpstr>
      <vt:lpstr>Газификация отходов</vt:lpstr>
      <vt:lpstr>Презентация PowerPoint</vt:lpstr>
      <vt:lpstr>Презентация PowerPoint</vt:lpstr>
      <vt:lpstr>Презентация PowerPoint</vt:lpstr>
      <vt:lpstr>: Реквизиты для связи в России</vt:lpstr>
      <vt:lpstr>Сделаем чище нашу планету!            Благодарим за внимание.</vt:lpstr>
    </vt:vector>
  </TitlesOfParts>
  <Company>*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Владимир Баранов</cp:lastModifiedBy>
  <cp:revision>15</cp:revision>
  <dcterms:created xsi:type="dcterms:W3CDTF">2014-05-15T04:07:36Z</dcterms:created>
  <dcterms:modified xsi:type="dcterms:W3CDTF">2014-06-17T11:25:02Z</dcterms:modified>
  <cp:contentStatus/>
</cp:coreProperties>
</file>