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61" r:id="rId6"/>
    <p:sldId id="260" r:id="rId7"/>
    <p:sldId id="262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7" autoAdjust="0"/>
    <p:restoredTop sz="94612" autoAdjust="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D88FB-52E7-4BF5-B8C4-168455CCE22D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71637-9F65-4A2C-9791-8D65697D4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D88FB-52E7-4BF5-B8C4-168455CCE22D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71637-9F65-4A2C-9791-8D65697D4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D88FB-52E7-4BF5-B8C4-168455CCE22D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71637-9F65-4A2C-9791-8D65697D4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D88FB-52E7-4BF5-B8C4-168455CCE22D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71637-9F65-4A2C-9791-8D65697D4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D88FB-52E7-4BF5-B8C4-168455CCE22D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71637-9F65-4A2C-9791-8D65697D4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D88FB-52E7-4BF5-B8C4-168455CCE22D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71637-9F65-4A2C-9791-8D65697D4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D88FB-52E7-4BF5-B8C4-168455CCE22D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71637-9F65-4A2C-9791-8D65697D4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D88FB-52E7-4BF5-B8C4-168455CCE22D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71637-9F65-4A2C-9791-8D65697D4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D88FB-52E7-4BF5-B8C4-168455CCE22D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71637-9F65-4A2C-9791-8D65697D4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D88FB-52E7-4BF5-B8C4-168455CCE22D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71637-9F65-4A2C-9791-8D65697D4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D88FB-52E7-4BF5-B8C4-168455CCE22D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71637-9F65-4A2C-9791-8D65697D4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D88FB-52E7-4BF5-B8C4-168455CCE22D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71637-9F65-4A2C-9791-8D65697D4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336704" cy="45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9776" y="1609154"/>
            <a:ext cx="7772400" cy="506020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Переработка и утилизация ТБО в Омске и Омской области на основе концессионных соглашений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2014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"/>
          <a:stretch/>
        </p:blipFill>
        <p:spPr bwMode="auto">
          <a:xfrm>
            <a:off x="611560" y="216024"/>
            <a:ext cx="7776864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611560" y="404664"/>
            <a:ext cx="4680520" cy="824805"/>
          </a:xfrm>
          <a:prstGeom prst="roundRect">
            <a:avLst/>
          </a:prstGeom>
          <a:solidFill>
            <a:srgbClr val="FFC000"/>
          </a:solidFill>
          <a:ln>
            <a:solidFill>
              <a:schemeClr val="accent1">
                <a:shade val="50000"/>
                <a:alpha val="5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336704" cy="45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16632"/>
            <a:ext cx="3200400" cy="11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50904" cy="11430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ДОСТОИНСТВА И НЕДОСТАТКИ ПРЕДЛАГАЕМОЙ СИСТЕМЫ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754760" cy="39512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Объект находится в собственности и под контролем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государства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rgbClr val="FF0000"/>
                </a:solidFill>
              </a:rPr>
              <a:t>Нагрузка на госбюджет, увеличение бюджетного дефицита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rgbClr val="FF0000"/>
                </a:solidFill>
              </a:rPr>
              <a:t>Риск неэффективного управления объектом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Объект 11"/>
          <p:cNvSpPr>
            <a:spLocks noGrp="1"/>
          </p:cNvSpPr>
          <p:nvPr>
            <p:ph sz="quarter" idx="4"/>
          </p:nvPr>
        </p:nvSpPr>
        <p:spPr>
          <a:xfrm>
            <a:off x="4932040" y="2174875"/>
            <a:ext cx="3754760" cy="39512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Экономия бюджетных средств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Повышение инвестиционной и социальной привлекательности региона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Эффективная реализация задач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государства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rgbClr val="FF0000"/>
                </a:solidFill>
              </a:rPr>
              <a:t>Социально значимый объект находится в собственности частного оператора (риск банкротства и закрытия)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rgbClr val="FF0000"/>
                </a:solidFill>
              </a:rPr>
              <a:t>Риск неконтролируемого роста тарифов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9552" y="1628800"/>
            <a:ext cx="388843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Строительство за счет бюджета:</a:t>
            </a:r>
            <a:endParaRPr lang="ru-RU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16016" y="1628800"/>
            <a:ext cx="388843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Строительство за счет частного бизнеса:</a:t>
            </a:r>
            <a:endParaRPr lang="ru-RU" b="1" dirty="0"/>
          </a:p>
        </p:txBody>
      </p:sp>
      <p:sp>
        <p:nvSpPr>
          <p:cNvPr id="15" name="Овал 14"/>
          <p:cNvSpPr/>
          <p:nvPr/>
        </p:nvSpPr>
        <p:spPr>
          <a:xfrm>
            <a:off x="4283968" y="2276872"/>
            <a:ext cx="648072" cy="648072"/>
          </a:xfrm>
          <a:prstGeom prst="ellipse">
            <a:avLst/>
          </a:prstGeom>
          <a:solidFill>
            <a:srgbClr val="00B0F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люс 15"/>
          <p:cNvSpPr/>
          <p:nvPr/>
        </p:nvSpPr>
        <p:spPr>
          <a:xfrm>
            <a:off x="4283968" y="2276872"/>
            <a:ext cx="648072" cy="648072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283968" y="4149080"/>
            <a:ext cx="648072" cy="648072"/>
          </a:xfrm>
          <a:prstGeom prst="ellipse">
            <a:avLst/>
          </a:prstGeom>
          <a:solidFill>
            <a:srgbClr val="00B0F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Минус 2"/>
          <p:cNvSpPr/>
          <p:nvPr/>
        </p:nvSpPr>
        <p:spPr>
          <a:xfrm>
            <a:off x="4283968" y="4113180"/>
            <a:ext cx="648072" cy="755980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44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611560" y="404664"/>
            <a:ext cx="4680520" cy="824805"/>
          </a:xfrm>
          <a:prstGeom prst="roundRect">
            <a:avLst/>
          </a:prstGeom>
          <a:solidFill>
            <a:srgbClr val="FFC000"/>
          </a:solidFill>
          <a:ln>
            <a:solidFill>
              <a:schemeClr val="accent1">
                <a:shade val="50000"/>
                <a:alpha val="5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8" r="27209"/>
          <a:stretch/>
        </p:blipFill>
        <p:spPr bwMode="auto">
          <a:xfrm>
            <a:off x="6488935" y="1403155"/>
            <a:ext cx="2291577" cy="3466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0"/>
                    </a14:imgEffect>
                  </a14:imgLayer>
                </a14:imgProps>
              </a:ext>
            </a:extLst>
          </a:blip>
          <a:srcRect r="16339"/>
          <a:stretch/>
        </p:blipFill>
        <p:spPr bwMode="auto">
          <a:xfrm>
            <a:off x="1187624" y="1628800"/>
            <a:ext cx="5301311" cy="45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116632"/>
            <a:ext cx="3200400" cy="11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50904" cy="11430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ЭКОЛОГИЧЕСКАЯ ЗНАЧИМОСТЬ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ПРЕДЛАГАЕМОЙ СИСТЕМЫ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4906888" cy="44973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Экологически безопасное размещение ТБО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Снижение негативного влияния свалок на окружающую среду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Улучшение санитарного состояния населенных пунктов и экологической обстановки в регионе в целом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Повышение качества жизни населения региона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Рекультивация существующих свалок и возврат земель в использование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Увеличение «срока жизни» полигона ТБО за счет применения современных технологий обращения с отходами</a:t>
            </a:r>
            <a:endParaRPr lang="ru-RU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85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611560" y="404664"/>
            <a:ext cx="4680520" cy="824805"/>
          </a:xfrm>
          <a:prstGeom prst="roundRect">
            <a:avLst/>
          </a:prstGeom>
          <a:solidFill>
            <a:srgbClr val="FFC000"/>
          </a:solidFill>
          <a:ln>
            <a:solidFill>
              <a:schemeClr val="accent1">
                <a:shade val="50000"/>
                <a:alpha val="5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0"/>
                    </a14:imgEffect>
                  </a14:imgLayer>
                </a14:imgProps>
              </a:ext>
            </a:extLst>
          </a:blip>
          <a:srcRect r="16339"/>
          <a:stretch/>
        </p:blipFill>
        <p:spPr bwMode="auto">
          <a:xfrm>
            <a:off x="1187624" y="1628800"/>
            <a:ext cx="5301311" cy="45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16632"/>
            <a:ext cx="3200400" cy="11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50904" cy="11430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СОЦИАЛЬНАЯ ЗНАЧИМОСТЬ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ПРЕДЛАГАЕМОЙ СИСТЕМЫ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5152" y="1628800"/>
            <a:ext cx="8323312" cy="496855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Снижение заболеваемости населения за счет 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      улучшения санитарно-эпидемиологической 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       обстановки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Создание новых рабочих мест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Повышение уровня «экологической 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       сознательности» населения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Улучшение облика городов при внедрении 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      программы раздельного сбора отходов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Рост доходов бюджета от деятельности 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      предприятия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ООО«Регион55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» готово на  условиях </a:t>
            </a:r>
            <a:r>
              <a:rPr lang="ru-RU" sz="1800" b="1" dirty="0" err="1">
                <a:solidFill>
                  <a:schemeClr val="accent1">
                    <a:lumMod val="75000"/>
                  </a:schemeClr>
                </a:solidFill>
              </a:rPr>
              <a:t>частно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-государственного  партнерства финансировать  и  реализовывать  предложенный  проект.  На  все  возникающие вопросы  мы  готовы  представить  ответы  при  непосредственном  общении заинтересованных руководителей.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39552" y="5157192"/>
            <a:ext cx="23762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00808"/>
            <a:ext cx="285750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151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395536" y="188640"/>
            <a:ext cx="4824536" cy="1224136"/>
          </a:xfrm>
          <a:prstGeom prst="roundRect">
            <a:avLst/>
          </a:prstGeom>
          <a:solidFill>
            <a:srgbClr val="FFC000">
              <a:alpha val="61000"/>
            </a:srgbClr>
          </a:solidFill>
          <a:ln>
            <a:solidFill>
              <a:schemeClr val="accent1">
                <a:shade val="50000"/>
                <a:alpha val="5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336704" cy="45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16632"/>
            <a:ext cx="3200400" cy="11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6450" y="1524737"/>
            <a:ext cx="3449486" cy="238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1484784"/>
            <a:ext cx="3446423" cy="238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4008940"/>
            <a:ext cx="3744416" cy="2410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4008940"/>
            <a:ext cx="3816424" cy="2397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54315" cy="1066130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ПРОБЛЕМА ОТСУТСТВИЯ УСПЕШНОЙ АПРОБИРОВАННОЙ СИСТЕМЫ РАБОТЫ С ОТХОДАМИ ПРИСУТСТВУЕТ ВО ВСЕХ ГОРОДАХ И РАЙОННЫХ ЦЕНТРАХ ОМСКОЙ ОБЛАСТИ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611560" y="404664"/>
            <a:ext cx="4680520" cy="824805"/>
          </a:xfrm>
          <a:prstGeom prst="roundRect">
            <a:avLst/>
          </a:prstGeom>
          <a:solidFill>
            <a:srgbClr val="FFC000"/>
          </a:solidFill>
          <a:ln>
            <a:solidFill>
              <a:schemeClr val="accent1">
                <a:shade val="50000"/>
                <a:alpha val="5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336704" cy="45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16632"/>
            <a:ext cx="3200400" cy="11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78896" cy="11430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ХАРАКТЕРИСТИКА РОССИЙСКОГО РЫНКА ТБО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39552" y="1628801"/>
            <a:ext cx="8229600" cy="4248471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700"/>
              </a:spcAft>
              <a:buFont typeface="Wingdings" pitchFamily="2" charset="2"/>
              <a:buChar char="Ø"/>
              <a:defRPr/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Рынок ТБО сформирован исторически на технологиях сжигания и захоронения, и продолжает существовать «по накатанной». Более эффективные технологии вступают в противоречие со сложившейся системой взаимоотношений.</a:t>
            </a:r>
          </a:p>
          <a:p>
            <a:pPr>
              <a:spcBef>
                <a:spcPts val="0"/>
              </a:spcBef>
              <a:spcAft>
                <a:spcPts val="700"/>
              </a:spcAft>
              <a:buFont typeface="Wingdings" pitchFamily="2" charset="2"/>
              <a:buChar char="Ø"/>
              <a:defRPr/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Полное отсутствие в Российской Федерации соответствующих законодательству мощностей по переработке и утилизации ТБО.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700"/>
              </a:spcAft>
              <a:buFont typeface="Wingdings" pitchFamily="2" charset="2"/>
              <a:buChar char="Ø"/>
              <a:defRPr/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Последовательное ужесточение экологического законодательства.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  <a:p>
            <a:pPr algn="just">
              <a:spcBef>
                <a:spcPts val="0"/>
              </a:spcBef>
              <a:spcAft>
                <a:spcPts val="700"/>
              </a:spcAft>
              <a:buFont typeface="Wingdings" pitchFamily="2" charset="2"/>
              <a:buChar char="Ø"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Удельные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показатели образования ТБО по регионам России варьируются от 1,5 до 2,5 метров</a:t>
            </a:r>
            <a:r>
              <a:rPr lang="ru-RU" sz="1800" b="1" baseline="300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3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(250-400 кг) на человека в год.</a:t>
            </a:r>
          </a:p>
          <a:p>
            <a:pPr algn="just">
              <a:spcBef>
                <a:spcPts val="0"/>
              </a:spcBef>
              <a:spcAft>
                <a:spcPts val="700"/>
              </a:spcAft>
              <a:buFont typeface="Wingdings" pitchFamily="2" charset="2"/>
              <a:buChar char="Ø"/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среднем по России норма накопления (фиксируемая нормативными актами субъектов РФ) ТБО возрастает на 1,2 % в год по объёму (что не отражает реальной динамики роста объёма отходов и стимулирует образование стихийных свалок) при этом в крупных городах ежегодные темпы роста объёмов твёрдых бытовых отходов составляют 3-4%.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539552" y="260647"/>
            <a:ext cx="4824536" cy="1152129"/>
          </a:xfrm>
          <a:prstGeom prst="roundRect">
            <a:avLst/>
          </a:prstGeom>
          <a:solidFill>
            <a:srgbClr val="FFC000"/>
          </a:solidFill>
          <a:ln>
            <a:solidFill>
              <a:schemeClr val="accent1">
                <a:shade val="50000"/>
                <a:alpha val="5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336704" cy="45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16632"/>
            <a:ext cx="3200400" cy="11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78896" cy="114300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ПРОЕКТ ОРГАНИЗАЦИИ СИСТЕМЫ СБОРА, ТРАНСПОРТИРОВКИ И РАЗМЕЩЕНИЯ ОТХОДОВ НА ТЕРРИТОРИИ ГОРОДСКОГО ПОСЕЛЕНИЯ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КАК РАБОТАЕТ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СИСТЕМА</a:t>
            </a:r>
            <a:endParaRPr lang="en-US" sz="1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ru-RU" sz="5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Все  образующиеся  отходы  условно  разделим  на  три  группы  по 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критерию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производителя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отходов: </a:t>
            </a:r>
            <a:endParaRPr lang="en-US" sz="1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ru-RU" sz="5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Отходы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производства и потребления предприятий и организаций. 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Твердые 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бытовые  отходы  от  жителей,  проживающих 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в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благоустроенном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жилом фонде. 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Твердые 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бытовые  отходы  от  жителей,  проживающих 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в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индивидуальных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жилых строениях(ИЖС). </a:t>
            </a:r>
          </a:p>
          <a:p>
            <a:pPr marL="0" indent="0" algn="just">
              <a:buNone/>
            </a:pPr>
            <a:endParaRPr lang="en-US" sz="5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Обращение 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с  отходами  по  группе 1  и 2  отрегулировано 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Федеральным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законодательством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и реализовано на практике. </a:t>
            </a:r>
          </a:p>
          <a:p>
            <a:pPr marL="0" indent="0" algn="just">
              <a:buNone/>
            </a:pPr>
            <a:endParaRPr lang="en-US" sz="5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По 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группе 3  организация  системы  удаления  отнесена  к 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компетенции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органов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местного самоуправления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sz="1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en-US" sz="5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Для 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реализации  данного  процесса  предлагается  закрепить  за 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каждым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жителем 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обязанность  передавать  образованные  в  процессе  жизнедеятельности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ТБО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на 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полигон  утилизации  отходов  в  количестве  согласно  норме  накопления 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и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уплачивать 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за  это  полигону  денежные  средства.  Передача  отходов 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осуществляется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путем 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складирования  в  контейнеры  сборники,  расположенные  на 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санитарных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площадках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.  Количество  площадок,  контейнеров  на  них  и  периодичность 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удаления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отходов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определяет администрация поселения. </a:t>
            </a:r>
          </a:p>
          <a:p>
            <a:pPr marL="0" indent="0" algn="just">
              <a:buNone/>
            </a:pPr>
            <a:endParaRPr lang="en-US" sz="5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Организация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, эксплуатирующая полигон, принимает на себя обязанность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по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сбору 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и  транспортировке  отходов  с  санитарных 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площадок. Организация системы сбора вторичного сырья.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Контроль 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над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исполнением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обязательств  указанной организацией осуществляет администрация. </a:t>
            </a:r>
          </a:p>
          <a:p>
            <a:pPr marL="0" indent="0" algn="just">
              <a:buNone/>
            </a:pPr>
            <a:endParaRPr lang="en-US" sz="5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Таким 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образом,  достигается  исключение  всех  посредников  из 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процесса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образования 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отходов  и  их  утилизации.  Единственным  ответственным  за 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отсутствие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мусора 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на  улицах  становится  Полигон  ТБО.  Несанкционированные  свалки 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при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реализации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описанной схемы исчезнут.</a:t>
            </a:r>
          </a:p>
        </p:txBody>
      </p:sp>
    </p:spTree>
    <p:extLst>
      <p:ext uri="{BB962C8B-B14F-4D97-AF65-F5344CB8AC3E}">
        <p14:creationId xmlns:p14="http://schemas.microsoft.com/office/powerpoint/2010/main" val="310605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1000" contrast="6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336704" cy="45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52000" contrast="4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580112" y="116632"/>
            <a:ext cx="3200400" cy="11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07504" y="332656"/>
            <a:ext cx="424847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Блок-схема существующей модели рынка ТБО на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территории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Омской области</a:t>
            </a:r>
            <a:endParaRPr lang="ru-RU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3205" y="1448136"/>
            <a:ext cx="400110" cy="3925080"/>
          </a:xfrm>
          <a:prstGeom prst="rect">
            <a:avLst/>
          </a:prstGeom>
          <a:noFill/>
          <a:ln w="15875"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Несанкционирорванные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свалки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0" y="332656"/>
            <a:ext cx="432048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Блок-схема перспективной модели рынка ТБО на территории Омской области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31840" y="5949280"/>
            <a:ext cx="2790499" cy="73866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Условные обозначения:</a:t>
            </a: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                 - движение финансов;</a:t>
            </a: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                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- движение ТБО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3275856" y="6543928"/>
            <a:ext cx="648072" cy="0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275856" y="6327904"/>
            <a:ext cx="648072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971600" y="1791980"/>
            <a:ext cx="0" cy="89777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366755" y="1791980"/>
            <a:ext cx="16566" cy="897776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971600" y="3232140"/>
            <a:ext cx="0" cy="89777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375038" y="3219328"/>
            <a:ext cx="8283" cy="929752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971600" y="4456857"/>
            <a:ext cx="0" cy="83418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366755" y="4456857"/>
            <a:ext cx="16566" cy="834188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2375543" y="1840509"/>
            <a:ext cx="1265147" cy="373356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915710" y="1249596"/>
            <a:ext cx="2112674" cy="523220"/>
          </a:xfrm>
          <a:prstGeom prst="rect">
            <a:avLst/>
          </a:prstGeom>
          <a:noFill/>
          <a:ln w="15875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ТБО от жилых и общественных зданий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915710" y="2708920"/>
            <a:ext cx="2112674" cy="307777"/>
          </a:xfrm>
          <a:prstGeom prst="rect">
            <a:avLst/>
          </a:prstGeom>
          <a:noFill/>
          <a:ln w="15875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Санитарные площади</a:t>
            </a:r>
            <a:endParaRPr lang="ru-RU" sz="140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40152" y="4129916"/>
            <a:ext cx="2113200" cy="307777"/>
          </a:xfrm>
          <a:prstGeom prst="rect">
            <a:avLst/>
          </a:prstGeom>
          <a:noFill/>
          <a:ln w="15875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Транспортные компании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915711" y="5291045"/>
            <a:ext cx="2137641" cy="523220"/>
          </a:xfrm>
          <a:prstGeom prst="rect">
            <a:avLst/>
          </a:prstGeom>
          <a:noFill/>
          <a:ln w="15875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Объекты размещения ТБО (полигоны)</a:t>
            </a:r>
          </a:p>
        </p:txBody>
      </p:sp>
      <p:cxnSp>
        <p:nvCxnSpPr>
          <p:cNvPr id="33" name="Прямая со стрелкой 32"/>
          <p:cNvCxnSpPr/>
          <p:nvPr/>
        </p:nvCxnSpPr>
        <p:spPr>
          <a:xfrm flipH="1">
            <a:off x="6323975" y="1791980"/>
            <a:ext cx="7386" cy="897776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6372200" y="3016697"/>
            <a:ext cx="0" cy="1113219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6372200" y="4456857"/>
            <a:ext cx="8325" cy="834188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Соединительная линия уступом 55"/>
          <p:cNvCxnSpPr>
            <a:stCxn id="29" idx="3"/>
            <a:endCxn id="38" idx="3"/>
          </p:cNvCxnSpPr>
          <p:nvPr/>
        </p:nvCxnSpPr>
        <p:spPr>
          <a:xfrm>
            <a:off x="8028384" y="1511206"/>
            <a:ext cx="557809" cy="1098138"/>
          </a:xfrm>
          <a:prstGeom prst="bentConnector2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flipV="1">
            <a:off x="7623433" y="4456857"/>
            <a:ext cx="0" cy="82270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flipV="1">
            <a:off x="7576494" y="3016697"/>
            <a:ext cx="0" cy="111322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247075" y="2584649"/>
            <a:ext cx="615553" cy="2284511"/>
          </a:xfrm>
          <a:prstGeom prst="rect">
            <a:avLst/>
          </a:prstGeom>
          <a:noFill/>
          <a:ln w="15875"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Приемные пункты вторсырья</a:t>
            </a:r>
          </a:p>
        </p:txBody>
      </p:sp>
      <p:cxnSp>
        <p:nvCxnSpPr>
          <p:cNvPr id="66" name="Соединительная линия уступом 65"/>
          <p:cNvCxnSpPr/>
          <p:nvPr/>
        </p:nvCxnSpPr>
        <p:spPr>
          <a:xfrm rot="5400000">
            <a:off x="5261715" y="1930652"/>
            <a:ext cx="956435" cy="351557"/>
          </a:xfrm>
          <a:prstGeom prst="bentConnector3">
            <a:avLst>
              <a:gd name="adj1" fmla="val 2774"/>
            </a:avLst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4481990" y="2573340"/>
            <a:ext cx="400110" cy="2295820"/>
          </a:xfrm>
          <a:prstGeom prst="rect">
            <a:avLst/>
          </a:prstGeom>
          <a:noFill/>
          <a:ln w="15875"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Переработка ТБО</a:t>
            </a:r>
          </a:p>
        </p:txBody>
      </p:sp>
      <p:cxnSp>
        <p:nvCxnSpPr>
          <p:cNvPr id="119" name="Соединительная линия уступом 118"/>
          <p:cNvCxnSpPr>
            <a:endCxn id="29" idx="1"/>
          </p:cNvCxnSpPr>
          <p:nvPr/>
        </p:nvCxnSpPr>
        <p:spPr>
          <a:xfrm rot="5400000" flipH="1" flipV="1">
            <a:off x="5117191" y="1774824"/>
            <a:ext cx="1062136" cy="534901"/>
          </a:xfrm>
          <a:prstGeom prst="bentConnector2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 стрелкой 125"/>
          <p:cNvCxnSpPr/>
          <p:nvPr/>
        </p:nvCxnSpPr>
        <p:spPr>
          <a:xfrm flipH="1">
            <a:off x="4887035" y="3163613"/>
            <a:ext cx="351907" cy="1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 rot="16200000">
            <a:off x="7546295" y="3279910"/>
            <a:ext cx="2079796" cy="738664"/>
          </a:xfrm>
          <a:prstGeom prst="rect">
            <a:avLst/>
          </a:prstGeom>
          <a:noFill/>
          <a:ln w="15875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Расчетный центр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68200" y="1268760"/>
            <a:ext cx="2112674" cy="523220"/>
          </a:xfrm>
          <a:prstGeom prst="rect">
            <a:avLst/>
          </a:prstGeom>
          <a:noFill/>
          <a:ln w="15875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ТБО от жилых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и общественных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зданий</a:t>
            </a:r>
            <a:endParaRPr lang="ru-RU" sz="140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27586" y="2712486"/>
            <a:ext cx="2112674" cy="523220"/>
          </a:xfrm>
          <a:prstGeom prst="rect">
            <a:avLst/>
          </a:prstGeom>
          <a:noFill/>
          <a:ln w="15875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Управляющие организации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27586" y="4149080"/>
            <a:ext cx="2113200" cy="307777"/>
          </a:xfrm>
          <a:prstGeom prst="rect">
            <a:avLst/>
          </a:prstGeom>
          <a:noFill/>
          <a:ln w="15875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Транспортные компании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27585" y="5291045"/>
            <a:ext cx="2112675" cy="523220"/>
          </a:xfrm>
          <a:prstGeom prst="rect">
            <a:avLst/>
          </a:prstGeom>
          <a:noFill/>
          <a:ln w="15875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Объекты размещения ТБО (полигоны)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391980" y="0"/>
            <a:ext cx="0" cy="5949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2375038" y="3242322"/>
            <a:ext cx="1265147" cy="373356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2379179" y="4456857"/>
            <a:ext cx="1288797" cy="598981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Соединительная линия уступом 70"/>
          <p:cNvCxnSpPr>
            <a:stCxn id="38" idx="1"/>
            <a:endCxn id="32" idx="3"/>
          </p:cNvCxnSpPr>
          <p:nvPr/>
        </p:nvCxnSpPr>
        <p:spPr>
          <a:xfrm rot="5400000">
            <a:off x="7888016" y="4854477"/>
            <a:ext cx="863515" cy="532841"/>
          </a:xfrm>
          <a:prstGeom prst="bentConnector2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Соединительная линия уступом 51"/>
          <p:cNvCxnSpPr>
            <a:stCxn id="32" idx="1"/>
            <a:endCxn id="65" idx="2"/>
          </p:cNvCxnSpPr>
          <p:nvPr/>
        </p:nvCxnSpPr>
        <p:spPr>
          <a:xfrm rot="10800000">
            <a:off x="5554853" y="4869161"/>
            <a:ext cx="360859" cy="683495"/>
          </a:xfrm>
          <a:prstGeom prst="bentConnector2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4887035" y="4077071"/>
            <a:ext cx="384257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29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467544" y="404664"/>
            <a:ext cx="4968552" cy="824805"/>
          </a:xfrm>
          <a:prstGeom prst="roundRect">
            <a:avLst/>
          </a:prstGeom>
          <a:solidFill>
            <a:srgbClr val="FFC000"/>
          </a:solidFill>
          <a:ln>
            <a:solidFill>
              <a:schemeClr val="accent1">
                <a:shade val="50000"/>
                <a:alpha val="5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336704" cy="45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16632"/>
            <a:ext cx="3200400" cy="11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78896" cy="11430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ДЛЯ РЕАЛИЗАЦИИ ПРОЕКТА НЕОБХОДИМО ВЫПОЛНИТЬ СЛЕДУЮЩИЕ ЗАДАЧИ: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9715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разработать  и  принять  соответствующую  нормативную  базу  органами местного самоуправления;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разработать 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механизм  оплаты  жителями  услуги  по  сбору,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транспортировке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и размещению отходов на полигоне;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определить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и экономически обосновать стоимость услуги;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определить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места размещения санитарных площадок;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определить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количество контейнеров(бункеров) на санитарной площадке;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составить 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паспорта  санитарных  площадок  с  закреплением  домов 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за площадкой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сформировать 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земельные  участки  под  санитарные  площадки  и 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поставить на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кадастровый учет;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установить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санитарные площадки и контейнеры(бункеры);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разработать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график вывоза отходов с площадок;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приобрести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необходимую технику(мусоровозы);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разработать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логистическую схему;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организовать 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эксплуатацию  полигона  ТБО  в  соответствии  с 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требованиями законодательства;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организовать пункты сбора вторичного сырья.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22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611560" y="548681"/>
            <a:ext cx="4680520" cy="576064"/>
          </a:xfrm>
          <a:prstGeom prst="roundRect">
            <a:avLst/>
          </a:prstGeom>
          <a:solidFill>
            <a:srgbClr val="FFC000"/>
          </a:solidFill>
          <a:ln>
            <a:solidFill>
              <a:schemeClr val="accent1">
                <a:shade val="50000"/>
                <a:alpha val="5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336704" cy="45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16632"/>
            <a:ext cx="3200400" cy="11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50904" cy="11430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ДЛЯ РАБОТЫ ПОЛИГОНА ТРЕБУЕТСЯ: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50691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разработать 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проектную  документацию  на  строительство 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необходимых объектов 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на  полигоне:  произвести  геологические  изыскания, 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реконструировать чеки 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захоронения  отходов,  разработать  систему  инфильтрации,  систему 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отвода сточных 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вод,  противопожарные  мероприятия,  разработать 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технологию захоронения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,  скважины  для  экологического  мониторинга  и  контроля, 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ограждение территории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,  устройство хозяйственной зоны, мероприятия дезинфекции и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контроля въезда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,  охрана  труда  и  окружающей  среды,  электроснабжение,  проект  санитарно-защитной зоны, проект рекультивации земель после консервации;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согласовать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проектную документацию с надзорными органами;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выполнить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строительство и ввести в эксплуатацию;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внести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полигон в государственный реестр объектов размещения отходов;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получить 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лицензию  на  осуществление  деятельности  по 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размещению отходов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1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1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35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11560" y="476672"/>
            <a:ext cx="4464496" cy="752797"/>
          </a:xfrm>
          <a:prstGeom prst="roundRect">
            <a:avLst/>
          </a:prstGeom>
          <a:solidFill>
            <a:srgbClr val="FFC000"/>
          </a:solidFill>
          <a:ln>
            <a:solidFill>
              <a:schemeClr val="accent1">
                <a:shade val="50000"/>
                <a:alpha val="5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336704" cy="45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16632"/>
            <a:ext cx="3200400" cy="11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50904" cy="11430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ПОНЯТИЕ КОНЦЕССИИ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50691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i="1" u="sng" dirty="0" smtClean="0">
                <a:solidFill>
                  <a:schemeClr val="accent1">
                    <a:lumMod val="75000"/>
                  </a:schemeClr>
                </a:solidFill>
              </a:rPr>
              <a:t>Концессионное соглашение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 – форма государственно-частного партнерства, подразумевающая вовлечение бизнеса в эффективное управление государственной собственностью на взаимовыгодных условиях.</a:t>
            </a:r>
          </a:p>
          <a:p>
            <a:pPr marL="0" indent="0" algn="just"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Роль концессий в последние десятилетия в мировой экономике возрастает. Объектами концессионных соглашений в первую очередь являются 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</a:rPr>
              <a:t>социальнозначимые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 объекты, в частности, объекты ЖКХ.</a:t>
            </a:r>
            <a:endParaRPr lang="ru-RU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7014" y="1798097"/>
            <a:ext cx="3823498" cy="28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321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611560" y="548681"/>
            <a:ext cx="4680520" cy="575039"/>
          </a:xfrm>
          <a:prstGeom prst="roundRect">
            <a:avLst/>
          </a:prstGeom>
          <a:solidFill>
            <a:srgbClr val="FFC000"/>
          </a:solidFill>
          <a:ln>
            <a:solidFill>
              <a:schemeClr val="accent1">
                <a:shade val="50000"/>
                <a:alpha val="5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336704" cy="45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16632"/>
            <a:ext cx="3200400" cy="11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50904" cy="11430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ЦЕЛИ И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ЗАДАЧИ КОНЦЕССИОНЕРА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506916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ru-RU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ru-RU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Улучшение качества жизни населения региона через улучшение экологической обстановки;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Развитие максимально безопасных методик обращения с отходами;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Использование современных европейских технологий по утилизации ТБО;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Строительство современного межмуниципального полигона ТБО, отвечающего всем современным требованиям, с возможностью, при необходимости, быстро увеличить мощности;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Строительство и эксплуатация высокотехнологичного мусоросортировочного комплекса ТБО;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Строительство и эксплуатация мусороперерабатывающего комплекса КГО и строительных отходов;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Внедрение новейшей специализированной техники по обращению с отходами</a:t>
            </a:r>
            <a:endParaRPr lang="ru-RU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700808"/>
            <a:ext cx="838497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Стратегические цели концессионера (инвестора):</a:t>
            </a:r>
            <a:endParaRPr lang="ru-RU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5496" y="3532050"/>
            <a:ext cx="838497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Тактические задачи концессионера (инвестора):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003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994</Words>
  <Application>Microsoft Office PowerPoint</Application>
  <PresentationFormat>Экран (4:3)</PresentationFormat>
  <Paragraphs>117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Переработка и утилизация ТБО в Омске и Омской области на основе концессионных соглашений   2014</vt:lpstr>
      <vt:lpstr>ПРОБЛЕМА ОТСУТСТВИЯ УСПЕШНОЙ АПРОБИРОВАННОЙ СИСТЕМЫ РАБОТЫ С ОТХОДАМИ ПРИСУТСТВУЕТ ВО ВСЕХ ГОРОДАХ И РАЙОННЫХ ЦЕНТРАХ ОМСКОЙ ОБЛАСТИ</vt:lpstr>
      <vt:lpstr>ХАРАКТЕРИСТИКА РОССИЙСКОГО РЫНКА ТБО</vt:lpstr>
      <vt:lpstr>ПРОЕКТ ОРГАНИЗАЦИИ СИСТЕМЫ СБОРА, ТРАНСПОРТИРОВКИ И РАЗМЕЩЕНИЯ ОТХОДОВ НА ТЕРРИТОРИИ ГОРОДСКОГО ПОСЕЛЕНИЯ</vt:lpstr>
      <vt:lpstr>Презентация PowerPoint</vt:lpstr>
      <vt:lpstr>ДЛЯ РЕАЛИЗАЦИИ ПРОЕКТА НЕОБХОДИМО ВЫПОЛНИТЬ СЛЕДУЮЩИЕ ЗАДАЧИ:</vt:lpstr>
      <vt:lpstr>ДЛЯ РАБОТЫ ПОЛИГОНА ТРЕБУЕТСЯ:</vt:lpstr>
      <vt:lpstr>ПОНЯТИЕ КОНЦЕССИИ</vt:lpstr>
      <vt:lpstr>ЦЕЛИ И ЗАДАЧИ КОНЦЕССИОНЕРА</vt:lpstr>
      <vt:lpstr>ДОСТОИНСТВА И НЕДОСТАТКИ ПРЕДЛАГАЕМОЙ СИСТЕМЫ</vt:lpstr>
      <vt:lpstr>ЭКОЛОГИЧЕСКАЯ ЗНАЧИМОСТЬ ПРЕДЛАГАЕМОЙ СИСТЕМЫ</vt:lpstr>
      <vt:lpstr>СОЦИАЛЬНАЯ ЗНАЧИМОСТЬ ПРЕДЛАГАЕМОЙ СИСТЕМЫ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Леша</dc:creator>
  <cp:lastModifiedBy>Диринг Алексей Яковлевич</cp:lastModifiedBy>
  <cp:revision>45</cp:revision>
  <dcterms:created xsi:type="dcterms:W3CDTF">2014-11-09T12:45:30Z</dcterms:created>
  <dcterms:modified xsi:type="dcterms:W3CDTF">2014-11-11T12:11:29Z</dcterms:modified>
</cp:coreProperties>
</file>