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71" r:id="rId3"/>
    <p:sldId id="258" r:id="rId4"/>
    <p:sldId id="275" r:id="rId5"/>
    <p:sldId id="276" r:id="rId6"/>
    <p:sldId id="277" r:id="rId7"/>
    <p:sldId id="274" r:id="rId8"/>
    <p:sldId id="278" r:id="rId9"/>
    <p:sldId id="279" r:id="rId10"/>
    <p:sldId id="281" r:id="rId11"/>
    <p:sldId id="282"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C38537-456C-469D-8A04-F7D7EC1DDDB6}" type="datetimeFigureOut">
              <a:rPr lang="en-US" smtClean="0"/>
              <a:pPr/>
              <a:t>5/12/2013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9C7F0-C409-4F7F-B527-C539E01B9F32}" type="slidenum">
              <a:rPr lang="en-US" smtClean="0"/>
              <a:pPr/>
              <a:t>‹#›</a:t>
            </a:fld>
            <a:endParaRPr lang="en-US"/>
          </a:p>
        </p:txBody>
      </p:sp>
    </p:spTree>
    <p:extLst>
      <p:ext uri="{BB962C8B-B14F-4D97-AF65-F5344CB8AC3E}">
        <p14:creationId xmlns:p14="http://schemas.microsoft.com/office/powerpoint/2010/main" xmlns="" val="1134394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249C7F0-C409-4F7F-B527-C539E01B9F3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CF529C6-631A-4477-BAB9-19143E23CE47}" type="datetimeFigureOut">
              <a:rPr lang="en-US" smtClean="0"/>
              <a:pPr/>
              <a:t>5/12/2013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CE94F-BD00-46CD-A61D-3C8318439E4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F529C6-631A-4477-BAB9-19143E23CE47}" type="datetimeFigureOut">
              <a:rPr lang="en-US" smtClean="0"/>
              <a:pPr/>
              <a:t>5/12/2013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CE94F-BD00-46CD-A61D-3C8318439E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CF529C6-631A-4477-BAB9-19143E23CE47}" type="datetimeFigureOut">
              <a:rPr lang="en-US" smtClean="0"/>
              <a:pPr/>
              <a:t>5/12/2013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CE94F-BD00-46CD-A61D-3C8318439E4D}"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F529C6-631A-4477-BAB9-19143E23CE47}" type="datetimeFigureOut">
              <a:rPr lang="en-US" smtClean="0"/>
              <a:pPr/>
              <a:t>5/12/2013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CE94F-BD00-46CD-A61D-3C8318439E4D}"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F529C6-631A-4477-BAB9-19143E23CE47}" type="datetimeFigureOut">
              <a:rPr lang="en-US" smtClean="0"/>
              <a:pPr/>
              <a:t>5/12/2013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CE94F-BD00-46CD-A61D-3C8318439E4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CF529C6-631A-4477-BAB9-19143E23CE47}" type="datetimeFigureOut">
              <a:rPr lang="en-US" smtClean="0"/>
              <a:pPr/>
              <a:t>5/12/2013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CE94F-BD00-46CD-A61D-3C8318439E4D}"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F529C6-631A-4477-BAB9-19143E23CE47}" type="datetimeFigureOut">
              <a:rPr lang="en-US" smtClean="0"/>
              <a:pPr/>
              <a:t>5/12/2013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6CE94F-BD00-46CD-A61D-3C8318439E4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F529C6-631A-4477-BAB9-19143E23CE47}" type="datetimeFigureOut">
              <a:rPr lang="en-US" smtClean="0"/>
              <a:pPr/>
              <a:t>5/12/2013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6CE94F-BD00-46CD-A61D-3C8318439E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CF529C6-631A-4477-BAB9-19143E23CE47}" type="datetimeFigureOut">
              <a:rPr lang="en-US" smtClean="0"/>
              <a:pPr/>
              <a:t>5/12/2013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6CE94F-BD00-46CD-A61D-3C8318439E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CF529C6-631A-4477-BAB9-19143E23CE47}" type="datetimeFigureOut">
              <a:rPr lang="en-US" smtClean="0"/>
              <a:pPr/>
              <a:t>5/12/2013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CE94F-BD00-46CD-A61D-3C8318439E4D}"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F529C6-631A-4477-BAB9-19143E23CE47}" type="datetimeFigureOut">
              <a:rPr lang="en-US" smtClean="0"/>
              <a:pPr/>
              <a:t>5/12/2013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CE94F-BD00-46CD-A61D-3C8318439E4D}"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CF529C6-631A-4477-BAB9-19143E23CE47}" type="datetimeFigureOut">
              <a:rPr lang="en-US" smtClean="0"/>
              <a:pPr/>
              <a:t>5/12/2013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76CE94F-BD00-46CD-A61D-3C8318439E4D}"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ussein39@gmail.com" TargetMode="Externa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mailto:hrs.fin@gmai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5.jpeg"/><Relationship Id="rId7"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hyperlink" Target="mailto:Hussein39@gmail.com" TargetMode="External"/><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hyperlink" Target="mailto:hrs.fin@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5.jpe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228600"/>
            <a:ext cx="8763000" cy="5702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214282" y="5954617"/>
            <a:ext cx="8715436" cy="923330"/>
          </a:xfrm>
          <a:prstGeom prst="rect">
            <a:avLst/>
          </a:prstGeom>
          <a:effectLst>
            <a:outerShdw blurRad="50800" dist="50800" dir="5400000" algn="ctr" rotWithShape="0">
              <a:schemeClr val="accent1"/>
            </a:outerShdw>
          </a:effectLst>
        </p:spPr>
        <p:txBody>
          <a:bodyPr wrap="square">
            <a:spAutoFit/>
          </a:bodyPr>
          <a:lstStyle/>
          <a:p>
            <a:r>
              <a:rPr lang="en-US" i="1" dirty="0" smtClean="0">
                <a:solidFill>
                  <a:srgbClr val="0070C0"/>
                </a:solidFill>
                <a:latin typeface="Bauhaus 93" pitchFamily="82" charset="0"/>
              </a:rPr>
              <a:t>   Khartoum </a:t>
            </a:r>
            <a:r>
              <a:rPr lang="en-US" i="1" dirty="0">
                <a:solidFill>
                  <a:srgbClr val="0070C0"/>
                </a:solidFill>
                <a:latin typeface="Bauhaus 93" pitchFamily="82" charset="0"/>
              </a:rPr>
              <a:t>– Sudan , </a:t>
            </a:r>
            <a:r>
              <a:rPr lang="en-US" i="1" dirty="0" smtClean="0">
                <a:solidFill>
                  <a:srgbClr val="0070C0"/>
                </a:solidFill>
                <a:latin typeface="Bauhaus 93" pitchFamily="82" charset="0"/>
              </a:rPr>
              <a:t>Flat </a:t>
            </a:r>
            <a:r>
              <a:rPr lang="en-US" i="1" dirty="0">
                <a:solidFill>
                  <a:srgbClr val="0070C0"/>
                </a:solidFill>
                <a:latin typeface="Bauhaus 93" pitchFamily="82" charset="0"/>
              </a:rPr>
              <a:t>No 3 . building  N 612,  block 4 , Hay </a:t>
            </a:r>
            <a:r>
              <a:rPr lang="en-US" i="1" dirty="0" err="1">
                <a:solidFill>
                  <a:srgbClr val="0070C0"/>
                </a:solidFill>
                <a:latin typeface="Bauhaus 93" pitchFamily="82" charset="0"/>
              </a:rPr>
              <a:t>Alsafa</a:t>
            </a:r>
            <a:r>
              <a:rPr lang="en-US" i="1" dirty="0">
                <a:solidFill>
                  <a:srgbClr val="0070C0"/>
                </a:solidFill>
                <a:latin typeface="Bauhaus 93" pitchFamily="82" charset="0"/>
              </a:rPr>
              <a:t>    </a:t>
            </a:r>
            <a:r>
              <a:rPr lang="en-US" i="1" dirty="0" smtClean="0">
                <a:solidFill>
                  <a:srgbClr val="0070C0"/>
                </a:solidFill>
                <a:latin typeface="Bauhaus 93" pitchFamily="82" charset="0"/>
              </a:rPr>
              <a:t>Tel</a:t>
            </a:r>
            <a:r>
              <a:rPr lang="en-US" i="1" dirty="0">
                <a:solidFill>
                  <a:srgbClr val="0070C0"/>
                </a:solidFill>
                <a:latin typeface="Bauhaus 93" pitchFamily="82" charset="0"/>
              </a:rPr>
              <a:t>: +249999899986 - +249123004703     </a:t>
            </a:r>
            <a:r>
              <a:rPr lang="en-US" i="1" dirty="0" smtClean="0">
                <a:solidFill>
                  <a:srgbClr val="0070C0"/>
                </a:solidFill>
                <a:latin typeface="Bauhaus 93" pitchFamily="82" charset="0"/>
              </a:rPr>
              <a:t>      Email</a:t>
            </a:r>
            <a:r>
              <a:rPr lang="en-US" i="1" dirty="0">
                <a:solidFill>
                  <a:srgbClr val="0070C0"/>
                </a:solidFill>
                <a:latin typeface="Bauhaus 93" pitchFamily="82" charset="0"/>
              </a:rPr>
              <a:t>: </a:t>
            </a:r>
            <a:r>
              <a:rPr lang="en-US" i="1" u="sng" dirty="0" smtClean="0">
                <a:solidFill>
                  <a:srgbClr val="0070C0"/>
                </a:solidFill>
                <a:latin typeface="Bauhaus 93" pitchFamily="82" charset="0"/>
                <a:hlinkClick r:id="rId3"/>
              </a:rPr>
              <a:t>hussein39@gmail.com</a:t>
            </a:r>
            <a:r>
              <a:rPr lang="en-US" i="1" u="sng" dirty="0" smtClean="0">
                <a:solidFill>
                  <a:srgbClr val="0070C0"/>
                </a:solidFill>
                <a:latin typeface="Bauhaus 93" pitchFamily="82" charset="0"/>
              </a:rPr>
              <a:t>  </a:t>
            </a:r>
            <a:r>
              <a:rPr lang="en-US" i="1" dirty="0" smtClean="0">
                <a:solidFill>
                  <a:srgbClr val="0070C0"/>
                </a:solidFill>
                <a:latin typeface="Bauhaus 93" pitchFamily="82" charset="0"/>
              </a:rPr>
              <a:t>             HRS  </a:t>
            </a:r>
            <a:r>
              <a:rPr lang="en-US" i="1" dirty="0" err="1" smtClean="0">
                <a:solidFill>
                  <a:srgbClr val="0070C0"/>
                </a:solidFill>
                <a:latin typeface="Bauhaus 93" pitchFamily="82" charset="0"/>
              </a:rPr>
              <a:t>Oy</a:t>
            </a:r>
            <a:r>
              <a:rPr lang="en-US" i="1" dirty="0" smtClean="0">
                <a:solidFill>
                  <a:srgbClr val="0070C0"/>
                </a:solidFill>
                <a:latin typeface="Bauhaus 93" pitchFamily="82" charset="0"/>
              </a:rPr>
              <a:t> :    </a:t>
            </a:r>
            <a:r>
              <a:rPr lang="en-US" i="1" dirty="0" smtClean="0">
                <a:solidFill>
                  <a:srgbClr val="0070C0"/>
                </a:solidFill>
                <a:latin typeface="Bauhaus 93" pitchFamily="82" charset="0"/>
              </a:rPr>
              <a:t>St</a:t>
            </a:r>
            <a:r>
              <a:rPr lang="en-US" i="1" dirty="0" smtClean="0">
                <a:solidFill>
                  <a:srgbClr val="0070C0"/>
                </a:solidFill>
                <a:latin typeface="Bauhaus 93" pitchFamily="82" charset="0"/>
              </a:rPr>
              <a:t>. Petersburg   Russia,  E-mail: </a:t>
            </a:r>
            <a:r>
              <a:rPr lang="en-US" i="1" dirty="0" smtClean="0">
                <a:solidFill>
                  <a:srgbClr val="0070C0"/>
                </a:solidFill>
                <a:latin typeface="Bauhaus 93" pitchFamily="82" charset="0"/>
                <a:hlinkClick r:id="rId4"/>
              </a:rPr>
              <a:t>hrs.fin@gmail.com</a:t>
            </a:r>
            <a:r>
              <a:rPr lang="en-US" i="1" dirty="0" smtClean="0">
                <a:solidFill>
                  <a:srgbClr val="0070C0"/>
                </a:solidFill>
                <a:latin typeface="Bauhaus 93" pitchFamily="82" charset="0"/>
              </a:rPr>
              <a:t>   </a:t>
            </a:r>
            <a:r>
              <a:rPr lang="en-US" i="1" dirty="0" err="1" smtClean="0">
                <a:solidFill>
                  <a:srgbClr val="0070C0"/>
                </a:solidFill>
                <a:latin typeface="Bauhaus 93" pitchFamily="82" charset="0"/>
              </a:rPr>
              <a:t>tel</a:t>
            </a:r>
            <a:r>
              <a:rPr lang="en-US" i="1" dirty="0" smtClean="0">
                <a:solidFill>
                  <a:srgbClr val="0070C0"/>
                </a:solidFill>
                <a:latin typeface="Bauhaus 93" pitchFamily="82" charset="0"/>
              </a:rPr>
              <a:t>: +7 812 9446618</a:t>
            </a:r>
            <a:endParaRPr lang="en-US" i="1" u="sng" dirty="0">
              <a:solidFill>
                <a:srgbClr val="0070C0"/>
              </a:solidFill>
              <a:latin typeface="Bauhaus 93" pitchFamily="82" charset="0"/>
            </a:endParaRPr>
          </a:p>
          <a:p>
            <a:endParaRPr lang="en-US" dirty="0">
              <a:solidFill>
                <a:srgbClr val="0070C0"/>
              </a:solidFill>
              <a:latin typeface="Bauhaus 93" pitchFamily="82" charset="0"/>
            </a:endParaRPr>
          </a:p>
        </p:txBody>
      </p:sp>
      <p:sp>
        <p:nvSpPr>
          <p:cNvPr id="7" name="Rectangle 6"/>
          <p:cNvSpPr/>
          <p:nvPr/>
        </p:nvSpPr>
        <p:spPr>
          <a:xfrm>
            <a:off x="1285852" y="428605"/>
            <a:ext cx="6715172" cy="1200329"/>
          </a:xfrm>
          <a:prstGeom prst="rect">
            <a:avLst/>
          </a:prstGeom>
        </p:spPr>
        <p:txBody>
          <a:bodyPr wrap="square">
            <a:spAutoFit/>
          </a:bodyPr>
          <a:lstStyle/>
          <a:p>
            <a:pPr lvl="0"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63500" sx="102000" sy="102000" algn="ctr" rotWithShape="0">
                    <a:prstClr val="black">
                      <a:alpha val="40000"/>
                    </a:prstClr>
                  </a:outerShdw>
                </a:effectLst>
                <a:latin typeface="Garamond"/>
              </a:rPr>
              <a:t>HOOD RIVER FINLAND LTD   </a:t>
            </a:r>
          </a:p>
          <a:p>
            <a:pPr lvl="0"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63500" sx="102000" sy="102000" algn="ctr" rotWithShape="0">
                    <a:prstClr val="black">
                      <a:alpha val="40000"/>
                    </a:prstClr>
                  </a:outerShdw>
                </a:effectLst>
                <a:latin typeface="Garamond"/>
              </a:rPr>
              <a:t>&amp;  </a:t>
            </a:r>
          </a:p>
          <a:p>
            <a:pPr lvl="0"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63500" sx="102000" sy="102000" algn="ctr" rotWithShape="0">
                    <a:prstClr val="black">
                      <a:alpha val="40000"/>
                    </a:prstClr>
                  </a:outerShdw>
                </a:effectLst>
                <a:latin typeface="Garamond"/>
              </a:rPr>
              <a:t>SHFRA  </a:t>
            </a: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63500" sx="102000" sy="102000" algn="ctr" rotWithShape="0">
                    <a:prstClr val="black">
                      <a:alpha val="40000"/>
                    </a:prstClr>
                  </a:outerShdw>
                </a:effectLst>
                <a:latin typeface="Garamond"/>
              </a:rPr>
              <a:t>MULTI </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63500" sx="102000" sy="102000" algn="ctr" rotWithShape="0">
                    <a:prstClr val="black">
                      <a:alpha val="40000"/>
                    </a:prstClr>
                  </a:outerShdw>
                </a:effectLst>
                <a:latin typeface="Garamond"/>
              </a:rPr>
              <a:t>ACTIVITIES CO. ltd</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63500" sx="102000" sy="102000" algn="ctr" rotWithShape="0">
                  <a:prstClr val="black">
                    <a:alpha val="40000"/>
                  </a:prstClr>
                </a:outerShdw>
              </a:effectLst>
              <a:latin typeface="Garamond"/>
            </a:endParaRPr>
          </a:p>
        </p:txBody>
      </p:sp>
      <p:sp>
        <p:nvSpPr>
          <p:cNvPr id="8" name="Rectangle 7"/>
          <p:cNvSpPr/>
          <p:nvPr/>
        </p:nvSpPr>
        <p:spPr>
          <a:xfrm>
            <a:off x="2786050" y="3071810"/>
            <a:ext cx="3929090" cy="1323439"/>
          </a:xfrm>
          <a:prstGeom prst="rect">
            <a:avLst/>
          </a:prstGeom>
          <a:effectLst>
            <a:innerShdw blurRad="63500" dist="50800" dir="18900000">
              <a:prstClr val="black">
                <a:alpha val="50000"/>
              </a:prstClr>
            </a:innerShdw>
          </a:effectLst>
        </p:spPr>
        <p:txBody>
          <a:bodyPr wrap="square">
            <a:spAutoFit/>
          </a:bodyPr>
          <a:lstStyle/>
          <a:p>
            <a:r>
              <a:rPr lang="en-US" sz="8000" b="1" i="1" dirty="0" smtClean="0">
                <a:solidFill>
                  <a:srgbClr val="FF0000"/>
                </a:solidFill>
                <a:effectLst>
                  <a:outerShdw blurRad="38100" dist="38100" dir="2700000" algn="tl">
                    <a:srgbClr val="000000">
                      <a:alpha val="43137"/>
                    </a:srgbClr>
                  </a:outerShdw>
                </a:effectLst>
                <a:latin typeface="Brush Script MT" pitchFamily="66" charset="0"/>
              </a:rPr>
              <a:t>Present</a:t>
            </a:r>
            <a:endParaRPr lang="en-US" sz="8000" b="1" i="1" dirty="0">
              <a:solidFill>
                <a:srgbClr val="FF0000"/>
              </a:solidFill>
              <a:effectLst>
                <a:outerShdw blurRad="38100" dist="38100" dir="2700000" algn="tl">
                  <a:srgbClr val="000000">
                    <a:alpha val="43137"/>
                  </a:srgbClr>
                </a:outerShdw>
              </a:effectLst>
              <a:latin typeface="Brush Script MT" pitchFamily="66" charset="0"/>
            </a:endParaRPr>
          </a:p>
        </p:txBody>
      </p:sp>
      <p:pic>
        <p:nvPicPr>
          <p:cNvPr id="9" name="Picture 2" descr="C:\Users\Пользователь\Desktop\проги науки\Наукоград\НАНО Дрозд\НАНО.jpg"/>
          <p:cNvPicPr>
            <a:picLocks noChangeAspect="1" noChangeArrowheads="1"/>
          </p:cNvPicPr>
          <p:nvPr/>
        </p:nvPicPr>
        <p:blipFill>
          <a:blip r:embed="rId5"/>
          <a:srcRect/>
          <a:stretch>
            <a:fillRect/>
          </a:stretch>
        </p:blipFill>
        <p:spPr bwMode="auto">
          <a:xfrm>
            <a:off x="285720" y="285728"/>
            <a:ext cx="1142998" cy="1142998"/>
          </a:xfrm>
          <a:prstGeom prst="rect">
            <a:avLst/>
          </a:prstGeom>
          <a:noFill/>
        </p:spPr>
      </p:pic>
    </p:spTree>
    <p:extLst>
      <p:ext uri="{BB962C8B-B14F-4D97-AF65-F5344CB8AC3E}">
        <p14:creationId xmlns:p14="http://schemas.microsoft.com/office/powerpoint/2010/main" xmlns="" val="2990643530"/>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nodeType="withEffect">
                                  <p:stCondLst>
                                    <p:cond delay="0"/>
                                  </p:stCondLst>
                                  <p:childTnLst>
                                    <p:animClr clrSpc="hsl" dir="cw">
                                      <p:cBhvr override="childStyle">
                                        <p:cTn id="6" dur="500" fill="hold"/>
                                        <p:tgtEl>
                                          <p:spTgt spid="7">
                                            <p:txEl>
                                              <p:pRg st="0" end="0"/>
                                            </p:txEl>
                                          </p:spTgt>
                                        </p:tgtEl>
                                        <p:attrNameLst>
                                          <p:attrName>style.color</p:attrName>
                                        </p:attrNameLst>
                                      </p:cBhvr>
                                      <p:by>
                                        <p:hsl h="0" s="12549" l="25098"/>
                                      </p:by>
                                    </p:animClr>
                                    <p:animClr clrSpc="hsl" dir="cw">
                                      <p:cBhvr>
                                        <p:cTn id="7" dur="500" fill="hold"/>
                                        <p:tgtEl>
                                          <p:spTgt spid="7">
                                            <p:txEl>
                                              <p:pRg st="0" end="0"/>
                                            </p:txEl>
                                          </p:spTgt>
                                        </p:tgtEl>
                                        <p:attrNameLst>
                                          <p:attrName>fillcolor</p:attrName>
                                        </p:attrNameLst>
                                      </p:cBhvr>
                                      <p:by>
                                        <p:hsl h="0" s="12549" l="25098"/>
                                      </p:by>
                                    </p:animClr>
                                    <p:animClr clrSpc="hsl" dir="cw">
                                      <p:cBhvr>
                                        <p:cTn id="8" dur="500" fill="hold"/>
                                        <p:tgtEl>
                                          <p:spTgt spid="7">
                                            <p:txEl>
                                              <p:pRg st="0" end="0"/>
                                            </p:txEl>
                                          </p:spTgt>
                                        </p:tgtEl>
                                        <p:attrNameLst>
                                          <p:attrName>stroke.color</p:attrName>
                                        </p:attrNameLst>
                                      </p:cBhvr>
                                      <p:by>
                                        <p:hsl h="0" s="12549" l="25098"/>
                                      </p:by>
                                    </p:animClr>
                                    <p:set>
                                      <p:cBhvr>
                                        <p:cTn id="9" dur="500" fill="hold"/>
                                        <p:tgtEl>
                                          <p:spTgt spid="7">
                                            <p:txEl>
                                              <p:pRg st="0" end="0"/>
                                            </p:txEl>
                                          </p:spTgt>
                                        </p:tgtEl>
                                        <p:attrNameLst>
                                          <p:attrName>fill.type</p:attrName>
                                        </p:attrNameLst>
                                      </p:cBhvr>
                                      <p:to>
                                        <p:strVal val="solid"/>
                                      </p:to>
                                    </p:set>
                                  </p:childTnLst>
                                </p:cTn>
                              </p:par>
                              <p:par>
                                <p:cTn id="10" presetID="30" presetClass="emph" presetSubtype="0" fill="hold" nodeType="withEffect">
                                  <p:stCondLst>
                                    <p:cond delay="0"/>
                                  </p:stCondLst>
                                  <p:childTnLst>
                                    <p:animClr clrSpc="hsl" dir="cw">
                                      <p:cBhvr override="childStyle">
                                        <p:cTn id="11" dur="500" fill="hold"/>
                                        <p:tgtEl>
                                          <p:spTgt spid="7">
                                            <p:txEl>
                                              <p:pRg st="1" end="1"/>
                                            </p:txEl>
                                          </p:spTgt>
                                        </p:tgtEl>
                                        <p:attrNameLst>
                                          <p:attrName>style.color</p:attrName>
                                        </p:attrNameLst>
                                      </p:cBhvr>
                                      <p:by>
                                        <p:hsl h="0" s="12549" l="25098"/>
                                      </p:by>
                                    </p:animClr>
                                    <p:animClr clrSpc="hsl" dir="cw">
                                      <p:cBhvr>
                                        <p:cTn id="12" dur="500" fill="hold"/>
                                        <p:tgtEl>
                                          <p:spTgt spid="7">
                                            <p:txEl>
                                              <p:pRg st="1" end="1"/>
                                            </p:txEl>
                                          </p:spTgt>
                                        </p:tgtEl>
                                        <p:attrNameLst>
                                          <p:attrName>fillcolor</p:attrName>
                                        </p:attrNameLst>
                                      </p:cBhvr>
                                      <p:by>
                                        <p:hsl h="0" s="12549" l="25098"/>
                                      </p:by>
                                    </p:animClr>
                                    <p:animClr clrSpc="hsl" dir="cw">
                                      <p:cBhvr>
                                        <p:cTn id="13" dur="500" fill="hold"/>
                                        <p:tgtEl>
                                          <p:spTgt spid="7">
                                            <p:txEl>
                                              <p:pRg st="1" end="1"/>
                                            </p:txEl>
                                          </p:spTgt>
                                        </p:tgtEl>
                                        <p:attrNameLst>
                                          <p:attrName>stroke.color</p:attrName>
                                        </p:attrNameLst>
                                      </p:cBhvr>
                                      <p:by>
                                        <p:hsl h="0" s="12549" l="25098"/>
                                      </p:by>
                                    </p:animClr>
                                    <p:set>
                                      <p:cBhvr>
                                        <p:cTn id="14" dur="500" fill="hold"/>
                                        <p:tgtEl>
                                          <p:spTgt spid="7">
                                            <p:txEl>
                                              <p:pRg st="1" end="1"/>
                                            </p:txEl>
                                          </p:spTgt>
                                        </p:tgtEl>
                                        <p:attrNameLst>
                                          <p:attrName>fill.type</p:attrName>
                                        </p:attrNameLst>
                                      </p:cBhvr>
                                      <p:to>
                                        <p:strVal val="solid"/>
                                      </p:to>
                                    </p:set>
                                  </p:childTnLst>
                                </p:cTn>
                              </p:par>
                              <p:par>
                                <p:cTn id="15" presetID="30" presetClass="emph" presetSubtype="0" fill="hold" nodeType="withEffect">
                                  <p:stCondLst>
                                    <p:cond delay="0"/>
                                  </p:stCondLst>
                                  <p:childTnLst>
                                    <p:animClr clrSpc="hsl" dir="cw">
                                      <p:cBhvr override="childStyle">
                                        <p:cTn id="16" dur="500" fill="hold"/>
                                        <p:tgtEl>
                                          <p:spTgt spid="7">
                                            <p:txEl>
                                              <p:pRg st="2" end="2"/>
                                            </p:txEl>
                                          </p:spTgt>
                                        </p:tgtEl>
                                        <p:attrNameLst>
                                          <p:attrName>style.color</p:attrName>
                                        </p:attrNameLst>
                                      </p:cBhvr>
                                      <p:by>
                                        <p:hsl h="0" s="12549" l="25098"/>
                                      </p:by>
                                    </p:animClr>
                                    <p:animClr clrSpc="hsl" dir="cw">
                                      <p:cBhvr>
                                        <p:cTn id="17" dur="500" fill="hold"/>
                                        <p:tgtEl>
                                          <p:spTgt spid="7">
                                            <p:txEl>
                                              <p:pRg st="2" end="2"/>
                                            </p:txEl>
                                          </p:spTgt>
                                        </p:tgtEl>
                                        <p:attrNameLst>
                                          <p:attrName>fillcolor</p:attrName>
                                        </p:attrNameLst>
                                      </p:cBhvr>
                                      <p:by>
                                        <p:hsl h="0" s="12549" l="25098"/>
                                      </p:by>
                                    </p:animClr>
                                    <p:animClr clrSpc="hsl" dir="cw">
                                      <p:cBhvr>
                                        <p:cTn id="18" dur="500" fill="hold"/>
                                        <p:tgtEl>
                                          <p:spTgt spid="7">
                                            <p:txEl>
                                              <p:pRg st="2" end="2"/>
                                            </p:txEl>
                                          </p:spTgt>
                                        </p:tgtEl>
                                        <p:attrNameLst>
                                          <p:attrName>stroke.color</p:attrName>
                                        </p:attrNameLst>
                                      </p:cBhvr>
                                      <p:by>
                                        <p:hsl h="0" s="12549" l="25098"/>
                                      </p:by>
                                    </p:animClr>
                                    <p:set>
                                      <p:cBhvr>
                                        <p:cTn id="19" dur="500" fill="hold"/>
                                        <p:tgtEl>
                                          <p:spTgt spid="7">
                                            <p:txEl>
                                              <p:pRg st="2" end="2"/>
                                            </p:txEl>
                                          </p:spTgt>
                                        </p:tgtEl>
                                        <p:attrNameLst>
                                          <p:attrName>fill.type</p:attrName>
                                        </p:attrNameLst>
                                      </p:cBhvr>
                                      <p:to>
                                        <p:strVal val="solid"/>
                                      </p:to>
                                    </p:set>
                                  </p:childTnLst>
                                </p:cTn>
                              </p:par>
                            </p:childTnLst>
                          </p:cTn>
                        </p:par>
                        <p:par>
                          <p:cTn id="20" fill="hold">
                            <p:stCondLst>
                              <p:cond delay="500"/>
                            </p:stCondLst>
                            <p:childTnLst>
                              <p:par>
                                <p:cTn id="21" presetID="6" presetClass="emph" presetSubtype="0" fill="hold" grpId="0" nodeType="afterEffect">
                                  <p:stCondLst>
                                    <p:cond delay="0"/>
                                  </p:stCondLst>
                                  <p:childTnLst>
                                    <p:animScale>
                                      <p:cBhvr>
                                        <p:cTn id="22"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Rectangle 1040"/>
          <p:cNvSpPr/>
          <p:nvPr/>
        </p:nvSpPr>
        <p:spPr>
          <a:xfrm>
            <a:off x="235527" y="2895600"/>
            <a:ext cx="8686800" cy="369332"/>
          </a:xfrm>
          <a:prstGeom prst="rect">
            <a:avLst/>
          </a:prstGeom>
        </p:spPr>
        <p:txBody>
          <a:bodyPr wrap="square">
            <a:spAutoFit/>
          </a:bodyPr>
          <a:lstStyle/>
          <a:p>
            <a:r>
              <a:rPr lang="en-US" dirty="0" smtClean="0">
                <a:solidFill>
                  <a:srgbClr val="002060"/>
                </a:solidFill>
              </a:rPr>
              <a:t>                 </a:t>
            </a:r>
          </a:p>
        </p:txBody>
      </p:sp>
      <p:pic>
        <p:nvPicPr>
          <p:cNvPr id="51" name="Picture 4" descr="G:\Hussein Flesh\أوراق شفرة\صورة.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 t="3675" r="27711" b="-1"/>
          <a:stretch/>
        </p:blipFill>
        <p:spPr bwMode="auto">
          <a:xfrm>
            <a:off x="7467601" y="5708074"/>
            <a:ext cx="1662546" cy="114992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28600" y="1143000"/>
            <a:ext cx="8686799" cy="4795159"/>
          </a:xfrm>
          <a:prstGeom prst="rect">
            <a:avLst/>
          </a:prstGeom>
        </p:spPr>
        <p:txBody>
          <a:bodyPr wrap="square">
            <a:spAutoFit/>
          </a:bodyPr>
          <a:lstStyle/>
          <a:p>
            <a:pPr>
              <a:lnSpc>
                <a:spcPct val="80000"/>
              </a:lnSpc>
            </a:pPr>
            <a:r>
              <a:rPr lang="en-US" b="1" i="1" dirty="0" smtClean="0">
                <a:solidFill>
                  <a:srgbClr val="FF0066"/>
                </a:solidFill>
                <a:effectLst>
                  <a:outerShdw blurRad="38100" dist="38100" dir="2700000" algn="tl">
                    <a:srgbClr val="000000">
                      <a:alpha val="43137"/>
                    </a:srgbClr>
                  </a:outerShdw>
                </a:effectLst>
              </a:rPr>
              <a:t>                                                                  UNIQUE</a:t>
            </a:r>
            <a:r>
              <a:rPr lang="ru-RU" b="1" i="1" dirty="0" smtClean="0">
                <a:solidFill>
                  <a:srgbClr val="FF0066"/>
                </a:solidFill>
                <a:effectLst>
                  <a:outerShdw blurRad="38100" dist="38100" dir="2700000" algn="tl">
                    <a:srgbClr val="000000">
                      <a:alpha val="43137"/>
                    </a:srgbClr>
                  </a:outerShdw>
                </a:effectLst>
              </a:rPr>
              <a:t>     </a:t>
            </a:r>
            <a:r>
              <a:rPr lang="en-US" b="1" i="1" dirty="0" smtClean="0">
                <a:solidFill>
                  <a:srgbClr val="FF0066"/>
                </a:solidFill>
                <a:effectLst>
                  <a:outerShdw blurRad="38100" dist="38100" dir="2700000" algn="tl">
                    <a:srgbClr val="000000">
                      <a:alpha val="43137"/>
                    </a:srgbClr>
                  </a:outerShdw>
                </a:effectLst>
              </a:rPr>
              <a:t> </a:t>
            </a:r>
            <a:r>
              <a:rPr lang="en-US" b="1" i="1" dirty="0">
                <a:solidFill>
                  <a:srgbClr val="FF0066"/>
                </a:solidFill>
                <a:effectLst>
                  <a:outerShdw blurRad="38100" dist="38100" dir="2700000" algn="tl">
                    <a:srgbClr val="000000">
                      <a:alpha val="43137"/>
                    </a:srgbClr>
                  </a:outerShdw>
                </a:effectLst>
              </a:rPr>
              <a:t>FEATURES</a:t>
            </a:r>
          </a:p>
          <a:p>
            <a:pPr>
              <a:lnSpc>
                <a:spcPct val="80000"/>
              </a:lnSpc>
            </a:pPr>
            <a:endParaRPr lang="en-US" sz="1400" b="1" dirty="0"/>
          </a:p>
          <a:p>
            <a:pPr>
              <a:lnSpc>
                <a:spcPct val="80000"/>
              </a:lnSpc>
            </a:pPr>
            <a:r>
              <a:rPr lang="en-US" sz="1400" b="1" dirty="0">
                <a:solidFill>
                  <a:srgbClr val="002060"/>
                </a:solidFill>
              </a:rPr>
              <a:t>Compared to existing analogues (adsorption filtering and </a:t>
            </a:r>
            <a:r>
              <a:rPr lang="en-US" sz="1400" b="1" dirty="0" err="1">
                <a:solidFill>
                  <a:srgbClr val="002060"/>
                </a:solidFill>
              </a:rPr>
              <a:t>ozonation</a:t>
            </a:r>
            <a:r>
              <a:rPr lang="en-US" sz="1400" b="1" dirty="0">
                <a:solidFill>
                  <a:srgbClr val="002060"/>
                </a:solidFill>
              </a:rPr>
              <a:t> facilities) the installations we have developed provide the following principal advantages:</a:t>
            </a:r>
          </a:p>
          <a:p>
            <a:pPr>
              <a:lnSpc>
                <a:spcPct val="80000"/>
              </a:lnSpc>
            </a:pPr>
            <a:r>
              <a:rPr lang="en-US" sz="1400" b="1" dirty="0">
                <a:solidFill>
                  <a:srgbClr val="002060"/>
                </a:solidFill>
              </a:rPr>
              <a:t>a high level of removal of contaminants (down to one part per trillion) and purification (depleting the concentrations of microbiological contaminants by a factor of at least one million), that are unattainable using other techniques;</a:t>
            </a:r>
          </a:p>
          <a:p>
            <a:pPr>
              <a:lnSpc>
                <a:spcPct val="80000"/>
              </a:lnSpc>
            </a:pPr>
            <a:r>
              <a:rPr lang="en-US" sz="1400" b="1" dirty="0">
                <a:solidFill>
                  <a:srgbClr val="002060"/>
                </a:solidFill>
              </a:rPr>
              <a:t>low capital and operational expenses due to compact design, minimal metal content, and low power consumption.</a:t>
            </a:r>
          </a:p>
          <a:p>
            <a:pPr>
              <a:lnSpc>
                <a:spcPct val="80000"/>
              </a:lnSpc>
            </a:pPr>
            <a:endParaRPr lang="en-US" sz="1400" b="1" dirty="0">
              <a:solidFill>
                <a:srgbClr val="002060"/>
              </a:solidFill>
            </a:endParaRPr>
          </a:p>
          <a:p>
            <a:pPr>
              <a:lnSpc>
                <a:spcPct val="80000"/>
              </a:lnSpc>
            </a:pPr>
            <a:r>
              <a:rPr lang="en-US" sz="1400" b="1" dirty="0">
                <a:solidFill>
                  <a:srgbClr val="002060"/>
                </a:solidFill>
              </a:rPr>
              <a:t>    As early as 1996 the use of photochemical techniques for post-treatment of sewage was demonstrated, </a:t>
            </a:r>
            <a:r>
              <a:rPr lang="en-US" sz="1400" b="1" dirty="0" smtClean="0">
                <a:solidFill>
                  <a:srgbClr val="002060"/>
                </a:solidFill>
              </a:rPr>
              <a:t>including</a:t>
            </a:r>
            <a:r>
              <a:rPr lang="ru-RU" sz="1400" b="1" dirty="0" smtClean="0">
                <a:solidFill>
                  <a:srgbClr val="002060"/>
                </a:solidFill>
              </a:rPr>
              <a:t> </a:t>
            </a:r>
            <a:r>
              <a:rPr lang="en-US" sz="1400" b="1" dirty="0" smtClean="0">
                <a:solidFill>
                  <a:srgbClr val="002060"/>
                </a:solidFill>
              </a:rPr>
              <a:t>the </a:t>
            </a:r>
            <a:r>
              <a:rPr lang="en-US" sz="1400" b="1" dirty="0">
                <a:solidFill>
                  <a:srgbClr val="002060"/>
                </a:solidFill>
              </a:rPr>
              <a:t>treatment of extremely polluted water at the </a:t>
            </a:r>
            <a:r>
              <a:rPr lang="en-US" sz="1400" b="1" dirty="0" err="1">
                <a:solidFill>
                  <a:srgbClr val="002060"/>
                </a:solidFill>
              </a:rPr>
              <a:t>Krasniy</a:t>
            </a:r>
            <a:r>
              <a:rPr lang="en-US" sz="1400" b="1" dirty="0">
                <a:solidFill>
                  <a:srgbClr val="002060"/>
                </a:solidFill>
              </a:rPr>
              <a:t> </a:t>
            </a:r>
            <a:r>
              <a:rPr lang="en-US" sz="1400" b="1" dirty="0" err="1">
                <a:solidFill>
                  <a:srgbClr val="002060"/>
                </a:solidFill>
              </a:rPr>
              <a:t>Bor</a:t>
            </a:r>
            <a:r>
              <a:rPr lang="en-US" sz="1400" b="1" dirty="0">
                <a:solidFill>
                  <a:srgbClr val="002060"/>
                </a:solidFill>
              </a:rPr>
              <a:t> toxic waste site in Russia. </a:t>
            </a:r>
            <a:br>
              <a:rPr lang="en-US" sz="1400" b="1" dirty="0">
                <a:solidFill>
                  <a:srgbClr val="002060"/>
                </a:solidFill>
              </a:rPr>
            </a:br>
            <a:r>
              <a:rPr lang="en-US" sz="1400" b="1" dirty="0">
                <a:solidFill>
                  <a:srgbClr val="002060"/>
                </a:solidFill>
              </a:rPr>
              <a:t/>
            </a:r>
            <a:br>
              <a:rPr lang="en-US" sz="1400" b="1" dirty="0">
                <a:solidFill>
                  <a:srgbClr val="002060"/>
                </a:solidFill>
              </a:rPr>
            </a:br>
            <a:r>
              <a:rPr lang="en-US" sz="1400" b="1" dirty="0">
                <a:solidFill>
                  <a:srgbClr val="002060"/>
                </a:solidFill>
              </a:rPr>
              <a:t>Direct standard processing of extremely polluted (turbid) water using the photolytic ozone treatment technique has proven to be ineffective. In order to treat such water we recommend a cleansing technology that includes initial flotation and coagulation stages. </a:t>
            </a:r>
          </a:p>
          <a:p>
            <a:pPr>
              <a:lnSpc>
                <a:spcPct val="80000"/>
              </a:lnSpc>
            </a:pPr>
            <a:r>
              <a:rPr lang="en-US" sz="1400" b="1" dirty="0">
                <a:solidFill>
                  <a:srgbClr val="002060"/>
                </a:solidFill>
              </a:rPr>
              <a:t/>
            </a:r>
            <a:br>
              <a:rPr lang="en-US" sz="1400" b="1" dirty="0">
                <a:solidFill>
                  <a:srgbClr val="002060"/>
                </a:solidFill>
              </a:rPr>
            </a:br>
            <a:r>
              <a:rPr lang="en-US" sz="1400" b="1" dirty="0">
                <a:solidFill>
                  <a:srgbClr val="002060"/>
                </a:solidFill>
              </a:rPr>
              <a:t>We use two-stage water purification, by first removing suspended particulate matter. </a:t>
            </a:r>
          </a:p>
          <a:p>
            <a:pPr>
              <a:lnSpc>
                <a:spcPct val="80000"/>
              </a:lnSpc>
            </a:pPr>
            <a:endParaRPr lang="en-US" sz="1400" b="1" dirty="0">
              <a:solidFill>
                <a:srgbClr val="002060"/>
              </a:solidFill>
            </a:endParaRPr>
          </a:p>
          <a:p>
            <a:pPr>
              <a:lnSpc>
                <a:spcPct val="80000"/>
              </a:lnSpc>
            </a:pPr>
            <a:r>
              <a:rPr lang="en-US" sz="1400" b="1" dirty="0">
                <a:solidFill>
                  <a:srgbClr val="002060"/>
                </a:solidFill>
              </a:rPr>
              <a:t>	Our installation combines technology for the oxidizing destruction of toxicants with photolytic ozone treatment in a heterogeneous catalytic system. At the final stage of purification the installation uses catalytically accelerated oxidation of residual contaminants dissolved in water by ozone on a surface of absorbent charcoal.</a:t>
            </a:r>
            <a:br>
              <a:rPr lang="en-US" sz="1400" b="1" dirty="0">
                <a:solidFill>
                  <a:srgbClr val="002060"/>
                </a:solidFill>
              </a:rPr>
            </a:br>
            <a:r>
              <a:rPr lang="en-US" sz="1400" b="1" dirty="0">
                <a:solidFill>
                  <a:srgbClr val="002060"/>
                </a:solidFill>
              </a:rPr>
              <a:t/>
            </a:r>
            <a:br>
              <a:rPr lang="en-US" sz="1400" b="1" dirty="0">
                <a:solidFill>
                  <a:srgbClr val="002060"/>
                </a:solidFill>
              </a:rPr>
            </a:br>
            <a:r>
              <a:rPr lang="en-US" sz="1400" b="1" dirty="0">
                <a:solidFill>
                  <a:srgbClr val="002060"/>
                </a:solidFill>
              </a:rPr>
              <a:t>A number of laboratory tests using water samples with initial COD values ranging from 70 to 550 mg О2/</a:t>
            </a:r>
            <a:r>
              <a:rPr lang="en-US" sz="1400" b="1" dirty="0" err="1">
                <a:solidFill>
                  <a:srgbClr val="002060"/>
                </a:solidFill>
              </a:rPr>
              <a:t>litre</a:t>
            </a:r>
            <a:r>
              <a:rPr lang="en-US" sz="1400" b="1" dirty="0">
                <a:solidFill>
                  <a:srgbClr val="002060"/>
                </a:solidFill>
              </a:rPr>
              <a:t> have demonstrated the suitability of the technique in removing persistent organic pollutants. Field tests of the pilot facility have confirmed the data obtained in the course of laboratory studies.</a:t>
            </a:r>
            <a:endParaRPr lang="ru-RU" sz="1400" b="1" dirty="0">
              <a:solidFill>
                <a:srgbClr val="002060"/>
              </a:solidFill>
            </a:endParaRPr>
          </a:p>
        </p:txBody>
      </p:sp>
      <p:pic>
        <p:nvPicPr>
          <p:cNvPr id="6" name="Picture 2" descr="C:\Users\Пользователь\Desktop\Бланк HRS\док HRS OY\лого.jpg"/>
          <p:cNvPicPr>
            <a:picLocks noChangeAspect="1" noChangeArrowheads="1"/>
          </p:cNvPicPr>
          <p:nvPr/>
        </p:nvPicPr>
        <p:blipFill>
          <a:blip r:embed="rId3" cstate="print"/>
          <a:srcRect/>
          <a:stretch>
            <a:fillRect/>
          </a:stretch>
        </p:blipFill>
        <p:spPr bwMode="auto">
          <a:xfrm>
            <a:off x="3786182" y="142852"/>
            <a:ext cx="1071570" cy="905391"/>
          </a:xfrm>
          <a:prstGeom prst="rect">
            <a:avLst/>
          </a:prstGeom>
          <a:noFill/>
        </p:spPr>
      </p:pic>
      <p:sp>
        <p:nvSpPr>
          <p:cNvPr id="7" name="Прямоугольник 6"/>
          <p:cNvSpPr/>
          <p:nvPr/>
        </p:nvSpPr>
        <p:spPr>
          <a:xfrm>
            <a:off x="428596" y="285728"/>
            <a:ext cx="8358246" cy="923330"/>
          </a:xfrm>
          <a:prstGeom prst="rect">
            <a:avLst/>
          </a:prstGeom>
        </p:spPr>
        <p:txBody>
          <a:bodyPr wrap="square">
            <a:spAutoFit/>
          </a:bodyPr>
          <a:lstStyle/>
          <a:p>
            <a:pPr lvl="0" algn="just">
              <a:defRPr/>
            </a:pPr>
            <a:r>
              <a:rPr lang="ru-RU" b="1" cap="all" dirty="0" smtClean="0">
                <a:ln w="0"/>
                <a:solidFill>
                  <a:srgbClr val="002060"/>
                </a:solidFill>
                <a:effectLst>
                  <a:reflection blurRad="12700" stA="50000" endPos="50000" dist="5000" dir="5400000" sy="-100000" rotWithShape="0"/>
                </a:effectLst>
                <a:latin typeface="Garamond"/>
              </a:rPr>
              <a:t>    </a:t>
            </a:r>
            <a:r>
              <a:rPr lang="en-US" b="1" cap="all" dirty="0" smtClean="0">
                <a:ln w="0"/>
                <a:solidFill>
                  <a:srgbClr val="002060"/>
                </a:solidFill>
                <a:effectLst>
                  <a:reflection blurRad="12700" stA="50000" endPos="50000" dist="5000" dir="5400000" sy="-100000" rotWithShape="0"/>
                </a:effectLst>
                <a:latin typeface="Garamond"/>
              </a:rPr>
              <a:t>HOOD RIVER FINLAND </a:t>
            </a:r>
            <a:r>
              <a:rPr lang="ru-RU" b="1" cap="all" dirty="0" smtClean="0">
                <a:ln w="0"/>
                <a:solidFill>
                  <a:srgbClr val="002060"/>
                </a:solidFill>
                <a:effectLst>
                  <a:reflection blurRad="12700" stA="50000" endPos="50000" dist="5000" dir="5400000" sy="-100000" rotWithShape="0"/>
                </a:effectLst>
                <a:latin typeface="Garamond"/>
              </a:rPr>
              <a:t>                                 </a:t>
            </a:r>
            <a:r>
              <a:rPr lang="en-US" b="1" cap="all" dirty="0" smtClean="0">
                <a:ln w="0"/>
                <a:solidFill>
                  <a:srgbClr val="002060"/>
                </a:solidFill>
                <a:effectLst>
                  <a:reflection blurRad="12700" stA="50000" endPos="50000" dist="5000" dir="5400000" sy="-100000" rotWithShape="0"/>
                </a:effectLst>
                <a:latin typeface="Garamond"/>
              </a:rPr>
              <a:t>SHFRA  MULTI  ACTIVITES </a:t>
            </a:r>
            <a:endParaRPr lang="ru-RU" b="1" cap="all" dirty="0" smtClean="0">
              <a:ln w="0"/>
              <a:solidFill>
                <a:srgbClr val="002060"/>
              </a:solidFill>
              <a:effectLst>
                <a:reflection blurRad="12700" stA="50000" endPos="50000" dist="5000" dir="5400000" sy="-100000" rotWithShape="0"/>
              </a:effectLst>
              <a:latin typeface="Garamond"/>
            </a:endParaRPr>
          </a:p>
          <a:p>
            <a:pPr lvl="0" algn="just">
              <a:defRPr/>
            </a:pPr>
            <a:r>
              <a:rPr lang="ru-RU" b="1" cap="all" dirty="0" smtClean="0">
                <a:ln w="0"/>
                <a:solidFill>
                  <a:srgbClr val="002060"/>
                </a:solidFill>
                <a:effectLst>
                  <a:reflection blurRad="12700" stA="50000" endPos="50000" dist="5000" dir="5400000" sy="-100000" rotWithShape="0"/>
                </a:effectLst>
                <a:latin typeface="Garamond"/>
              </a:rPr>
              <a:t>                      </a:t>
            </a:r>
            <a:r>
              <a:rPr lang="en-US" b="1" cap="all" dirty="0" smtClean="0">
                <a:ln w="0"/>
                <a:solidFill>
                  <a:srgbClr val="002060"/>
                </a:solidFill>
                <a:effectLst>
                  <a:reflection blurRad="12700" stA="50000" endPos="50000" dist="5000" dir="5400000" sy="-100000" rotWithShape="0"/>
                </a:effectLst>
                <a:latin typeface="Garamond"/>
              </a:rPr>
              <a:t>LTD</a:t>
            </a:r>
            <a:r>
              <a:rPr lang="ru-RU" b="1" cap="all" dirty="0" smtClean="0">
                <a:ln w="0"/>
                <a:solidFill>
                  <a:srgbClr val="002060"/>
                </a:solidFill>
                <a:effectLst>
                  <a:reflection blurRad="12700" stA="50000" endPos="50000" dist="5000" dir="5400000" sy="-100000" rotWithShape="0"/>
                </a:effectLst>
                <a:latin typeface="Garamond"/>
              </a:rPr>
              <a:t>                                                                         </a:t>
            </a:r>
            <a:r>
              <a:rPr lang="en-US" b="1" cap="all" dirty="0" smtClean="0">
                <a:ln w="0"/>
                <a:solidFill>
                  <a:srgbClr val="002060"/>
                </a:solidFill>
                <a:effectLst>
                  <a:reflection blurRad="12700" stA="50000" endPos="50000" dist="5000" dir="5400000" sy="-100000" rotWithShape="0"/>
                </a:effectLst>
                <a:latin typeface="Garamond"/>
              </a:rPr>
              <a:t> Co. ltd</a:t>
            </a:r>
            <a:r>
              <a:rPr lang="ru-RU" b="1" cap="all" dirty="0" smtClean="0">
                <a:ln w="0"/>
                <a:solidFill>
                  <a:srgbClr val="002060"/>
                </a:solidFill>
                <a:effectLst>
                  <a:reflection blurRad="12700" stA="50000" endPos="50000" dist="5000" dir="5400000" sy="-100000" rotWithShape="0"/>
                </a:effectLst>
                <a:latin typeface="Garamond"/>
              </a:rPr>
              <a:t>                 </a:t>
            </a:r>
          </a:p>
          <a:p>
            <a:pPr lvl="0" algn="just">
              <a:defRPr/>
            </a:pPr>
            <a:r>
              <a:rPr lang="ru-RU" b="1" cap="all" dirty="0" smtClean="0">
                <a:ln w="0"/>
                <a:solidFill>
                  <a:srgbClr val="002060"/>
                </a:solidFill>
                <a:effectLst>
                  <a:reflection blurRad="12700" stA="50000" endPos="50000" dist="5000" dir="5400000" sy="-100000" rotWithShape="0"/>
                </a:effectLst>
                <a:latin typeface="Garamond"/>
              </a:rPr>
              <a:t>                                                                  </a:t>
            </a:r>
            <a:r>
              <a:rPr lang="en-US" b="1" cap="all" dirty="0" smtClean="0">
                <a:ln w="0"/>
                <a:solidFill>
                  <a:srgbClr val="002060"/>
                </a:solidFill>
                <a:effectLst>
                  <a:reflection blurRad="12700" stA="50000" endPos="50000" dist="5000" dir="5400000" sy="-100000" rotWithShape="0"/>
                </a:effectLst>
                <a:latin typeface="Garamond"/>
              </a:rPr>
              <a:t>&amp;</a:t>
            </a:r>
            <a:endParaRPr lang="en-US" b="1" cap="all" dirty="0">
              <a:ln w="0"/>
              <a:solidFill>
                <a:srgbClr val="002060"/>
              </a:solidFill>
              <a:effectLst>
                <a:reflection blurRad="12700" stA="50000" endPos="50000" dist="5000" dir="5400000" sy="-100000" rotWithShape="0"/>
              </a:effectLst>
              <a:latin typeface="Garamond"/>
            </a:endParaRPr>
          </a:p>
        </p:txBody>
      </p:sp>
    </p:spTree>
    <p:extLst>
      <p:ext uri="{BB962C8B-B14F-4D97-AF65-F5344CB8AC3E}">
        <p14:creationId xmlns:p14="http://schemas.microsoft.com/office/powerpoint/2010/main" xmlns="" val="236571386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Пользователь\Desktop\Бланк HRS\док HRS OY\лого.jpg"/>
          <p:cNvPicPr>
            <a:picLocks noChangeAspect="1" noChangeArrowheads="1"/>
          </p:cNvPicPr>
          <p:nvPr/>
        </p:nvPicPr>
        <p:blipFill>
          <a:blip r:embed="rId2" cstate="print"/>
          <a:srcRect/>
          <a:stretch>
            <a:fillRect/>
          </a:stretch>
        </p:blipFill>
        <p:spPr bwMode="auto">
          <a:xfrm>
            <a:off x="2143108" y="857232"/>
            <a:ext cx="1357322" cy="1146828"/>
          </a:xfrm>
          <a:prstGeom prst="rect">
            <a:avLst/>
          </a:prstGeom>
          <a:noFill/>
        </p:spPr>
      </p:pic>
      <p:sp>
        <p:nvSpPr>
          <p:cNvPr id="1041" name="Rectangle 1040"/>
          <p:cNvSpPr/>
          <p:nvPr/>
        </p:nvSpPr>
        <p:spPr>
          <a:xfrm>
            <a:off x="235527" y="2895600"/>
            <a:ext cx="8686800" cy="369332"/>
          </a:xfrm>
          <a:prstGeom prst="rect">
            <a:avLst/>
          </a:prstGeom>
        </p:spPr>
        <p:txBody>
          <a:bodyPr wrap="square">
            <a:spAutoFit/>
          </a:bodyPr>
          <a:lstStyle/>
          <a:p>
            <a:r>
              <a:rPr lang="en-US" dirty="0" smtClean="0">
                <a:solidFill>
                  <a:srgbClr val="002060"/>
                </a:solidFill>
              </a:rPr>
              <a:t>                 </a:t>
            </a:r>
          </a:p>
        </p:txBody>
      </p:sp>
      <p:pic>
        <p:nvPicPr>
          <p:cNvPr id="51" name="Picture 4" descr="G:\Hussein Flesh\أوراق شفرة\صورة.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 t="3675" r="27711" b="-1"/>
          <a:stretch/>
        </p:blipFill>
        <p:spPr bwMode="auto">
          <a:xfrm>
            <a:off x="5357818" y="5500702"/>
            <a:ext cx="1662546" cy="114992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28600" y="1143000"/>
            <a:ext cx="8686799" cy="319446"/>
          </a:xfrm>
          <a:prstGeom prst="rect">
            <a:avLst/>
          </a:prstGeom>
        </p:spPr>
        <p:txBody>
          <a:bodyPr wrap="square">
            <a:spAutoFit/>
          </a:bodyPr>
          <a:lstStyle/>
          <a:p>
            <a:pPr>
              <a:lnSpc>
                <a:spcPct val="80000"/>
              </a:lnSpc>
            </a:pPr>
            <a:r>
              <a:rPr lang="en-US" b="1" i="1" dirty="0" smtClean="0">
                <a:solidFill>
                  <a:srgbClr val="FF0066"/>
                </a:solidFill>
                <a:effectLst>
                  <a:outerShdw blurRad="38100" dist="38100" dir="2700000" algn="tl">
                    <a:srgbClr val="000000">
                      <a:alpha val="43137"/>
                    </a:srgbClr>
                  </a:outerShdw>
                </a:effectLst>
              </a:rPr>
              <a:t>                                                                  </a:t>
            </a:r>
            <a:endParaRPr lang="ru-RU" sz="1400" b="1" dirty="0">
              <a:solidFill>
                <a:srgbClr val="002060"/>
              </a:solidFill>
            </a:endParaRPr>
          </a:p>
        </p:txBody>
      </p:sp>
      <p:pic>
        <p:nvPicPr>
          <p:cNvPr id="11" name="Picture 3" descr="C:\Users\Пользователь\Desktop\IMG_0431 (2).JPG"/>
          <p:cNvPicPr>
            <a:picLocks noChangeAspect="1" noChangeArrowheads="1"/>
          </p:cNvPicPr>
          <p:nvPr/>
        </p:nvPicPr>
        <p:blipFill>
          <a:blip r:embed="rId4" cstate="print"/>
          <a:srcRect/>
          <a:stretch>
            <a:fillRect/>
          </a:stretch>
        </p:blipFill>
        <p:spPr bwMode="auto">
          <a:xfrm>
            <a:off x="1500166" y="1904989"/>
            <a:ext cx="5429287" cy="3619525"/>
          </a:xfrm>
          <a:prstGeom prst="rect">
            <a:avLst/>
          </a:prstGeom>
          <a:noFill/>
        </p:spPr>
      </p:pic>
      <p:pic>
        <p:nvPicPr>
          <p:cNvPr id="1026" name="Picture 2" descr="C:\Documents and Settings\firewire\Desktop\New Folder (6)\OIL REF\вода\Новая папка\SKMBT_C22011062914340_000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5720" y="928670"/>
            <a:ext cx="1981200" cy="280181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Documents and Settings\firewire\Desktop\New Folder (6)\OIL REF\вода\Новая папка\Изображение 040.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85720" y="3857628"/>
            <a:ext cx="2040931" cy="2801811"/>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Documents and Settings\firewire\Desktop\New Folder (6)\OIL REF\вода\Новая папка\Сертификат экологического соответсвия.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929454" y="1000108"/>
            <a:ext cx="2035563" cy="2801810"/>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2" descr="C:\Users\Пользователь\Desktop\бизнес деятельность\судан\фото судан\80888851.jpg"/>
          <p:cNvPicPr>
            <a:picLocks noChangeAspect="1" noChangeArrowheads="1"/>
          </p:cNvPicPr>
          <p:nvPr/>
        </p:nvPicPr>
        <p:blipFill>
          <a:blip r:embed="rId8" cstate="print"/>
          <a:srcRect/>
          <a:stretch>
            <a:fillRect/>
          </a:stretch>
        </p:blipFill>
        <p:spPr bwMode="auto">
          <a:xfrm>
            <a:off x="2465026" y="4786322"/>
            <a:ext cx="2964200" cy="1976414"/>
          </a:xfrm>
          <a:prstGeom prst="rect">
            <a:avLst/>
          </a:prstGeom>
          <a:noFill/>
        </p:spPr>
      </p:pic>
      <p:pic>
        <p:nvPicPr>
          <p:cNvPr id="1028" name="Picture 4" descr="C:\Documents and Settings\firewire\Desktop\New Folder (6)\OIL REF\вода\Новая папка\разрешение на эко.знак.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929454" y="3857628"/>
            <a:ext cx="2035564" cy="280181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Прямоугольник 11"/>
          <p:cNvSpPr/>
          <p:nvPr/>
        </p:nvSpPr>
        <p:spPr>
          <a:xfrm>
            <a:off x="428596" y="357166"/>
            <a:ext cx="8358246" cy="369332"/>
          </a:xfrm>
          <a:prstGeom prst="rect">
            <a:avLst/>
          </a:prstGeom>
        </p:spPr>
        <p:txBody>
          <a:bodyPr wrap="square">
            <a:spAutoFit/>
          </a:bodyPr>
          <a:lstStyle/>
          <a:p>
            <a:pPr lvl="0" algn="ctr">
              <a:defRPr/>
            </a:pPr>
            <a:r>
              <a:rPr lang="en-US" b="1" cap="all" dirty="0" smtClean="0">
                <a:ln w="0"/>
                <a:solidFill>
                  <a:srgbClr val="002060"/>
                </a:solidFill>
                <a:effectLst>
                  <a:reflection blurRad="12700" stA="50000" endPos="50000" dist="5000" dir="5400000" sy="-100000" rotWithShape="0"/>
                </a:effectLst>
                <a:latin typeface="Garamond"/>
              </a:rPr>
              <a:t>HOOD RIVER FINLAND LTD  &amp;  SHFRA  MULTI  ACTIVITES Co. ltd</a:t>
            </a:r>
            <a:endParaRPr lang="en-US" b="1" cap="all" dirty="0">
              <a:ln w="0"/>
              <a:solidFill>
                <a:srgbClr val="002060"/>
              </a:solidFill>
              <a:effectLst>
                <a:reflection blurRad="12700" stA="50000" endPos="50000" dist="5000" dir="5400000" sy="-100000" rotWithShape="0"/>
              </a:effectLst>
              <a:latin typeface="Garamond"/>
            </a:endParaRPr>
          </a:p>
        </p:txBody>
      </p:sp>
    </p:spTree>
    <p:extLst>
      <p:ext uri="{BB962C8B-B14F-4D97-AF65-F5344CB8AC3E}">
        <p14:creationId xmlns:p14="http://schemas.microsoft.com/office/powerpoint/2010/main" xmlns="" val="21471167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1295400"/>
            <a:ext cx="8686800" cy="48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000100" y="457200"/>
            <a:ext cx="7000924" cy="646331"/>
          </a:xfrm>
          <a:prstGeom prst="rect">
            <a:avLst/>
          </a:prstGeom>
          <a:ln>
            <a:noFill/>
          </a:ln>
          <a:effectLst>
            <a:glow rad="228600">
              <a:schemeClr val="accent6">
                <a:satMod val="175000"/>
                <a:alpha val="40000"/>
              </a:schemeClr>
            </a:glow>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prst="relaxedInset"/>
          </a:sp3d>
        </p:spPr>
        <p:txBody>
          <a:bodyPr wrap="square">
            <a:spAutoFit/>
            <a:scene3d>
              <a:camera prst="orthographicFront"/>
              <a:lightRig rig="soft" dir="tl">
                <a:rot lat="0" lon="0" rev="0"/>
              </a:lightRig>
            </a:scene3d>
            <a:sp3d extrusionH="57150" contourW="25400" prstMaterial="matte">
              <a:bevelT w="25400" h="55880" prst="convex"/>
              <a:contourClr>
                <a:schemeClr val="accent2">
                  <a:tint val="20000"/>
                </a:schemeClr>
              </a:contourClr>
            </a:sp3d>
          </a:bodyPr>
          <a:lstStyle/>
          <a:p>
            <a:pPr lvl="0" algn="ctr">
              <a:defRPr/>
            </a:pPr>
            <a:r>
              <a:rPr lang="en-US" sz="3600" b="1" dirty="0" smtClean="0">
                <a:solidFill>
                  <a:srgbClr val="0070C0"/>
                </a:solidFill>
                <a:effectLst>
                  <a:outerShdw blurRad="38100" dist="38100" dir="2700000" algn="tl">
                    <a:srgbClr val="000000">
                      <a:alpha val="43137"/>
                    </a:srgbClr>
                  </a:outerShdw>
                </a:effectLst>
                <a:latin typeface="Cooper Black" pitchFamily="18" charset="0"/>
              </a:rPr>
              <a:t>HRS </a:t>
            </a:r>
            <a:r>
              <a:rPr lang="en-US" sz="3600" b="1" dirty="0" err="1" smtClean="0">
                <a:solidFill>
                  <a:srgbClr val="0070C0"/>
                </a:solidFill>
                <a:effectLst>
                  <a:outerShdw blurRad="38100" dist="38100" dir="2700000" algn="tl">
                    <a:srgbClr val="000000">
                      <a:alpha val="43137"/>
                    </a:srgbClr>
                  </a:outerShdw>
                </a:effectLst>
                <a:latin typeface="Cooper Black" pitchFamily="18" charset="0"/>
              </a:rPr>
              <a:t>Oy</a:t>
            </a:r>
            <a:r>
              <a:rPr lang="en-US" sz="3600" b="1" dirty="0" smtClean="0">
                <a:solidFill>
                  <a:srgbClr val="0070C0"/>
                </a:solidFill>
                <a:effectLst>
                  <a:outerShdw blurRad="38100" dist="38100" dir="2700000" algn="tl">
                    <a:srgbClr val="000000">
                      <a:alpha val="43137"/>
                    </a:srgbClr>
                  </a:outerShdw>
                </a:effectLst>
                <a:latin typeface="Cooper Black" pitchFamily="18" charset="0"/>
              </a:rPr>
              <a:t>  &amp;  SHFRA  CO</a:t>
            </a:r>
            <a:r>
              <a:rPr lang="en-US" sz="3600" b="1" dirty="0">
                <a:solidFill>
                  <a:srgbClr val="0070C0"/>
                </a:solidFill>
                <a:effectLst>
                  <a:outerShdw blurRad="38100" dist="38100" dir="2700000" algn="tl">
                    <a:srgbClr val="000000">
                      <a:alpha val="43137"/>
                    </a:srgbClr>
                  </a:outerShdw>
                </a:effectLst>
                <a:latin typeface="Cooper Black" pitchFamily="18" charset="0"/>
              </a:rPr>
              <a:t>. LTD</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63500" sx="102000" sy="102000" algn="ctr" rotWithShape="0">
                  <a:prstClr val="black">
                    <a:alpha val="40000"/>
                  </a:prstClr>
                </a:outerShdw>
              </a:effectLst>
              <a:latin typeface="Garamond"/>
            </a:endParaRPr>
          </a:p>
        </p:txBody>
      </p:sp>
      <p:sp>
        <p:nvSpPr>
          <p:cNvPr id="4" name="Rectangle 3"/>
          <p:cNvSpPr/>
          <p:nvPr/>
        </p:nvSpPr>
        <p:spPr>
          <a:xfrm>
            <a:off x="428596" y="6162541"/>
            <a:ext cx="8358247" cy="646331"/>
          </a:xfrm>
          <a:prstGeom prst="rect">
            <a:avLst/>
          </a:prstGeom>
        </p:spPr>
        <p:txBody>
          <a:bodyPr wrap="square">
            <a:spAutoFit/>
          </a:bodyPr>
          <a:lstStyle/>
          <a:p>
            <a:r>
              <a:rPr lang="en-US" i="1" dirty="0" smtClean="0">
                <a:solidFill>
                  <a:srgbClr val="0070C0"/>
                </a:solidFill>
                <a:latin typeface="Bauhaus 93" pitchFamily="82" charset="0"/>
              </a:rPr>
              <a:t>  Khartoum </a:t>
            </a:r>
            <a:r>
              <a:rPr lang="en-US" i="1" dirty="0">
                <a:solidFill>
                  <a:srgbClr val="0070C0"/>
                </a:solidFill>
                <a:latin typeface="Bauhaus 93" pitchFamily="82" charset="0"/>
              </a:rPr>
              <a:t>– Sudan ,  </a:t>
            </a:r>
            <a:r>
              <a:rPr lang="en-US" i="1" dirty="0" smtClean="0">
                <a:solidFill>
                  <a:srgbClr val="0070C0"/>
                </a:solidFill>
                <a:latin typeface="Bauhaus 93" pitchFamily="82" charset="0"/>
              </a:rPr>
              <a:t>Flat </a:t>
            </a:r>
            <a:r>
              <a:rPr lang="en-US" i="1" dirty="0">
                <a:solidFill>
                  <a:srgbClr val="0070C0"/>
                </a:solidFill>
                <a:latin typeface="Bauhaus 93" pitchFamily="82" charset="0"/>
              </a:rPr>
              <a:t>No 3 . building  N 612,  block 4 , Hay </a:t>
            </a:r>
            <a:r>
              <a:rPr lang="en-US" i="1" dirty="0" err="1">
                <a:solidFill>
                  <a:srgbClr val="0070C0"/>
                </a:solidFill>
                <a:latin typeface="Bauhaus 93" pitchFamily="82" charset="0"/>
              </a:rPr>
              <a:t>Alsafa</a:t>
            </a:r>
            <a:r>
              <a:rPr lang="en-US" i="1" dirty="0">
                <a:solidFill>
                  <a:srgbClr val="0070C0"/>
                </a:solidFill>
                <a:latin typeface="Bauhaus 93" pitchFamily="82" charset="0"/>
              </a:rPr>
              <a:t>    </a:t>
            </a:r>
            <a:r>
              <a:rPr lang="en-US" i="1" dirty="0" smtClean="0">
                <a:solidFill>
                  <a:srgbClr val="0070C0"/>
                </a:solidFill>
                <a:latin typeface="Bauhaus 93" pitchFamily="82" charset="0"/>
              </a:rPr>
              <a:t>Tel</a:t>
            </a:r>
            <a:r>
              <a:rPr lang="en-US" i="1" dirty="0">
                <a:solidFill>
                  <a:srgbClr val="0070C0"/>
                </a:solidFill>
                <a:latin typeface="Bauhaus 93" pitchFamily="82" charset="0"/>
              </a:rPr>
              <a:t>: +249999899986 - +249123004703   </a:t>
            </a:r>
            <a:r>
              <a:rPr lang="en-US" i="1" dirty="0" smtClean="0">
                <a:solidFill>
                  <a:srgbClr val="0070C0"/>
                </a:solidFill>
                <a:latin typeface="Bauhaus 93" pitchFamily="82" charset="0"/>
              </a:rPr>
              <a:t>Email</a:t>
            </a:r>
            <a:r>
              <a:rPr lang="en-US" i="1" dirty="0">
                <a:solidFill>
                  <a:srgbClr val="0070C0"/>
                </a:solidFill>
                <a:latin typeface="Bauhaus 93" pitchFamily="82" charset="0"/>
              </a:rPr>
              <a:t>: </a:t>
            </a:r>
            <a:r>
              <a:rPr lang="en-US" i="1" u="sng" dirty="0" smtClean="0">
                <a:solidFill>
                  <a:srgbClr val="0070C0"/>
                </a:solidFill>
                <a:latin typeface="Bauhaus 93" pitchFamily="82" charset="0"/>
                <a:hlinkClick r:id="rId3"/>
              </a:rPr>
              <a:t>Hussein39@gmail.com</a:t>
            </a:r>
            <a:r>
              <a:rPr lang="en-US" i="1" u="sng" dirty="0" smtClean="0">
                <a:solidFill>
                  <a:srgbClr val="0070C0"/>
                </a:solidFill>
                <a:latin typeface="Bauhaus 93" pitchFamily="82" charset="0"/>
              </a:rPr>
              <a:t>  </a:t>
            </a:r>
            <a:r>
              <a:rPr lang="en-US" i="1" dirty="0" smtClean="0">
                <a:solidFill>
                  <a:srgbClr val="0070C0"/>
                </a:solidFill>
                <a:latin typeface="Bauhaus 93" pitchFamily="82" charset="0"/>
              </a:rPr>
              <a:t>     HRS </a:t>
            </a:r>
            <a:r>
              <a:rPr lang="en-US" i="1" dirty="0" err="1" smtClean="0">
                <a:solidFill>
                  <a:srgbClr val="0070C0"/>
                </a:solidFill>
                <a:latin typeface="Bauhaus 93" pitchFamily="82" charset="0"/>
              </a:rPr>
              <a:t>Oy</a:t>
            </a:r>
            <a:r>
              <a:rPr lang="en-US" i="1" dirty="0" smtClean="0">
                <a:solidFill>
                  <a:srgbClr val="0070C0"/>
                </a:solidFill>
                <a:latin typeface="Bauhaus 93" pitchFamily="82" charset="0"/>
              </a:rPr>
              <a:t>  St. Petersburg   Russia,  E-mail: </a:t>
            </a:r>
            <a:r>
              <a:rPr lang="en-US" i="1" dirty="0" smtClean="0">
                <a:solidFill>
                  <a:srgbClr val="0070C0"/>
                </a:solidFill>
                <a:latin typeface="Bauhaus 93" pitchFamily="82" charset="0"/>
                <a:hlinkClick r:id="rId4"/>
              </a:rPr>
              <a:t>hrs.fin@gmail.com</a:t>
            </a:r>
            <a:r>
              <a:rPr lang="en-US" i="1" dirty="0" smtClean="0">
                <a:solidFill>
                  <a:srgbClr val="0070C0"/>
                </a:solidFill>
                <a:latin typeface="Bauhaus 93" pitchFamily="82" charset="0"/>
              </a:rPr>
              <a:t>   </a:t>
            </a:r>
            <a:r>
              <a:rPr lang="en-US" i="1" dirty="0" err="1" smtClean="0">
                <a:solidFill>
                  <a:srgbClr val="0070C0"/>
                </a:solidFill>
                <a:latin typeface="Bauhaus 93" pitchFamily="82" charset="0"/>
              </a:rPr>
              <a:t>tel</a:t>
            </a:r>
            <a:r>
              <a:rPr lang="en-US" i="1" dirty="0" smtClean="0">
                <a:solidFill>
                  <a:srgbClr val="0070C0"/>
                </a:solidFill>
                <a:latin typeface="Bauhaus 93" pitchFamily="82" charset="0"/>
              </a:rPr>
              <a:t>: +7 812 9446618</a:t>
            </a:r>
            <a:endParaRPr lang="en-US" i="1" u="sng" dirty="0">
              <a:solidFill>
                <a:srgbClr val="0070C0"/>
              </a:solidFill>
              <a:latin typeface="Bauhaus 93" pitchFamily="82" charset="0"/>
            </a:endParaRPr>
          </a:p>
        </p:txBody>
      </p:sp>
    </p:spTree>
    <p:extLst>
      <p:ext uri="{BB962C8B-B14F-4D97-AF65-F5344CB8AC3E}">
        <p14:creationId xmlns:p14="http://schemas.microsoft.com/office/powerpoint/2010/main" xmlns="" val="662286439"/>
      </p:ext>
    </p:extLst>
  </p:cSld>
  <p:clrMapOvr>
    <a:masterClrMapping/>
  </p:clrMapOvr>
  <mc:AlternateContent xmlns:mc="http://schemas.openxmlformats.org/markup-compatibility/2006">
    <mc:Choice xmlns:p14="http://schemas.microsoft.com/office/powerpoint/2010/main" xmlns="" Requires="p14">
      <p:transition spd="slow" p14:dur="3000">
        <p14:shred pattern="rectangle" dir="ou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descr="D:\Documents and Settings\user\Desktop\water.jpg"/>
          <p:cNvPicPr>
            <a:picLocks noChangeAspect="1" noChangeArrowheads="1"/>
          </p:cNvPicPr>
          <p:nvPr/>
        </p:nvPicPr>
        <p:blipFill>
          <a:blip r:embed="rId3"/>
          <a:srcRect/>
          <a:stretch>
            <a:fillRect/>
          </a:stretch>
        </p:blipFill>
        <p:spPr bwMode="auto">
          <a:xfrm>
            <a:off x="2627313" y="3933825"/>
            <a:ext cx="3857625" cy="2697163"/>
          </a:xfrm>
          <a:prstGeom prst="rect">
            <a:avLst/>
          </a:prstGeom>
          <a:noFill/>
          <a:ln w="9525">
            <a:noFill/>
            <a:miter lim="800000"/>
            <a:headEnd/>
            <a:tailEnd/>
          </a:ln>
        </p:spPr>
      </p:pic>
      <p:sp>
        <p:nvSpPr>
          <p:cNvPr id="12291" name="Rectangle 9"/>
          <p:cNvSpPr>
            <a:spLocks noChangeArrowheads="1"/>
          </p:cNvSpPr>
          <p:nvPr/>
        </p:nvSpPr>
        <p:spPr bwMode="auto">
          <a:xfrm>
            <a:off x="568577" y="1143000"/>
            <a:ext cx="7933532" cy="769441"/>
          </a:xfrm>
          <a:prstGeom prst="rect">
            <a:avLst/>
          </a:prstGeom>
          <a:noFill/>
          <a:ln w="9525">
            <a:noFill/>
            <a:miter lim="800000"/>
            <a:headEnd/>
            <a:tailEnd/>
          </a:ln>
        </p:spPr>
        <p:txBody>
          <a:bodyPr wrap="square">
            <a:spAutoFit/>
          </a:bodyPr>
          <a:lstStyle/>
          <a:p>
            <a:pPr algn="just">
              <a:defRPr/>
            </a:pPr>
            <a:r>
              <a:rPr lang="en-US" sz="2400" b="1" i="1" dirty="0">
                <a:solidFill>
                  <a:srgbClr val="FF0000"/>
                </a:solidFill>
                <a:effectLst>
                  <a:outerShdw blurRad="38100" dist="38100" dir="2700000" algn="tl">
                    <a:srgbClr val="FFFFFF"/>
                  </a:outerShdw>
                </a:effectLst>
                <a:latin typeface="+mj-lt"/>
                <a:cs typeface="Andalus" pitchFamily="18" charset="-78"/>
              </a:rPr>
              <a:t>Water</a:t>
            </a:r>
            <a:r>
              <a:rPr lang="en-US" sz="2400" b="1" i="1" dirty="0">
                <a:solidFill>
                  <a:schemeClr val="hlink"/>
                </a:solidFill>
                <a:effectLst>
                  <a:outerShdw blurRad="38100" dist="38100" dir="2700000" algn="tl">
                    <a:srgbClr val="FFFFFF"/>
                  </a:outerShdw>
                </a:effectLst>
                <a:latin typeface="+mj-lt"/>
                <a:cs typeface="Andalus" pitchFamily="18" charset="-78"/>
              </a:rPr>
              <a:t> </a:t>
            </a:r>
            <a:r>
              <a:rPr lang="en-US" sz="2400" b="1" i="1" dirty="0">
                <a:solidFill>
                  <a:srgbClr val="FF0000"/>
                </a:solidFill>
                <a:effectLst>
                  <a:outerShdw blurRad="38100" dist="38100" dir="2700000" algn="tl">
                    <a:srgbClr val="FFFFFF"/>
                  </a:outerShdw>
                </a:effectLst>
                <a:latin typeface="+mj-lt"/>
                <a:cs typeface="Andalus" pitchFamily="18" charset="-78"/>
              </a:rPr>
              <a:t>is one of the most important resources for human life</a:t>
            </a:r>
            <a:endParaRPr lang="ru-RU" sz="2400" b="1" i="1" dirty="0">
              <a:solidFill>
                <a:srgbClr val="FF0000"/>
              </a:solidFill>
              <a:effectLst>
                <a:outerShdw blurRad="38100" dist="38100" dir="2700000" algn="tl">
                  <a:srgbClr val="FFFFFF"/>
                </a:outerShdw>
              </a:effectLst>
              <a:latin typeface="+mj-lt"/>
              <a:cs typeface="Andalus" pitchFamily="18" charset="-78"/>
            </a:endParaRPr>
          </a:p>
          <a:p>
            <a:pPr algn="just">
              <a:defRPr/>
            </a:pPr>
            <a:endParaRPr lang="ru-RU" sz="2000" dirty="0">
              <a:solidFill>
                <a:srgbClr val="FF0000"/>
              </a:solidFill>
              <a:latin typeface="Arial Black" pitchFamily="34" charset="0"/>
            </a:endParaRPr>
          </a:p>
        </p:txBody>
      </p:sp>
      <p:sp>
        <p:nvSpPr>
          <p:cNvPr id="13316" name="Rectangle 10"/>
          <p:cNvSpPr>
            <a:spLocks noChangeArrowheads="1"/>
          </p:cNvSpPr>
          <p:nvPr/>
        </p:nvSpPr>
        <p:spPr bwMode="auto">
          <a:xfrm>
            <a:off x="421770" y="1702998"/>
            <a:ext cx="8215313" cy="2031325"/>
          </a:xfrm>
          <a:prstGeom prst="rect">
            <a:avLst/>
          </a:prstGeom>
          <a:noFill/>
          <a:ln w="9525">
            <a:noFill/>
            <a:miter lim="800000"/>
            <a:headEnd/>
            <a:tailEnd/>
          </a:ln>
        </p:spPr>
        <p:txBody>
          <a:bodyPr>
            <a:spAutoFit/>
          </a:bodyPr>
          <a:lstStyle/>
          <a:p>
            <a:pPr algn="just"/>
            <a:r>
              <a:rPr lang="en-US" dirty="0" smtClean="0">
                <a:solidFill>
                  <a:srgbClr val="002060"/>
                </a:solidFill>
                <a:effectLst>
                  <a:outerShdw blurRad="38100" dist="38100" dir="2700000" algn="tl">
                    <a:srgbClr val="000000">
                      <a:alpha val="43137"/>
                    </a:srgbClr>
                  </a:outerShdw>
                </a:effectLst>
                <a:latin typeface="+mj-lt"/>
                <a:cs typeface="Andalus" pitchFamily="18" charset="-78"/>
              </a:rPr>
              <a:t>At the time of dynamic population growth and economic prosperity all over the world, there is a great shortage of water due to which we can expect different impediments to economic development. Demand for water is growing rapidly today. A careful approach to the use of fresh water as a exhausted and vulnerable resource, it is very important to introduce new technologies to maintain the level of extraction of water, because water is recognized to be the most necessary aspect of human and economic life of the world, like air is.</a:t>
            </a:r>
            <a:endParaRPr lang="en-US" dirty="0">
              <a:solidFill>
                <a:srgbClr val="002060"/>
              </a:solidFill>
              <a:effectLst>
                <a:outerShdw blurRad="38100" dist="38100" dir="2700000" algn="tl">
                  <a:srgbClr val="000000">
                    <a:alpha val="43137"/>
                  </a:srgbClr>
                </a:outerShdw>
              </a:effectLst>
              <a:latin typeface="+mj-lt"/>
              <a:cs typeface="Andalus" pitchFamily="18" charset="-78"/>
            </a:endParaRPr>
          </a:p>
        </p:txBody>
      </p:sp>
      <p:pic>
        <p:nvPicPr>
          <p:cNvPr id="5" name="Picture 4" descr="G:\Hussein Flesh\أوراق شفرة\صورة.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 t="3675" r="27711" b="-1"/>
          <a:stretch/>
        </p:blipFill>
        <p:spPr bwMode="auto">
          <a:xfrm>
            <a:off x="7467601" y="5708074"/>
            <a:ext cx="1662546" cy="114992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357158" y="304800"/>
            <a:ext cx="8358246" cy="369332"/>
          </a:xfrm>
          <a:prstGeom prst="rect">
            <a:avLst/>
          </a:prstGeom>
        </p:spPr>
        <p:txBody>
          <a:bodyPr wrap="square">
            <a:spAutoFit/>
          </a:bodyPr>
          <a:lstStyle/>
          <a:p>
            <a:pPr lvl="0" algn="ctr">
              <a:defRPr/>
            </a:pPr>
            <a:r>
              <a:rPr lang="en-US" b="1" cap="all" dirty="0" smtClean="0">
                <a:ln w="0"/>
                <a:solidFill>
                  <a:srgbClr val="002060"/>
                </a:solidFill>
                <a:effectLst>
                  <a:reflection blurRad="12700" stA="50000" endPos="50000" dist="5000" dir="5400000" sy="-100000" rotWithShape="0"/>
                </a:effectLst>
                <a:latin typeface="Garamond"/>
              </a:rPr>
              <a:t>HOOD RIVER FINLAND LTD  &amp;  </a:t>
            </a:r>
            <a:r>
              <a:rPr lang="ru-RU" b="1" cap="all" dirty="0" smtClean="0">
                <a:ln w="0"/>
                <a:solidFill>
                  <a:srgbClr val="002060"/>
                </a:solidFill>
                <a:effectLst>
                  <a:reflection blurRad="12700" stA="50000" endPos="50000" dist="5000" dir="5400000" sy="-100000" rotWithShape="0"/>
                </a:effectLst>
                <a:latin typeface="Garamond"/>
              </a:rPr>
              <a:t> </a:t>
            </a:r>
            <a:r>
              <a:rPr lang="en-US" b="1" cap="all" dirty="0" smtClean="0">
                <a:ln w="0"/>
                <a:solidFill>
                  <a:srgbClr val="002060"/>
                </a:solidFill>
                <a:effectLst>
                  <a:reflection blurRad="12700" stA="50000" endPos="50000" dist="5000" dir="5400000" sy="-100000" rotWithShape="0"/>
                </a:effectLst>
                <a:latin typeface="Garamond"/>
              </a:rPr>
              <a:t>SHFRA  </a:t>
            </a:r>
            <a:r>
              <a:rPr lang="en-US" b="1" cap="all" dirty="0">
                <a:ln w="0"/>
                <a:solidFill>
                  <a:srgbClr val="002060"/>
                </a:solidFill>
                <a:effectLst>
                  <a:reflection blurRad="12700" stA="50000" endPos="50000" dist="5000" dir="5400000" sy="-100000" rotWithShape="0"/>
                </a:effectLst>
                <a:latin typeface="Garamond"/>
              </a:rPr>
              <a:t>MULTI  ACTIVITES Co. ltd</a:t>
            </a:r>
          </a:p>
        </p:txBody>
      </p:sp>
      <p:pic>
        <p:nvPicPr>
          <p:cNvPr id="1026" name="Picture 2" descr="C:\Users\Пользователь\Desktop\Бланк HRS\док HRS OY\лого.jpg"/>
          <p:cNvPicPr>
            <a:picLocks noChangeAspect="1" noChangeArrowheads="1"/>
          </p:cNvPicPr>
          <p:nvPr/>
        </p:nvPicPr>
        <p:blipFill>
          <a:blip r:embed="rId5" cstate="print"/>
          <a:srcRect/>
          <a:stretch>
            <a:fillRect/>
          </a:stretch>
        </p:blipFill>
        <p:spPr bwMode="auto">
          <a:xfrm>
            <a:off x="428596" y="5643578"/>
            <a:ext cx="1071570" cy="905391"/>
          </a:xfrm>
          <a:prstGeom prst="rect">
            <a:avLst/>
          </a:prstGeom>
          <a:noFill/>
        </p:spPr>
      </p:pic>
    </p:spTree>
    <p:extLst>
      <p:ext uri="{BB962C8B-B14F-4D97-AF65-F5344CB8AC3E}">
        <p14:creationId xmlns:p14="http://schemas.microsoft.com/office/powerpoint/2010/main" xmlns="" val="225483499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p:cTn id="7" dur="500" fill="hold"/>
                                        <p:tgtEl>
                                          <p:spTgt spid="12291"/>
                                        </p:tgtEl>
                                        <p:attrNameLst>
                                          <p:attrName>ppt_w</p:attrName>
                                        </p:attrNameLst>
                                      </p:cBhvr>
                                      <p:tavLst>
                                        <p:tav tm="0">
                                          <p:val>
                                            <p:fltVal val="0"/>
                                          </p:val>
                                        </p:tav>
                                        <p:tav tm="100000">
                                          <p:val>
                                            <p:strVal val="#ppt_w"/>
                                          </p:val>
                                        </p:tav>
                                      </p:tavLst>
                                    </p:anim>
                                    <p:anim calcmode="lin" valueType="num">
                                      <p:cBhvr>
                                        <p:cTn id="8" dur="500" fill="hold"/>
                                        <p:tgtEl>
                                          <p:spTgt spid="12291"/>
                                        </p:tgtEl>
                                        <p:attrNameLst>
                                          <p:attrName>ppt_h</p:attrName>
                                        </p:attrNameLst>
                                      </p:cBhvr>
                                      <p:tavLst>
                                        <p:tav tm="0">
                                          <p:val>
                                            <p:fltVal val="0"/>
                                          </p:val>
                                        </p:tav>
                                        <p:tav tm="100000">
                                          <p:val>
                                            <p:strVal val="#ppt_h"/>
                                          </p:val>
                                        </p:tav>
                                      </p:tavLst>
                                    </p:anim>
                                    <p:animEffect transition="in" filter="fade">
                                      <p:cBhvr>
                                        <p:cTn id="9"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Пользователь\Desktop\Бланк HRS\док HRS OY\лого.jpg"/>
          <p:cNvPicPr>
            <a:picLocks noChangeAspect="1" noChangeArrowheads="1"/>
          </p:cNvPicPr>
          <p:nvPr/>
        </p:nvPicPr>
        <p:blipFill>
          <a:blip r:embed="rId2" cstate="print"/>
          <a:srcRect/>
          <a:stretch>
            <a:fillRect/>
          </a:stretch>
        </p:blipFill>
        <p:spPr bwMode="auto">
          <a:xfrm>
            <a:off x="214282" y="857232"/>
            <a:ext cx="1071570" cy="905391"/>
          </a:xfrm>
          <a:prstGeom prst="rect">
            <a:avLst/>
          </a:prstGeom>
          <a:noFill/>
        </p:spPr>
      </p:pic>
      <p:sp>
        <p:nvSpPr>
          <p:cNvPr id="1041" name="Rectangle 1040"/>
          <p:cNvSpPr/>
          <p:nvPr/>
        </p:nvSpPr>
        <p:spPr>
          <a:xfrm>
            <a:off x="235527" y="2895600"/>
            <a:ext cx="8686800" cy="369332"/>
          </a:xfrm>
          <a:prstGeom prst="rect">
            <a:avLst/>
          </a:prstGeom>
        </p:spPr>
        <p:txBody>
          <a:bodyPr wrap="square">
            <a:spAutoFit/>
          </a:bodyPr>
          <a:lstStyle/>
          <a:p>
            <a:r>
              <a:rPr lang="en-US" dirty="0" smtClean="0">
                <a:solidFill>
                  <a:srgbClr val="002060"/>
                </a:solidFill>
              </a:rPr>
              <a:t>                 </a:t>
            </a:r>
          </a:p>
        </p:txBody>
      </p:sp>
      <p:pic>
        <p:nvPicPr>
          <p:cNvPr id="51" name="Picture 4" descr="G:\Hussein Flesh\أوراق شفرة\صورة.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 t="3675" r="27711" b="-1"/>
          <a:stretch/>
        </p:blipFill>
        <p:spPr bwMode="auto">
          <a:xfrm>
            <a:off x="7467601" y="5708074"/>
            <a:ext cx="1662546" cy="114992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533399" y="1295400"/>
            <a:ext cx="8388927" cy="5020605"/>
          </a:xfrm>
          <a:prstGeom prst="rect">
            <a:avLst/>
          </a:prstGeom>
        </p:spPr>
        <p:txBody>
          <a:bodyPr wrap="square">
            <a:spAutoFit/>
          </a:bodyPr>
          <a:lstStyle/>
          <a:p>
            <a:pPr lvl="0" algn="ctr" fontAlgn="base">
              <a:spcBef>
                <a:spcPct val="0"/>
              </a:spcBef>
              <a:spcAft>
                <a:spcPct val="0"/>
              </a:spcAft>
            </a:pPr>
            <a:endParaRPr lang="en-US" b="1" dirty="0">
              <a:solidFill>
                <a:srgbClr val="BBE0E3"/>
              </a:solidFill>
              <a:cs typeface="Andalus" pitchFamily="2" charset="-78"/>
            </a:endParaRPr>
          </a:p>
          <a:p>
            <a:pPr lvl="0" fontAlgn="base">
              <a:spcBef>
                <a:spcPct val="0"/>
              </a:spcBef>
              <a:spcAft>
                <a:spcPct val="0"/>
              </a:spcAft>
            </a:pPr>
            <a:r>
              <a:rPr lang="en-US" sz="1500" dirty="0">
                <a:solidFill>
                  <a:srgbClr val="000000"/>
                </a:solidFill>
                <a:cs typeface="Andalus" pitchFamily="2" charset="-78"/>
              </a:rPr>
              <a:t>    </a:t>
            </a:r>
            <a:r>
              <a:rPr lang="en-US" sz="1500" dirty="0">
                <a:solidFill>
                  <a:srgbClr val="002060"/>
                </a:solidFill>
                <a:cs typeface="Andalus" pitchFamily="2" charset="-78"/>
              </a:rPr>
              <a:t>Technologies for removal of pollutants are classified into </a:t>
            </a:r>
            <a:r>
              <a:rPr lang="en-US" sz="1500" b="1" dirty="0">
                <a:solidFill>
                  <a:srgbClr val="002060"/>
                </a:solidFill>
                <a:cs typeface="Andalus" pitchFamily="2" charset="-78"/>
              </a:rPr>
              <a:t>separation </a:t>
            </a:r>
            <a:r>
              <a:rPr lang="en-US" sz="1500" dirty="0">
                <a:solidFill>
                  <a:srgbClr val="002060"/>
                </a:solidFill>
                <a:cs typeface="Andalus" pitchFamily="2" charset="-78"/>
              </a:rPr>
              <a:t>techniques (coagulation, flotation, membrane, sorption) and </a:t>
            </a:r>
            <a:r>
              <a:rPr lang="en-US" sz="1500" b="1" dirty="0">
                <a:solidFill>
                  <a:srgbClr val="002060"/>
                </a:solidFill>
                <a:cs typeface="Andalus" pitchFamily="2" charset="-78"/>
              </a:rPr>
              <a:t>destruction</a:t>
            </a:r>
            <a:r>
              <a:rPr lang="en-US" sz="1500" dirty="0">
                <a:solidFill>
                  <a:srgbClr val="002060"/>
                </a:solidFill>
                <a:cs typeface="Andalus" pitchFamily="2" charset="-78"/>
              </a:rPr>
              <a:t> (oxidation, pyrolysis) techniques. </a:t>
            </a:r>
          </a:p>
          <a:p>
            <a:pPr lvl="0" fontAlgn="base">
              <a:spcBef>
                <a:spcPct val="25000"/>
              </a:spcBef>
              <a:spcAft>
                <a:spcPct val="0"/>
              </a:spcAft>
            </a:pPr>
            <a:r>
              <a:rPr lang="en-US" sz="1500" dirty="0">
                <a:solidFill>
                  <a:srgbClr val="002060"/>
                </a:solidFill>
                <a:cs typeface="Andalus" pitchFamily="2" charset="-78"/>
              </a:rPr>
              <a:t>    Separation techniques separate the pollutants from the water. They must then be collected and subsequently disposed of, or subjected to destructive processing.</a:t>
            </a:r>
          </a:p>
          <a:p>
            <a:pPr lvl="0" fontAlgn="base">
              <a:spcBef>
                <a:spcPct val="0"/>
              </a:spcBef>
              <a:spcAft>
                <a:spcPct val="0"/>
              </a:spcAft>
            </a:pPr>
            <a:r>
              <a:rPr lang="en-US" sz="1500" dirty="0">
                <a:solidFill>
                  <a:srgbClr val="002060"/>
                </a:solidFill>
                <a:cs typeface="Andalus" pitchFamily="2" charset="-78"/>
              </a:rPr>
              <a:t>    Destructive techniques (of which ours is one) destroy pollutants entirely, or transform them into harmless substances.</a:t>
            </a:r>
          </a:p>
          <a:p>
            <a:pPr lvl="0" fontAlgn="base">
              <a:spcBef>
                <a:spcPct val="0"/>
              </a:spcBef>
              <a:spcAft>
                <a:spcPct val="0"/>
              </a:spcAft>
            </a:pPr>
            <a:r>
              <a:rPr lang="en-US" sz="1500" b="1" dirty="0" smtClean="0">
                <a:solidFill>
                  <a:srgbClr val="002060"/>
                </a:solidFill>
                <a:cs typeface="Andalus" pitchFamily="2" charset="-78"/>
              </a:rPr>
              <a:t>    </a:t>
            </a:r>
          </a:p>
          <a:p>
            <a:pPr lvl="0" fontAlgn="base">
              <a:spcBef>
                <a:spcPct val="0"/>
              </a:spcBef>
              <a:spcAft>
                <a:spcPct val="0"/>
              </a:spcAft>
            </a:pPr>
            <a:r>
              <a:rPr lang="en-US" sz="1500" b="1" dirty="0" smtClean="0">
                <a:solidFill>
                  <a:srgbClr val="002060"/>
                </a:solidFill>
                <a:cs typeface="Andalus" pitchFamily="2" charset="-78"/>
              </a:rPr>
              <a:t>Destructive </a:t>
            </a:r>
            <a:r>
              <a:rPr lang="en-US" sz="1500" b="1" dirty="0">
                <a:solidFill>
                  <a:srgbClr val="002060"/>
                </a:solidFill>
                <a:cs typeface="Andalus" pitchFamily="2" charset="-78"/>
              </a:rPr>
              <a:t>technologies are preferred.</a:t>
            </a:r>
            <a:endParaRPr lang="en-US" sz="1500" dirty="0">
              <a:solidFill>
                <a:srgbClr val="002060"/>
              </a:solidFill>
              <a:cs typeface="Andalus" pitchFamily="2" charset="-78"/>
            </a:endParaRPr>
          </a:p>
          <a:p>
            <a:pPr lvl="0" fontAlgn="base">
              <a:spcBef>
                <a:spcPct val="50000"/>
              </a:spcBef>
              <a:spcAft>
                <a:spcPct val="0"/>
              </a:spcAft>
            </a:pPr>
            <a:r>
              <a:rPr lang="en-US" sz="1500" dirty="0">
                <a:solidFill>
                  <a:srgbClr val="002060"/>
                </a:solidFill>
                <a:cs typeface="Andalus" pitchFamily="2" charset="-78"/>
              </a:rPr>
              <a:t>    Of destructive technologies, oxidation processes involving ozone, hydrogen peroxide, and oxygen, are the most commonly used and safe. </a:t>
            </a:r>
          </a:p>
          <a:p>
            <a:pPr lvl="0" fontAlgn="base">
              <a:spcBef>
                <a:spcPct val="40000"/>
              </a:spcBef>
              <a:spcAft>
                <a:spcPct val="0"/>
              </a:spcAft>
            </a:pPr>
            <a:r>
              <a:rPr lang="en-US" sz="1500" dirty="0">
                <a:solidFill>
                  <a:srgbClr val="002060"/>
                </a:solidFill>
                <a:cs typeface="Andalus" pitchFamily="2" charset="-78"/>
              </a:rPr>
              <a:t>    Techniques are currently being intensively developed for methods known as </a:t>
            </a:r>
            <a:r>
              <a:rPr lang="en-US" sz="1500" b="1" dirty="0">
                <a:solidFill>
                  <a:srgbClr val="002060"/>
                </a:solidFill>
                <a:cs typeface="Andalus" pitchFamily="2" charset="-78"/>
              </a:rPr>
              <a:t>Advanced Oxidation Processes</a:t>
            </a:r>
            <a:r>
              <a:rPr lang="en-US" sz="1500" dirty="0">
                <a:solidFill>
                  <a:srgbClr val="002060"/>
                </a:solidFill>
                <a:cs typeface="Andalus" pitchFamily="2" charset="-78"/>
              </a:rPr>
              <a:t>. These are primarily </a:t>
            </a:r>
            <a:r>
              <a:rPr lang="en-US" sz="1500" b="1" dirty="0">
                <a:solidFill>
                  <a:srgbClr val="002060"/>
                </a:solidFill>
                <a:cs typeface="Andalus" pitchFamily="2" charset="-78"/>
              </a:rPr>
              <a:t>based on reactions involving free radicals</a:t>
            </a:r>
            <a:r>
              <a:rPr lang="en-US" sz="1500" dirty="0">
                <a:solidFill>
                  <a:srgbClr val="002060"/>
                </a:solidFill>
                <a:cs typeface="Andalus" pitchFamily="2" charset="-78"/>
              </a:rPr>
              <a:t> in the following systems:</a:t>
            </a:r>
          </a:p>
          <a:p>
            <a:pPr lvl="0" fontAlgn="base">
              <a:spcBef>
                <a:spcPct val="0"/>
              </a:spcBef>
              <a:spcAft>
                <a:spcPct val="0"/>
              </a:spcAft>
              <a:buFontTx/>
              <a:buChar char="-"/>
            </a:pPr>
            <a:r>
              <a:rPr lang="en-US" sz="1500" dirty="0">
                <a:solidFill>
                  <a:srgbClr val="002060"/>
                </a:solidFill>
                <a:cs typeface="Andalus" pitchFamily="2" charset="-78"/>
              </a:rPr>
              <a:t> Non-irradiated homogeneous systems: О3/Н2О2 , О3/ОН- , Н2О2 /Fe2 (Fenton</a:t>
            </a:r>
            <a:r>
              <a:rPr lang="en-US" altLang="en-US" sz="1500" dirty="0">
                <a:solidFill>
                  <a:srgbClr val="002060"/>
                </a:solidFill>
                <a:cs typeface="Andalus" pitchFamily="2" charset="-78"/>
              </a:rPr>
              <a:t>’</a:t>
            </a:r>
            <a:r>
              <a:rPr lang="en-US" sz="1500" dirty="0">
                <a:solidFill>
                  <a:srgbClr val="002060"/>
                </a:solidFill>
                <a:cs typeface="Andalus" pitchFamily="2" charset="-78"/>
              </a:rPr>
              <a:t>s reagent);</a:t>
            </a:r>
          </a:p>
          <a:p>
            <a:pPr lvl="0" fontAlgn="base">
              <a:spcBef>
                <a:spcPct val="0"/>
              </a:spcBef>
              <a:spcAft>
                <a:spcPct val="0"/>
              </a:spcAft>
              <a:buFontTx/>
              <a:buChar char="-"/>
            </a:pPr>
            <a:r>
              <a:rPr lang="en-US" sz="1500" dirty="0">
                <a:solidFill>
                  <a:srgbClr val="002060"/>
                </a:solidFill>
                <a:cs typeface="Andalus" pitchFamily="2" charset="-78"/>
              </a:rPr>
              <a:t> Irradiated homogeneous systems: О3/UV, Н2О2/UV, О3/Н2О2/UV, photo‑Fenton, vacuum UV, electron beam;</a:t>
            </a:r>
          </a:p>
          <a:p>
            <a:pPr lvl="0" algn="just" fontAlgn="base">
              <a:spcBef>
                <a:spcPct val="0"/>
              </a:spcBef>
              <a:spcAft>
                <a:spcPct val="0"/>
              </a:spcAft>
            </a:pPr>
            <a:r>
              <a:rPr lang="en-US" sz="1500" dirty="0">
                <a:solidFill>
                  <a:srgbClr val="002060"/>
                </a:solidFill>
                <a:cs typeface="Andalus" pitchFamily="2" charset="-78"/>
              </a:rPr>
              <a:t>- Irradiated heterogeneous systems: TiO2/O2/UV;</a:t>
            </a:r>
          </a:p>
          <a:p>
            <a:pPr lvl="0" fontAlgn="base">
              <a:spcBef>
                <a:spcPct val="0"/>
              </a:spcBef>
              <a:spcAft>
                <a:spcPct val="0"/>
              </a:spcAft>
              <a:buFontTx/>
              <a:buChar char="-"/>
            </a:pPr>
            <a:r>
              <a:rPr lang="en-US" sz="1500" dirty="0">
                <a:solidFill>
                  <a:srgbClr val="002060"/>
                </a:solidFill>
                <a:cs typeface="Andalus" pitchFamily="2" charset="-78"/>
              </a:rPr>
              <a:t> Non-irradiated heterogeneous systems, known as electro-</a:t>
            </a:r>
            <a:r>
              <a:rPr lang="en-US" sz="1500" dirty="0" err="1">
                <a:solidFill>
                  <a:srgbClr val="002060"/>
                </a:solidFill>
                <a:cs typeface="Andalus" pitchFamily="2" charset="-78"/>
              </a:rPr>
              <a:t>Fentons</a:t>
            </a:r>
            <a:r>
              <a:rPr lang="en-US" sz="1500" dirty="0">
                <a:solidFill>
                  <a:srgbClr val="002060"/>
                </a:solidFill>
                <a:cs typeface="Andalus" pitchFamily="2" charset="-78"/>
              </a:rPr>
              <a:t>.</a:t>
            </a:r>
          </a:p>
          <a:p>
            <a:pPr lvl="0" fontAlgn="base">
              <a:spcBef>
                <a:spcPct val="0"/>
              </a:spcBef>
              <a:spcAft>
                <a:spcPct val="0"/>
              </a:spcAft>
              <a:buFontTx/>
              <a:buChar char="-"/>
            </a:pPr>
            <a:endParaRPr lang="en-US" sz="1500" dirty="0">
              <a:solidFill>
                <a:srgbClr val="002060"/>
              </a:solidFill>
              <a:cs typeface="Andalus" pitchFamily="2" charset="-78"/>
            </a:endParaRPr>
          </a:p>
          <a:p>
            <a:pPr lvl="0" fontAlgn="base">
              <a:spcBef>
                <a:spcPct val="0"/>
              </a:spcBef>
              <a:spcAft>
                <a:spcPct val="0"/>
              </a:spcAft>
            </a:pPr>
            <a:r>
              <a:rPr lang="en-US" sz="1500" b="1" dirty="0">
                <a:solidFill>
                  <a:srgbClr val="002060"/>
                </a:solidFill>
                <a:cs typeface="Andalus" pitchFamily="2" charset="-78"/>
              </a:rPr>
              <a:t>The majority of manufacturers are still in the testing stage for such systems</a:t>
            </a:r>
            <a:r>
              <a:rPr lang="en-US" sz="1500" dirty="0">
                <a:solidFill>
                  <a:srgbClr val="002060"/>
                </a:solidFill>
                <a:cs typeface="Andalus" pitchFamily="2" charset="-78"/>
              </a:rPr>
              <a:t>.</a:t>
            </a:r>
            <a:endParaRPr lang="ru-RU" sz="1500" dirty="0">
              <a:solidFill>
                <a:srgbClr val="002060"/>
              </a:solidFill>
              <a:cs typeface="Andalus" pitchFamily="2" charset="-78"/>
            </a:endParaRPr>
          </a:p>
        </p:txBody>
      </p:sp>
      <p:sp>
        <p:nvSpPr>
          <p:cNvPr id="4" name="Rectangle 3"/>
          <p:cNvSpPr/>
          <p:nvPr/>
        </p:nvSpPr>
        <p:spPr>
          <a:xfrm>
            <a:off x="1357290" y="928670"/>
            <a:ext cx="6715172" cy="369332"/>
          </a:xfrm>
          <a:prstGeom prst="rect">
            <a:avLst/>
          </a:prstGeom>
        </p:spPr>
        <p:txBody>
          <a:bodyPr wrap="square">
            <a:spAutoFit/>
          </a:bodyPr>
          <a:lstStyle/>
          <a:p>
            <a:pPr lvl="0" algn="ctr" fontAlgn="base">
              <a:spcBef>
                <a:spcPct val="0"/>
              </a:spcBef>
              <a:spcAft>
                <a:spcPct val="0"/>
              </a:spcAft>
            </a:pPr>
            <a:r>
              <a:rPr lang="en-US" b="1" i="1" dirty="0">
                <a:solidFill>
                  <a:srgbClr val="FF0000"/>
                </a:solidFill>
                <a:effectLst>
                  <a:outerShdw blurRad="38100" dist="38100" dir="2700000" algn="tl">
                    <a:srgbClr val="000000">
                      <a:alpha val="43137"/>
                    </a:srgbClr>
                  </a:outerShdw>
                </a:effectLst>
                <a:cs typeface="Andalus" pitchFamily="2" charset="-78"/>
              </a:rPr>
              <a:t>Heterogeneous Catalytic </a:t>
            </a:r>
            <a:r>
              <a:rPr lang="en-US" b="1" i="1" dirty="0" err="1">
                <a:solidFill>
                  <a:srgbClr val="FF0000"/>
                </a:solidFill>
                <a:effectLst>
                  <a:outerShdw blurRad="38100" dist="38100" dir="2700000" algn="tl">
                    <a:srgbClr val="000000">
                      <a:alpha val="43137"/>
                    </a:srgbClr>
                  </a:outerShdw>
                </a:effectLst>
                <a:cs typeface="Andalus" pitchFamily="2" charset="-78"/>
              </a:rPr>
              <a:t>Photooxidation</a:t>
            </a:r>
            <a:r>
              <a:rPr lang="en-US" b="1" i="1" dirty="0">
                <a:solidFill>
                  <a:srgbClr val="FF0000"/>
                </a:solidFill>
                <a:effectLst>
                  <a:outerShdw blurRad="38100" dist="38100" dir="2700000" algn="tl">
                    <a:srgbClr val="000000">
                      <a:alpha val="43137"/>
                    </a:srgbClr>
                  </a:outerShdw>
                </a:effectLst>
                <a:cs typeface="Andalus" pitchFamily="2" charset="-78"/>
              </a:rPr>
              <a:t> Technology</a:t>
            </a:r>
            <a:r>
              <a:rPr lang="ru-RU" b="1" i="1" dirty="0">
                <a:solidFill>
                  <a:srgbClr val="FF0000"/>
                </a:solidFill>
                <a:effectLst>
                  <a:outerShdw blurRad="38100" dist="38100" dir="2700000" algn="tl">
                    <a:srgbClr val="000000">
                      <a:alpha val="43137"/>
                    </a:srgbClr>
                  </a:outerShdw>
                </a:effectLst>
                <a:cs typeface="Andalus" pitchFamily="2" charset="-78"/>
              </a:rPr>
              <a:t> </a:t>
            </a:r>
            <a:r>
              <a:rPr lang="en-US" b="1" i="1" dirty="0">
                <a:solidFill>
                  <a:srgbClr val="FF0000"/>
                </a:solidFill>
                <a:effectLst>
                  <a:outerShdw blurRad="38100" dist="38100" dir="2700000" algn="tl">
                    <a:srgbClr val="000000">
                      <a:alpha val="43137"/>
                    </a:srgbClr>
                  </a:outerShdw>
                </a:effectLst>
                <a:cs typeface="Andalus" pitchFamily="2" charset="-78"/>
              </a:rPr>
              <a:t>of HRS </a:t>
            </a:r>
            <a:r>
              <a:rPr lang="en-US" b="1" i="1" dirty="0" err="1">
                <a:solidFill>
                  <a:srgbClr val="FF0000"/>
                </a:solidFill>
                <a:effectLst>
                  <a:outerShdw blurRad="38100" dist="38100" dir="2700000" algn="tl">
                    <a:srgbClr val="000000">
                      <a:alpha val="43137"/>
                    </a:srgbClr>
                  </a:outerShdw>
                </a:effectLst>
                <a:cs typeface="Andalus" pitchFamily="2" charset="-78"/>
              </a:rPr>
              <a:t>Oy</a:t>
            </a:r>
            <a:r>
              <a:rPr lang="en-US" b="1" i="1" dirty="0">
                <a:solidFill>
                  <a:srgbClr val="FF0000"/>
                </a:solidFill>
                <a:effectLst>
                  <a:outerShdw blurRad="38100" dist="38100" dir="2700000" algn="tl">
                    <a:srgbClr val="000000">
                      <a:alpha val="43137"/>
                    </a:srgbClr>
                  </a:outerShdw>
                </a:effectLst>
                <a:cs typeface="Andalus" pitchFamily="2" charset="-78"/>
              </a:rPr>
              <a:t>. </a:t>
            </a:r>
          </a:p>
        </p:txBody>
      </p:sp>
      <p:sp>
        <p:nvSpPr>
          <p:cNvPr id="7" name="Прямоугольник 6"/>
          <p:cNvSpPr/>
          <p:nvPr/>
        </p:nvSpPr>
        <p:spPr>
          <a:xfrm>
            <a:off x="357158" y="214291"/>
            <a:ext cx="8501122" cy="369332"/>
          </a:xfrm>
          <a:prstGeom prst="rect">
            <a:avLst/>
          </a:prstGeom>
        </p:spPr>
        <p:txBody>
          <a:bodyPr wrap="square">
            <a:spAutoFit/>
          </a:bodyPr>
          <a:lstStyle/>
          <a:p>
            <a:pPr lvl="0" algn="ctr">
              <a:defRPr/>
            </a:pPr>
            <a:r>
              <a:rPr lang="en-US" b="1" cap="all" dirty="0" smtClean="0">
                <a:ln w="0"/>
                <a:solidFill>
                  <a:srgbClr val="002060"/>
                </a:solidFill>
                <a:effectLst>
                  <a:reflection blurRad="12700" stA="50000" endPos="50000" dist="5000" dir="5400000" sy="-100000" rotWithShape="0"/>
                </a:effectLst>
                <a:latin typeface="Garamond"/>
              </a:rPr>
              <a:t>HOOD RIVER FINLAND LTD  &amp;  SHFRA  MULTI  ACTIVITES Co. ltd</a:t>
            </a:r>
            <a:endParaRPr lang="en-US" b="1" cap="all" dirty="0">
              <a:ln w="0"/>
              <a:solidFill>
                <a:srgbClr val="002060"/>
              </a:solidFill>
              <a:effectLst>
                <a:reflection blurRad="12700" stA="50000" endPos="50000" dist="5000" dir="5400000" sy="-100000" rotWithShape="0"/>
              </a:effectLst>
              <a:latin typeface="Garamond"/>
            </a:endParaRPr>
          </a:p>
        </p:txBody>
      </p:sp>
    </p:spTree>
    <p:extLst>
      <p:ext uri="{BB962C8B-B14F-4D97-AF65-F5344CB8AC3E}">
        <p14:creationId xmlns:p14="http://schemas.microsoft.com/office/powerpoint/2010/main" xmlns="" val="312947195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Rectangle 1040"/>
          <p:cNvSpPr/>
          <p:nvPr/>
        </p:nvSpPr>
        <p:spPr>
          <a:xfrm>
            <a:off x="235527" y="2895600"/>
            <a:ext cx="8686800" cy="369332"/>
          </a:xfrm>
          <a:prstGeom prst="rect">
            <a:avLst/>
          </a:prstGeom>
        </p:spPr>
        <p:txBody>
          <a:bodyPr wrap="square">
            <a:spAutoFit/>
          </a:bodyPr>
          <a:lstStyle/>
          <a:p>
            <a:r>
              <a:rPr lang="en-US" dirty="0" smtClean="0">
                <a:solidFill>
                  <a:srgbClr val="002060"/>
                </a:solidFill>
              </a:rPr>
              <a:t>                 </a:t>
            </a:r>
          </a:p>
        </p:txBody>
      </p:sp>
      <p:pic>
        <p:nvPicPr>
          <p:cNvPr id="51" name="Picture 4" descr="G:\Hussein Flesh\أوراق شفرة\صورة.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 t="3675" r="27711" b="-1"/>
          <a:stretch/>
        </p:blipFill>
        <p:spPr bwMode="auto">
          <a:xfrm>
            <a:off x="7467601" y="5708074"/>
            <a:ext cx="1662546" cy="114992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978090" y="857232"/>
            <a:ext cx="6781800" cy="646331"/>
          </a:xfrm>
          <a:prstGeom prst="rect">
            <a:avLst/>
          </a:prstGeom>
        </p:spPr>
        <p:txBody>
          <a:bodyPr wrap="square">
            <a:spAutoFit/>
          </a:bodyPr>
          <a:lstStyle/>
          <a:p>
            <a:pPr algn="ctr"/>
            <a:r>
              <a:rPr lang="en-US" b="1" i="1" dirty="0">
                <a:solidFill>
                  <a:srgbClr val="FF0000"/>
                </a:solidFill>
                <a:effectLst>
                  <a:outerShdw blurRad="38100" dist="38100" dir="2700000" algn="tl">
                    <a:srgbClr val="000000">
                      <a:alpha val="43137"/>
                    </a:srgbClr>
                  </a:outerShdw>
                </a:effectLst>
                <a:cs typeface="Andalus" pitchFamily="2" charset="-78"/>
              </a:rPr>
              <a:t>USING PHOTOCHEMICAL TECHNIQUES IN WATER TREATMENT TECHNOLOGIES</a:t>
            </a:r>
            <a:endParaRPr lang="ru-RU" i="1" dirty="0">
              <a:solidFill>
                <a:srgbClr val="FF0000"/>
              </a:solidFill>
              <a:effectLst>
                <a:outerShdw blurRad="38100" dist="38100" dir="2700000" algn="tl">
                  <a:srgbClr val="000000">
                    <a:alpha val="43137"/>
                  </a:srgbClr>
                </a:outerShdw>
              </a:effectLst>
              <a:cs typeface="Andalus" pitchFamily="2" charset="-78"/>
            </a:endParaRPr>
          </a:p>
        </p:txBody>
      </p:sp>
      <p:sp>
        <p:nvSpPr>
          <p:cNvPr id="5" name="Rectangle 4"/>
          <p:cNvSpPr/>
          <p:nvPr/>
        </p:nvSpPr>
        <p:spPr>
          <a:xfrm>
            <a:off x="415637" y="1699483"/>
            <a:ext cx="8312726" cy="4708981"/>
          </a:xfrm>
          <a:prstGeom prst="rect">
            <a:avLst/>
          </a:prstGeom>
        </p:spPr>
        <p:txBody>
          <a:bodyPr wrap="square">
            <a:spAutoFit/>
          </a:bodyPr>
          <a:lstStyle/>
          <a:p>
            <a:pPr algn="just"/>
            <a:r>
              <a:rPr lang="en-US" sz="1500" dirty="0">
                <a:solidFill>
                  <a:srgbClr val="002060"/>
                </a:solidFill>
                <a:cs typeface="Andalus" pitchFamily="2" charset="-78"/>
              </a:rPr>
              <a:t>We began our work </a:t>
            </a:r>
            <a:r>
              <a:rPr lang="en-US" sz="1500" b="1" dirty="0">
                <a:solidFill>
                  <a:srgbClr val="002060"/>
                </a:solidFill>
                <a:cs typeface="Andalus" pitchFamily="2" charset="-78"/>
              </a:rPr>
              <a:t>at the beginning of the 1990s, when even the term </a:t>
            </a:r>
            <a:r>
              <a:rPr lang="en-US" altLang="en-US" sz="1500" b="1" dirty="0">
                <a:solidFill>
                  <a:srgbClr val="002060"/>
                </a:solidFill>
                <a:cs typeface="Andalus" pitchFamily="2" charset="-78"/>
              </a:rPr>
              <a:t>‘</a:t>
            </a:r>
            <a:r>
              <a:rPr lang="en-US" sz="1500" b="1" dirty="0">
                <a:solidFill>
                  <a:srgbClr val="002060"/>
                </a:solidFill>
                <a:cs typeface="Andalus" pitchFamily="2" charset="-78"/>
              </a:rPr>
              <a:t>advanced oxidation processes</a:t>
            </a:r>
            <a:r>
              <a:rPr lang="en-US" altLang="en-US" sz="1500" b="1" dirty="0">
                <a:solidFill>
                  <a:srgbClr val="002060"/>
                </a:solidFill>
                <a:cs typeface="Andalus" pitchFamily="2" charset="-78"/>
              </a:rPr>
              <a:t>’</a:t>
            </a:r>
            <a:r>
              <a:rPr lang="en-US" sz="1500" b="1" dirty="0">
                <a:solidFill>
                  <a:srgbClr val="002060"/>
                </a:solidFill>
                <a:cs typeface="Andalus" pitchFamily="2" charset="-78"/>
              </a:rPr>
              <a:t> had not been introduced.</a:t>
            </a:r>
            <a:r>
              <a:rPr lang="en-US" sz="1500" dirty="0">
                <a:solidFill>
                  <a:srgbClr val="002060"/>
                </a:solidFill>
                <a:cs typeface="Andalus" pitchFamily="2" charset="-78"/>
              </a:rPr>
              <a:t> It is known that simultaneously treating water with </a:t>
            </a:r>
            <a:r>
              <a:rPr lang="en-US" sz="1500" dirty="0" err="1">
                <a:solidFill>
                  <a:srgbClr val="002060"/>
                </a:solidFill>
                <a:cs typeface="Andalus" pitchFamily="2" charset="-78"/>
              </a:rPr>
              <a:t>oxidisers</a:t>
            </a:r>
            <a:r>
              <a:rPr lang="en-US" sz="1500" dirty="0">
                <a:solidFill>
                  <a:srgbClr val="002060"/>
                </a:solidFill>
                <a:cs typeface="Andalus" pitchFamily="2" charset="-78"/>
              </a:rPr>
              <a:t> (ozone, hydrogen peroxide) and UV radiation accelerates the oxidation rate of dissolved organic molecules by a factor of 100–10,000, with the effects of ozone and UV radiation having shown to be synergistic.</a:t>
            </a:r>
          </a:p>
          <a:p>
            <a:pPr algn="just"/>
            <a:endParaRPr lang="en-US" sz="1500" dirty="0">
              <a:solidFill>
                <a:srgbClr val="002060"/>
              </a:solidFill>
              <a:cs typeface="Andalus" pitchFamily="2" charset="-78"/>
            </a:endParaRPr>
          </a:p>
          <a:p>
            <a:pPr algn="just"/>
            <a:r>
              <a:rPr lang="en-US" sz="1500" dirty="0">
                <a:solidFill>
                  <a:srgbClr val="002060"/>
                </a:solidFill>
                <a:cs typeface="Andalus" pitchFamily="2" charset="-78"/>
              </a:rPr>
              <a:t>Effective decomposition of the following </a:t>
            </a:r>
            <a:r>
              <a:rPr lang="en-US" sz="1500" b="1" dirty="0">
                <a:solidFill>
                  <a:srgbClr val="002060"/>
                </a:solidFill>
                <a:cs typeface="Andalus" pitchFamily="2" charset="-78"/>
              </a:rPr>
              <a:t>organic water pollutants </a:t>
            </a:r>
            <a:r>
              <a:rPr lang="en-US" sz="1500" dirty="0">
                <a:solidFill>
                  <a:srgbClr val="002060"/>
                </a:solidFill>
                <a:cs typeface="Andalus" pitchFamily="2" charset="-78"/>
              </a:rPr>
              <a:t>is achieved: </a:t>
            </a:r>
          </a:p>
          <a:p>
            <a:pPr algn="just"/>
            <a:r>
              <a:rPr lang="en-US" sz="1500" dirty="0">
                <a:solidFill>
                  <a:srgbClr val="002060"/>
                </a:solidFill>
                <a:cs typeface="Andalus" pitchFamily="2" charset="-78"/>
              </a:rPr>
              <a:t>- </a:t>
            </a:r>
            <a:r>
              <a:rPr lang="en-US" sz="1500" b="1" dirty="0" err="1">
                <a:solidFill>
                  <a:srgbClr val="002060"/>
                </a:solidFill>
                <a:cs typeface="Andalus" pitchFamily="2" charset="-78"/>
              </a:rPr>
              <a:t>halohydrocabons</a:t>
            </a:r>
            <a:r>
              <a:rPr lang="en-US" sz="1500" b="1" dirty="0">
                <a:solidFill>
                  <a:srgbClr val="002060"/>
                </a:solidFill>
                <a:cs typeface="Andalus" pitchFamily="2" charset="-78"/>
              </a:rPr>
              <a:t> </a:t>
            </a:r>
            <a:r>
              <a:rPr lang="en-US" sz="1500" dirty="0">
                <a:solidFill>
                  <a:srgbClr val="002060"/>
                </a:solidFill>
                <a:cs typeface="Andalus" pitchFamily="2" charset="-78"/>
              </a:rPr>
              <a:t>(vinyl chloride, </a:t>
            </a:r>
            <a:r>
              <a:rPr lang="en-US" sz="1500" dirty="0" err="1">
                <a:solidFill>
                  <a:srgbClr val="002060"/>
                </a:solidFill>
                <a:cs typeface="Andalus" pitchFamily="2" charset="-78"/>
              </a:rPr>
              <a:t>dichloroethane</a:t>
            </a:r>
            <a:r>
              <a:rPr lang="en-US" sz="1500" dirty="0">
                <a:solidFill>
                  <a:srgbClr val="002060"/>
                </a:solidFill>
                <a:cs typeface="Andalus" pitchFamily="2" charset="-78"/>
              </a:rPr>
              <a:t>, trichloroethylene, </a:t>
            </a:r>
            <a:r>
              <a:rPr lang="en-US" sz="1500" dirty="0" err="1">
                <a:solidFill>
                  <a:srgbClr val="002060"/>
                </a:solidFill>
                <a:cs typeface="Andalus" pitchFamily="2" charset="-78"/>
              </a:rPr>
              <a:t>perchloroethylene</a:t>
            </a:r>
            <a:r>
              <a:rPr lang="en-US" sz="1500" dirty="0">
                <a:solidFill>
                  <a:srgbClr val="002060"/>
                </a:solidFill>
                <a:cs typeface="Andalus" pitchFamily="2" charset="-78"/>
              </a:rPr>
              <a:t>, </a:t>
            </a:r>
            <a:r>
              <a:rPr lang="en-US" sz="1500" dirty="0" err="1">
                <a:solidFill>
                  <a:srgbClr val="002060"/>
                </a:solidFill>
                <a:cs typeface="Andalus" pitchFamily="2" charset="-78"/>
              </a:rPr>
              <a:t>chlorbenzol</a:t>
            </a:r>
            <a:r>
              <a:rPr lang="en-US" sz="1500" dirty="0">
                <a:solidFill>
                  <a:srgbClr val="002060"/>
                </a:solidFill>
                <a:cs typeface="Andalus" pitchFamily="2" charset="-78"/>
              </a:rPr>
              <a:t>, </a:t>
            </a:r>
            <a:r>
              <a:rPr lang="en-US" sz="1500" dirty="0" err="1">
                <a:solidFill>
                  <a:srgbClr val="002060"/>
                </a:solidFill>
                <a:cs typeface="Andalus" pitchFamily="2" charset="-78"/>
              </a:rPr>
              <a:t>chlorophenols</a:t>
            </a:r>
            <a:r>
              <a:rPr lang="en-US" sz="1500" dirty="0">
                <a:solidFill>
                  <a:srgbClr val="002060"/>
                </a:solidFill>
                <a:cs typeface="Andalus" pitchFamily="2" charset="-78"/>
              </a:rPr>
              <a:t>, polychlorinated </a:t>
            </a:r>
            <a:r>
              <a:rPr lang="en-US" sz="1500" dirty="0" err="1">
                <a:solidFill>
                  <a:srgbClr val="002060"/>
                </a:solidFill>
                <a:cs typeface="Andalus" pitchFamily="2" charset="-78"/>
              </a:rPr>
              <a:t>bifenyls</a:t>
            </a:r>
            <a:r>
              <a:rPr lang="en-US" sz="1500" dirty="0">
                <a:solidFill>
                  <a:srgbClr val="002060"/>
                </a:solidFill>
                <a:cs typeface="Andalus" pitchFamily="2" charset="-78"/>
              </a:rPr>
              <a:t>);</a:t>
            </a:r>
          </a:p>
          <a:p>
            <a:pPr algn="just"/>
            <a:r>
              <a:rPr lang="en-US" sz="1500" dirty="0">
                <a:solidFill>
                  <a:srgbClr val="002060"/>
                </a:solidFill>
                <a:cs typeface="Andalus" pitchFamily="2" charset="-78"/>
              </a:rPr>
              <a:t>- </a:t>
            </a:r>
            <a:r>
              <a:rPr lang="en-US" sz="1500" b="1" dirty="0">
                <a:solidFill>
                  <a:srgbClr val="002060"/>
                </a:solidFill>
                <a:cs typeface="Andalus" pitchFamily="2" charset="-78"/>
              </a:rPr>
              <a:t>aromatic </a:t>
            </a:r>
            <a:r>
              <a:rPr lang="en-US" sz="1500" dirty="0">
                <a:solidFill>
                  <a:srgbClr val="002060"/>
                </a:solidFill>
                <a:cs typeface="Andalus" pitchFamily="2" charset="-78"/>
              </a:rPr>
              <a:t>(</a:t>
            </a:r>
            <a:r>
              <a:rPr lang="en-US" sz="1500" dirty="0" err="1">
                <a:solidFill>
                  <a:srgbClr val="002060"/>
                </a:solidFill>
                <a:cs typeface="Andalus" pitchFamily="2" charset="-78"/>
              </a:rPr>
              <a:t>benzol</a:t>
            </a:r>
            <a:r>
              <a:rPr lang="en-US" sz="1500" dirty="0">
                <a:solidFill>
                  <a:srgbClr val="002060"/>
                </a:solidFill>
                <a:cs typeface="Andalus" pitchFamily="2" charset="-78"/>
              </a:rPr>
              <a:t>, toluene, xylene, </a:t>
            </a:r>
            <a:r>
              <a:rPr lang="en-US" sz="1500" dirty="0" err="1">
                <a:solidFill>
                  <a:srgbClr val="002060"/>
                </a:solidFill>
                <a:cs typeface="Andalus" pitchFamily="2" charset="-78"/>
              </a:rPr>
              <a:t>ethylbenzene</a:t>
            </a:r>
            <a:r>
              <a:rPr lang="en-US" sz="1500" dirty="0">
                <a:solidFill>
                  <a:srgbClr val="002060"/>
                </a:solidFill>
                <a:cs typeface="Andalus" pitchFamily="2" charset="-78"/>
              </a:rPr>
              <a:t>); </a:t>
            </a:r>
            <a:r>
              <a:rPr lang="en-US" sz="1500" b="1" dirty="0">
                <a:solidFill>
                  <a:srgbClr val="002060"/>
                </a:solidFill>
                <a:cs typeface="Andalus" pitchFamily="2" charset="-78"/>
              </a:rPr>
              <a:t>and</a:t>
            </a:r>
            <a:r>
              <a:rPr lang="en-US" sz="1500" dirty="0">
                <a:solidFill>
                  <a:srgbClr val="002060"/>
                </a:solidFill>
                <a:cs typeface="Andalus" pitchFamily="2" charset="-78"/>
              </a:rPr>
              <a:t> </a:t>
            </a:r>
          </a:p>
          <a:p>
            <a:pPr algn="just"/>
            <a:r>
              <a:rPr lang="en-US" sz="1500" dirty="0">
                <a:solidFill>
                  <a:srgbClr val="002060"/>
                </a:solidFill>
                <a:cs typeface="Andalus" pitchFamily="2" charset="-78"/>
              </a:rPr>
              <a:t>- </a:t>
            </a:r>
            <a:r>
              <a:rPr lang="en-US" sz="1500" b="1" dirty="0">
                <a:solidFill>
                  <a:srgbClr val="002060"/>
                </a:solidFill>
                <a:cs typeface="Andalus" pitchFamily="2" charset="-78"/>
              </a:rPr>
              <a:t>polycyclic</a:t>
            </a:r>
            <a:r>
              <a:rPr lang="en-US" sz="1500" dirty="0">
                <a:solidFill>
                  <a:srgbClr val="002060"/>
                </a:solidFill>
                <a:cs typeface="Andalus" pitchFamily="2" charset="-78"/>
              </a:rPr>
              <a:t> (naphthalene, </a:t>
            </a:r>
            <a:r>
              <a:rPr lang="en-US" sz="1500" dirty="0" err="1">
                <a:solidFill>
                  <a:srgbClr val="002060"/>
                </a:solidFill>
                <a:cs typeface="Andalus" pitchFamily="2" charset="-78"/>
              </a:rPr>
              <a:t>anthracene</a:t>
            </a:r>
            <a:r>
              <a:rPr lang="en-US" sz="1500" dirty="0">
                <a:solidFill>
                  <a:srgbClr val="002060"/>
                </a:solidFill>
                <a:cs typeface="Andalus" pitchFamily="2" charset="-78"/>
              </a:rPr>
              <a:t>, </a:t>
            </a:r>
            <a:r>
              <a:rPr lang="en-US" sz="1500" dirty="0" err="1">
                <a:solidFill>
                  <a:srgbClr val="002060"/>
                </a:solidFill>
                <a:cs typeface="Andalus" pitchFamily="2" charset="-78"/>
              </a:rPr>
              <a:t>pyrene</a:t>
            </a:r>
            <a:r>
              <a:rPr lang="en-US" sz="1500" dirty="0">
                <a:solidFill>
                  <a:srgbClr val="002060"/>
                </a:solidFill>
                <a:cs typeface="Andalus" pitchFamily="2" charset="-78"/>
              </a:rPr>
              <a:t>, </a:t>
            </a:r>
            <a:r>
              <a:rPr lang="en-US" sz="1500" dirty="0" err="1">
                <a:solidFill>
                  <a:srgbClr val="002060"/>
                </a:solidFill>
                <a:cs typeface="Andalus" pitchFamily="2" charset="-78"/>
              </a:rPr>
              <a:t>benz</a:t>
            </a:r>
            <a:r>
              <a:rPr lang="en-US" sz="1500" dirty="0">
                <a:solidFill>
                  <a:srgbClr val="002060"/>
                </a:solidFill>
                <a:cs typeface="Andalus" pitchFamily="2" charset="-78"/>
              </a:rPr>
              <a:t>-a-</a:t>
            </a:r>
            <a:r>
              <a:rPr lang="en-US" sz="1500" dirty="0" err="1">
                <a:solidFill>
                  <a:srgbClr val="002060"/>
                </a:solidFill>
                <a:cs typeface="Andalus" pitchFamily="2" charset="-78"/>
              </a:rPr>
              <a:t>pyrene</a:t>
            </a:r>
            <a:r>
              <a:rPr lang="en-US" sz="1500" dirty="0">
                <a:solidFill>
                  <a:srgbClr val="002060"/>
                </a:solidFill>
                <a:cs typeface="Andalus" pitchFamily="2" charset="-78"/>
              </a:rPr>
              <a:t>) </a:t>
            </a:r>
            <a:r>
              <a:rPr lang="en-US" sz="1500" b="1" dirty="0">
                <a:solidFill>
                  <a:srgbClr val="002060"/>
                </a:solidFill>
                <a:cs typeface="Andalus" pitchFamily="2" charset="-78"/>
              </a:rPr>
              <a:t>hydrocarbons</a:t>
            </a:r>
            <a:r>
              <a:rPr lang="en-US" sz="1500" dirty="0">
                <a:solidFill>
                  <a:srgbClr val="002060"/>
                </a:solidFill>
                <a:cs typeface="Andalus" pitchFamily="2" charset="-78"/>
              </a:rPr>
              <a:t>;</a:t>
            </a:r>
          </a:p>
          <a:p>
            <a:pPr algn="just"/>
            <a:r>
              <a:rPr lang="en-US" sz="1500" dirty="0">
                <a:solidFill>
                  <a:srgbClr val="002060"/>
                </a:solidFill>
                <a:cs typeface="Andalus" pitchFamily="2" charset="-78"/>
              </a:rPr>
              <a:t>- </a:t>
            </a:r>
            <a:r>
              <a:rPr lang="en-US" sz="1500" b="1" dirty="0">
                <a:solidFill>
                  <a:srgbClr val="002060"/>
                </a:solidFill>
                <a:cs typeface="Andalus" pitchFamily="2" charset="-78"/>
              </a:rPr>
              <a:t>herbicides</a:t>
            </a:r>
            <a:r>
              <a:rPr lang="en-US" sz="1500" dirty="0">
                <a:solidFill>
                  <a:srgbClr val="002060"/>
                </a:solidFill>
                <a:cs typeface="Andalus" pitchFamily="2" charset="-78"/>
              </a:rPr>
              <a:t> (</a:t>
            </a:r>
            <a:r>
              <a:rPr lang="en-US" sz="1500" dirty="0" err="1">
                <a:solidFill>
                  <a:srgbClr val="002060"/>
                </a:solidFill>
                <a:cs typeface="Andalus" pitchFamily="2" charset="-78"/>
              </a:rPr>
              <a:t>athrazene</a:t>
            </a:r>
            <a:r>
              <a:rPr lang="en-US" sz="1500" dirty="0">
                <a:solidFill>
                  <a:srgbClr val="002060"/>
                </a:solidFill>
                <a:cs typeface="Andalus" pitchFamily="2" charset="-78"/>
              </a:rPr>
              <a:t>, </a:t>
            </a:r>
            <a:r>
              <a:rPr lang="en-US" sz="1500" dirty="0" err="1">
                <a:solidFill>
                  <a:srgbClr val="002060"/>
                </a:solidFill>
                <a:cs typeface="Andalus" pitchFamily="2" charset="-78"/>
              </a:rPr>
              <a:t>propazene</a:t>
            </a:r>
            <a:r>
              <a:rPr lang="en-US" sz="1500" dirty="0">
                <a:solidFill>
                  <a:srgbClr val="002060"/>
                </a:solidFill>
                <a:cs typeface="Andalus" pitchFamily="2" charset="-78"/>
              </a:rPr>
              <a:t>, </a:t>
            </a:r>
            <a:r>
              <a:rPr lang="en-US" sz="1500" dirty="0" err="1">
                <a:solidFill>
                  <a:srgbClr val="002060"/>
                </a:solidFill>
                <a:cs typeface="Andalus" pitchFamily="2" charset="-78"/>
              </a:rPr>
              <a:t>bromazyle</a:t>
            </a:r>
            <a:r>
              <a:rPr lang="en-US" sz="1500" dirty="0">
                <a:solidFill>
                  <a:srgbClr val="002060"/>
                </a:solidFill>
                <a:cs typeface="Andalus" pitchFamily="2" charset="-78"/>
              </a:rPr>
              <a:t>);</a:t>
            </a:r>
          </a:p>
          <a:p>
            <a:pPr algn="just"/>
            <a:r>
              <a:rPr lang="en-US" sz="1500" dirty="0">
                <a:solidFill>
                  <a:srgbClr val="002060"/>
                </a:solidFill>
                <a:cs typeface="Andalus" pitchFamily="2" charset="-78"/>
              </a:rPr>
              <a:t>- </a:t>
            </a:r>
            <a:r>
              <a:rPr lang="en-US" sz="1500" b="1" dirty="0">
                <a:solidFill>
                  <a:srgbClr val="002060"/>
                </a:solidFill>
                <a:cs typeface="Andalus" pitchFamily="2" charset="-78"/>
              </a:rPr>
              <a:t>other hazardous compounds</a:t>
            </a:r>
            <a:r>
              <a:rPr lang="en-US" sz="1500" dirty="0">
                <a:solidFill>
                  <a:srgbClr val="002060"/>
                </a:solidFill>
                <a:cs typeface="Andalus" pitchFamily="2" charset="-78"/>
              </a:rPr>
              <a:t> (phenols, alcohols, aldehydes, oils, fats, carboxylic acids, etc.)</a:t>
            </a:r>
          </a:p>
          <a:p>
            <a:pPr algn="just"/>
            <a:r>
              <a:rPr lang="en-US" sz="1500" b="1" dirty="0">
                <a:solidFill>
                  <a:srgbClr val="002060"/>
                </a:solidFill>
                <a:cs typeface="Andalus" pitchFamily="2" charset="-78"/>
              </a:rPr>
              <a:t>That is to say almost all organic water pollutants, including persistent </a:t>
            </a:r>
          </a:p>
          <a:p>
            <a:pPr algn="just"/>
            <a:r>
              <a:rPr lang="en-US" sz="1500" b="1" dirty="0">
                <a:solidFill>
                  <a:srgbClr val="002060"/>
                </a:solidFill>
                <a:cs typeface="Andalus" pitchFamily="2" charset="-78"/>
              </a:rPr>
              <a:t>organic pollutants (POPs) are decomposed.</a:t>
            </a:r>
            <a:r>
              <a:rPr lang="en-US" sz="1500" dirty="0">
                <a:solidFill>
                  <a:srgbClr val="002060"/>
                </a:solidFill>
                <a:cs typeface="Andalus" pitchFamily="2" charset="-78"/>
              </a:rPr>
              <a:t> </a:t>
            </a:r>
          </a:p>
          <a:p>
            <a:pPr algn="just"/>
            <a:r>
              <a:rPr lang="en-US" sz="1500" b="1" dirty="0">
                <a:solidFill>
                  <a:srgbClr val="002060"/>
                </a:solidFill>
                <a:cs typeface="Andalus" pitchFamily="2" charset="-78"/>
              </a:rPr>
              <a:t>Generally, reactions reach complete </a:t>
            </a:r>
            <a:r>
              <a:rPr lang="en-US" sz="1500" b="1" dirty="0" err="1">
                <a:solidFill>
                  <a:srgbClr val="002060"/>
                </a:solidFill>
                <a:cs typeface="Andalus" pitchFamily="2" charset="-78"/>
              </a:rPr>
              <a:t>mineralisation</a:t>
            </a:r>
            <a:r>
              <a:rPr lang="en-US" sz="1500" dirty="0">
                <a:solidFill>
                  <a:srgbClr val="002060"/>
                </a:solidFill>
                <a:cs typeface="Andalus" pitchFamily="2" charset="-78"/>
              </a:rPr>
              <a:t> of organic compounds, while </a:t>
            </a:r>
            <a:r>
              <a:rPr lang="en-US" sz="1500" dirty="0" err="1">
                <a:solidFill>
                  <a:srgbClr val="002060"/>
                </a:solidFill>
                <a:cs typeface="Andalus" pitchFamily="2" charset="-78"/>
              </a:rPr>
              <a:t>detoxication</a:t>
            </a:r>
            <a:r>
              <a:rPr lang="en-US" sz="1500" dirty="0">
                <a:solidFill>
                  <a:srgbClr val="002060"/>
                </a:solidFill>
                <a:cs typeface="Andalus" pitchFamily="2" charset="-78"/>
              </a:rPr>
              <a:t> of a number of inorganic compounds (nitrites, cyanides, hydrazine, etc.) is also observed. </a:t>
            </a:r>
          </a:p>
          <a:p>
            <a:pPr algn="just"/>
            <a:endParaRPr lang="en-US" sz="1500" dirty="0">
              <a:solidFill>
                <a:srgbClr val="002060"/>
              </a:solidFill>
              <a:cs typeface="Andalus" pitchFamily="2" charset="-78"/>
            </a:endParaRPr>
          </a:p>
          <a:p>
            <a:pPr algn="just"/>
            <a:r>
              <a:rPr lang="en-US" sz="1500" b="1" dirty="0">
                <a:solidFill>
                  <a:srgbClr val="002060"/>
                </a:solidFill>
                <a:cs typeface="Andalus" pitchFamily="2" charset="-78"/>
              </a:rPr>
              <a:t>  We have succeeded in developing a new technology using О3/UV treatment by converting it into a heterogeneous catalytic process</a:t>
            </a:r>
            <a:endParaRPr lang="en-US" sz="1500" dirty="0">
              <a:solidFill>
                <a:srgbClr val="002060"/>
              </a:solidFill>
              <a:cs typeface="Andalus" pitchFamily="2" charset="-78"/>
            </a:endParaRPr>
          </a:p>
        </p:txBody>
      </p:sp>
      <p:pic>
        <p:nvPicPr>
          <p:cNvPr id="7" name="Picture 2" descr="C:\Users\Пользователь\Desktop\Бланк HRS\док HRS OY\лого.jpg"/>
          <p:cNvPicPr>
            <a:picLocks noChangeAspect="1" noChangeArrowheads="1"/>
          </p:cNvPicPr>
          <p:nvPr/>
        </p:nvPicPr>
        <p:blipFill>
          <a:blip r:embed="rId3" cstate="print"/>
          <a:srcRect/>
          <a:stretch>
            <a:fillRect/>
          </a:stretch>
        </p:blipFill>
        <p:spPr bwMode="auto">
          <a:xfrm>
            <a:off x="214282" y="928670"/>
            <a:ext cx="1071570" cy="905391"/>
          </a:xfrm>
          <a:prstGeom prst="rect">
            <a:avLst/>
          </a:prstGeom>
          <a:noFill/>
        </p:spPr>
      </p:pic>
      <p:sp>
        <p:nvSpPr>
          <p:cNvPr id="8" name="Прямоугольник 7"/>
          <p:cNvSpPr/>
          <p:nvPr/>
        </p:nvSpPr>
        <p:spPr>
          <a:xfrm>
            <a:off x="285720" y="214291"/>
            <a:ext cx="8572560" cy="369332"/>
          </a:xfrm>
          <a:prstGeom prst="rect">
            <a:avLst/>
          </a:prstGeom>
        </p:spPr>
        <p:txBody>
          <a:bodyPr wrap="square">
            <a:spAutoFit/>
          </a:bodyPr>
          <a:lstStyle/>
          <a:p>
            <a:pPr lvl="0" algn="ctr">
              <a:defRPr/>
            </a:pPr>
            <a:r>
              <a:rPr lang="en-US" b="1" cap="all" dirty="0" smtClean="0">
                <a:ln w="0"/>
                <a:solidFill>
                  <a:srgbClr val="002060"/>
                </a:solidFill>
                <a:effectLst>
                  <a:reflection blurRad="12700" stA="50000" endPos="50000" dist="5000" dir="5400000" sy="-100000" rotWithShape="0"/>
                </a:effectLst>
                <a:latin typeface="Garamond"/>
              </a:rPr>
              <a:t>HOOD RIVER FINLAND LTD  &amp;  SHFRA  MULTI  ACTIVITES Co. ltd</a:t>
            </a:r>
            <a:endParaRPr lang="en-US" b="1" cap="all" dirty="0">
              <a:ln w="0"/>
              <a:solidFill>
                <a:srgbClr val="002060"/>
              </a:solidFill>
              <a:effectLst>
                <a:reflection blurRad="12700" stA="50000" endPos="50000" dist="5000" dir="5400000" sy="-100000" rotWithShape="0"/>
              </a:effectLst>
              <a:latin typeface="Garamond"/>
            </a:endParaRPr>
          </a:p>
        </p:txBody>
      </p:sp>
    </p:spTree>
    <p:extLst>
      <p:ext uri="{BB962C8B-B14F-4D97-AF65-F5344CB8AC3E}">
        <p14:creationId xmlns:p14="http://schemas.microsoft.com/office/powerpoint/2010/main" xmlns="" val="16262367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Пользователь\Desktop\Бланк HRS\док HRS OY\лого.jpg"/>
          <p:cNvPicPr>
            <a:picLocks noChangeAspect="1" noChangeArrowheads="1"/>
          </p:cNvPicPr>
          <p:nvPr/>
        </p:nvPicPr>
        <p:blipFill>
          <a:blip r:embed="rId2" cstate="print"/>
          <a:srcRect/>
          <a:stretch>
            <a:fillRect/>
          </a:stretch>
        </p:blipFill>
        <p:spPr bwMode="auto">
          <a:xfrm>
            <a:off x="4000496" y="142852"/>
            <a:ext cx="1071570" cy="905391"/>
          </a:xfrm>
          <a:prstGeom prst="rect">
            <a:avLst/>
          </a:prstGeom>
          <a:noFill/>
        </p:spPr>
      </p:pic>
      <p:sp>
        <p:nvSpPr>
          <p:cNvPr id="1041" name="Rectangle 1040"/>
          <p:cNvSpPr/>
          <p:nvPr/>
        </p:nvSpPr>
        <p:spPr>
          <a:xfrm>
            <a:off x="235527" y="2895600"/>
            <a:ext cx="8686800" cy="369332"/>
          </a:xfrm>
          <a:prstGeom prst="rect">
            <a:avLst/>
          </a:prstGeom>
        </p:spPr>
        <p:txBody>
          <a:bodyPr wrap="square">
            <a:spAutoFit/>
          </a:bodyPr>
          <a:lstStyle/>
          <a:p>
            <a:r>
              <a:rPr lang="en-US" dirty="0" smtClean="0">
                <a:solidFill>
                  <a:srgbClr val="002060"/>
                </a:solidFill>
              </a:rPr>
              <a:t>                 </a:t>
            </a:r>
          </a:p>
        </p:txBody>
      </p:sp>
      <p:pic>
        <p:nvPicPr>
          <p:cNvPr id="51" name="Picture 4" descr="G:\Hussein Flesh\أوراق شفرة\صورة.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 t="3675" r="27711" b="-1"/>
          <a:stretch/>
        </p:blipFill>
        <p:spPr bwMode="auto">
          <a:xfrm>
            <a:off x="7467601" y="5708074"/>
            <a:ext cx="1662546" cy="114992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533399" y="1295400"/>
            <a:ext cx="8388927" cy="307777"/>
          </a:xfrm>
          <a:prstGeom prst="rect">
            <a:avLst/>
          </a:prstGeom>
        </p:spPr>
        <p:txBody>
          <a:bodyPr wrap="square">
            <a:spAutoFit/>
          </a:bodyPr>
          <a:lstStyle/>
          <a:p>
            <a:pPr lvl="0" algn="ctr" fontAlgn="base">
              <a:spcBef>
                <a:spcPct val="0"/>
              </a:spcBef>
              <a:spcAft>
                <a:spcPct val="0"/>
              </a:spcAft>
            </a:pPr>
            <a:endParaRPr lang="ru-RU" sz="1400" dirty="0">
              <a:solidFill>
                <a:srgbClr val="000000"/>
              </a:solidFill>
            </a:endParaRPr>
          </a:p>
        </p:txBody>
      </p:sp>
      <p:sp>
        <p:nvSpPr>
          <p:cNvPr id="4" name="Rectangle 3"/>
          <p:cNvSpPr/>
          <p:nvPr/>
        </p:nvSpPr>
        <p:spPr>
          <a:xfrm>
            <a:off x="533399" y="1143000"/>
            <a:ext cx="8153401" cy="5170646"/>
          </a:xfrm>
          <a:prstGeom prst="rect">
            <a:avLst/>
          </a:prstGeom>
        </p:spPr>
        <p:txBody>
          <a:bodyPr wrap="square">
            <a:spAutoFit/>
          </a:bodyPr>
          <a:lstStyle/>
          <a:p>
            <a:r>
              <a:rPr lang="en-US" sz="1500" dirty="0">
                <a:solidFill>
                  <a:srgbClr val="002060"/>
                </a:solidFill>
              </a:rPr>
              <a:t>It has been proven that using ozone excited by UV radiation in its absorption band maximum as an </a:t>
            </a:r>
            <a:r>
              <a:rPr lang="en-US" sz="1500" dirty="0" err="1">
                <a:solidFill>
                  <a:srgbClr val="002060"/>
                </a:solidFill>
              </a:rPr>
              <a:t>oxidiser</a:t>
            </a:r>
            <a:r>
              <a:rPr lang="en-US" sz="1500" dirty="0">
                <a:solidFill>
                  <a:srgbClr val="002060"/>
                </a:solidFill>
              </a:rPr>
              <a:t> (the so-called photolytic ozone treatment) makes it possible to develop installations that are 5-7 times more efficient in their power consumption than those that use hydrogen peroxide.</a:t>
            </a:r>
          </a:p>
          <a:p>
            <a:endParaRPr lang="en-US" sz="1500" dirty="0">
              <a:solidFill>
                <a:srgbClr val="002060"/>
              </a:solidFill>
            </a:endParaRPr>
          </a:p>
          <a:p>
            <a:r>
              <a:rPr lang="en-US" sz="1500" dirty="0">
                <a:solidFill>
                  <a:srgbClr val="002060"/>
                </a:solidFill>
              </a:rPr>
              <a:t>To </a:t>
            </a:r>
            <a:r>
              <a:rPr lang="en-US" sz="1500" dirty="0" err="1">
                <a:solidFill>
                  <a:srgbClr val="002060"/>
                </a:solidFill>
              </a:rPr>
              <a:t>maximise</a:t>
            </a:r>
            <a:r>
              <a:rPr lang="en-US" sz="1500" dirty="0">
                <a:solidFill>
                  <a:srgbClr val="002060"/>
                </a:solidFill>
              </a:rPr>
              <a:t> purification efficiency, the reaction is conducted in a heterogeneous system of water and ozone-air.</a:t>
            </a:r>
          </a:p>
          <a:p>
            <a:r>
              <a:rPr lang="en-US" sz="1500" dirty="0">
                <a:solidFill>
                  <a:srgbClr val="002060"/>
                </a:solidFill>
              </a:rPr>
              <a:t> </a:t>
            </a:r>
          </a:p>
          <a:p>
            <a:r>
              <a:rPr lang="en-US" sz="1500" dirty="0">
                <a:solidFill>
                  <a:srgbClr val="002060"/>
                </a:solidFill>
              </a:rPr>
              <a:t>The optimum ratios between the rate of ozone injection into the system and the irradiation source power have been established. </a:t>
            </a:r>
          </a:p>
          <a:p>
            <a:endParaRPr lang="en-US" sz="1500" dirty="0">
              <a:solidFill>
                <a:srgbClr val="002060"/>
              </a:solidFill>
            </a:endParaRPr>
          </a:p>
          <a:p>
            <a:r>
              <a:rPr lang="en-US" sz="1500" dirty="0">
                <a:solidFill>
                  <a:srgbClr val="002060"/>
                </a:solidFill>
              </a:rPr>
              <a:t>A running photochemical reactor featuring a thin water layer was designed and used for experimental testing of the capabilities of the photolytic ozone treatment technique on a number of simulated pollutants.</a:t>
            </a:r>
          </a:p>
          <a:p>
            <a:endParaRPr lang="en-US" sz="1500" dirty="0">
              <a:solidFill>
                <a:srgbClr val="002060"/>
              </a:solidFill>
            </a:endParaRPr>
          </a:p>
          <a:p>
            <a:r>
              <a:rPr lang="en-US" sz="1500" dirty="0">
                <a:solidFill>
                  <a:srgbClr val="002060"/>
                </a:solidFill>
              </a:rPr>
              <a:t>The efficiency of the ozone treatment is considerably improved with photolytic techniques (even in the most primitive reactors ozone usage efficiency increases from 20% to 70%).</a:t>
            </a:r>
          </a:p>
          <a:p>
            <a:endParaRPr lang="en-US" sz="1500" dirty="0">
              <a:solidFill>
                <a:srgbClr val="002060"/>
              </a:solidFill>
            </a:endParaRPr>
          </a:p>
          <a:p>
            <a:r>
              <a:rPr lang="en-US" sz="1500" dirty="0">
                <a:solidFill>
                  <a:srgbClr val="002060"/>
                </a:solidFill>
              </a:rPr>
              <a:t>Oxidation of organic molecules achieve complete </a:t>
            </a:r>
            <a:r>
              <a:rPr lang="en-US" sz="1500" dirty="0" err="1">
                <a:solidFill>
                  <a:srgbClr val="002060"/>
                </a:solidFill>
              </a:rPr>
              <a:t>mineralisation</a:t>
            </a:r>
            <a:r>
              <a:rPr lang="en-US" sz="1500" dirty="0">
                <a:solidFill>
                  <a:srgbClr val="002060"/>
                </a:solidFill>
              </a:rPr>
              <a:t>, while the contact time needed to </a:t>
            </a:r>
            <a:r>
              <a:rPr lang="en-US" sz="1500" dirty="0" err="1">
                <a:solidFill>
                  <a:srgbClr val="002060"/>
                </a:solidFill>
              </a:rPr>
              <a:t>oxidise</a:t>
            </a:r>
            <a:r>
              <a:rPr lang="en-US" sz="1500" dirty="0">
                <a:solidFill>
                  <a:srgbClr val="002060"/>
                </a:solidFill>
              </a:rPr>
              <a:t> and </a:t>
            </a:r>
            <a:r>
              <a:rPr lang="en-US" sz="1500" dirty="0" err="1">
                <a:solidFill>
                  <a:srgbClr val="002060"/>
                </a:solidFill>
              </a:rPr>
              <a:t>sterilise</a:t>
            </a:r>
            <a:r>
              <a:rPr lang="en-US" sz="1500" dirty="0">
                <a:solidFill>
                  <a:srgbClr val="002060"/>
                </a:solidFill>
              </a:rPr>
              <a:t> the system is reduced to only a few seconds compared with ozone treatment.</a:t>
            </a:r>
          </a:p>
          <a:p>
            <a:endParaRPr lang="en-US" sz="1500" dirty="0">
              <a:solidFill>
                <a:srgbClr val="002060"/>
              </a:solidFill>
            </a:endParaRPr>
          </a:p>
          <a:p>
            <a:r>
              <a:rPr lang="en-US" sz="1500" dirty="0">
                <a:solidFill>
                  <a:srgbClr val="002060"/>
                </a:solidFill>
              </a:rPr>
              <a:t>It is prudent to note that, despite the newness of the technology, it can be implemented using standard mass produced and widely available industrial equipment.</a:t>
            </a:r>
          </a:p>
        </p:txBody>
      </p:sp>
      <p:sp>
        <p:nvSpPr>
          <p:cNvPr id="8" name="Прямоугольник 7"/>
          <p:cNvSpPr/>
          <p:nvPr/>
        </p:nvSpPr>
        <p:spPr>
          <a:xfrm>
            <a:off x="357158" y="285729"/>
            <a:ext cx="8501122" cy="923330"/>
          </a:xfrm>
          <a:prstGeom prst="rect">
            <a:avLst/>
          </a:prstGeom>
        </p:spPr>
        <p:txBody>
          <a:bodyPr wrap="square">
            <a:spAutoFit/>
          </a:bodyPr>
          <a:lstStyle/>
          <a:p>
            <a:pPr lvl="0" algn="just">
              <a:defRPr/>
            </a:pPr>
            <a:r>
              <a:rPr lang="ru-RU" b="1" cap="all" dirty="0" smtClean="0">
                <a:ln w="0"/>
                <a:solidFill>
                  <a:srgbClr val="002060"/>
                </a:solidFill>
                <a:effectLst>
                  <a:reflection blurRad="12700" stA="50000" endPos="50000" dist="5000" dir="5400000" sy="-100000" rotWithShape="0"/>
                </a:effectLst>
                <a:latin typeface="Garamond"/>
              </a:rPr>
              <a:t>       </a:t>
            </a:r>
            <a:r>
              <a:rPr lang="en-US" b="1" cap="all" dirty="0" smtClean="0">
                <a:ln w="0"/>
                <a:solidFill>
                  <a:srgbClr val="002060"/>
                </a:solidFill>
                <a:effectLst>
                  <a:reflection blurRad="12700" stA="50000" endPos="50000" dist="5000" dir="5400000" sy="-100000" rotWithShape="0"/>
                </a:effectLst>
                <a:latin typeface="Garamond"/>
              </a:rPr>
              <a:t>HOOD RIVER FINLAND </a:t>
            </a:r>
            <a:r>
              <a:rPr lang="ru-RU" b="1" cap="all" dirty="0" smtClean="0">
                <a:ln w="0"/>
                <a:solidFill>
                  <a:srgbClr val="002060"/>
                </a:solidFill>
                <a:effectLst>
                  <a:reflection blurRad="12700" stA="50000" endPos="50000" dist="5000" dir="5400000" sy="-100000" rotWithShape="0"/>
                </a:effectLst>
                <a:latin typeface="Garamond"/>
              </a:rPr>
              <a:t>                                 </a:t>
            </a:r>
            <a:r>
              <a:rPr lang="en-US" b="1" cap="all" dirty="0" smtClean="0">
                <a:ln w="0"/>
                <a:solidFill>
                  <a:srgbClr val="002060"/>
                </a:solidFill>
                <a:effectLst>
                  <a:reflection blurRad="12700" stA="50000" endPos="50000" dist="5000" dir="5400000" sy="-100000" rotWithShape="0"/>
                </a:effectLst>
                <a:latin typeface="Garamond"/>
              </a:rPr>
              <a:t>SHFRA  MULTI  ACTIVITES </a:t>
            </a:r>
            <a:endParaRPr lang="ru-RU" b="1" cap="all" dirty="0" smtClean="0">
              <a:ln w="0"/>
              <a:solidFill>
                <a:srgbClr val="002060"/>
              </a:solidFill>
              <a:effectLst>
                <a:reflection blurRad="12700" stA="50000" endPos="50000" dist="5000" dir="5400000" sy="-100000" rotWithShape="0"/>
              </a:effectLst>
              <a:latin typeface="Garamond"/>
            </a:endParaRPr>
          </a:p>
          <a:p>
            <a:pPr lvl="0" algn="just">
              <a:defRPr/>
            </a:pPr>
            <a:r>
              <a:rPr lang="ru-RU" b="1" cap="all" dirty="0" smtClean="0">
                <a:ln w="0"/>
                <a:solidFill>
                  <a:srgbClr val="002060"/>
                </a:solidFill>
                <a:effectLst>
                  <a:reflection blurRad="12700" stA="50000" endPos="50000" dist="5000" dir="5400000" sy="-100000" rotWithShape="0"/>
                </a:effectLst>
                <a:latin typeface="Garamond"/>
              </a:rPr>
              <a:t>                          </a:t>
            </a:r>
            <a:r>
              <a:rPr lang="en-US" b="1" cap="all" dirty="0" smtClean="0">
                <a:ln w="0"/>
                <a:solidFill>
                  <a:srgbClr val="002060"/>
                </a:solidFill>
                <a:effectLst>
                  <a:reflection blurRad="12700" stA="50000" endPos="50000" dist="5000" dir="5400000" sy="-100000" rotWithShape="0"/>
                </a:effectLst>
                <a:latin typeface="Garamond"/>
              </a:rPr>
              <a:t>LTD</a:t>
            </a:r>
            <a:r>
              <a:rPr lang="ru-RU" b="1" cap="all" dirty="0" smtClean="0">
                <a:ln w="0"/>
                <a:solidFill>
                  <a:srgbClr val="002060"/>
                </a:solidFill>
                <a:effectLst>
                  <a:reflection blurRad="12700" stA="50000" endPos="50000" dist="5000" dir="5400000" sy="-100000" rotWithShape="0"/>
                </a:effectLst>
                <a:latin typeface="Garamond"/>
              </a:rPr>
              <a:t>                                                                       </a:t>
            </a:r>
            <a:r>
              <a:rPr lang="en-US" b="1" cap="all" dirty="0" smtClean="0">
                <a:ln w="0"/>
                <a:solidFill>
                  <a:srgbClr val="002060"/>
                </a:solidFill>
                <a:effectLst>
                  <a:reflection blurRad="12700" stA="50000" endPos="50000" dist="5000" dir="5400000" sy="-100000" rotWithShape="0"/>
                </a:effectLst>
                <a:latin typeface="Garamond"/>
              </a:rPr>
              <a:t>Co. Ltd</a:t>
            </a:r>
            <a:endParaRPr lang="ru-RU" b="1" cap="all" dirty="0" smtClean="0">
              <a:ln w="0"/>
              <a:solidFill>
                <a:srgbClr val="002060"/>
              </a:solidFill>
              <a:effectLst>
                <a:reflection blurRad="12700" stA="50000" endPos="50000" dist="5000" dir="5400000" sy="-100000" rotWithShape="0"/>
              </a:effectLst>
              <a:latin typeface="Garamond"/>
            </a:endParaRPr>
          </a:p>
          <a:p>
            <a:pPr lvl="0" algn="just">
              <a:defRPr/>
            </a:pPr>
            <a:r>
              <a:rPr lang="ru-RU" b="1" cap="all" dirty="0" smtClean="0">
                <a:ln w="0"/>
                <a:solidFill>
                  <a:srgbClr val="002060"/>
                </a:solidFill>
                <a:effectLst>
                  <a:reflection blurRad="12700" stA="50000" endPos="50000" dist="5000" dir="5400000" sy="-100000" rotWithShape="0"/>
                </a:effectLst>
                <a:latin typeface="Garamond"/>
              </a:rPr>
              <a:t>                                                                       </a:t>
            </a:r>
            <a:r>
              <a:rPr lang="en-US" b="1" cap="all" dirty="0" smtClean="0">
                <a:ln w="0"/>
                <a:solidFill>
                  <a:srgbClr val="002060"/>
                </a:solidFill>
                <a:effectLst>
                  <a:reflection blurRad="12700" stA="50000" endPos="50000" dist="5000" dir="5400000" sy="-100000" rotWithShape="0"/>
                </a:effectLst>
                <a:latin typeface="Garamond"/>
              </a:rPr>
              <a:t>&amp;</a:t>
            </a:r>
            <a:endParaRPr lang="en-US" b="1" cap="all" dirty="0">
              <a:ln w="0"/>
              <a:solidFill>
                <a:srgbClr val="002060"/>
              </a:solidFill>
              <a:effectLst>
                <a:reflection blurRad="12700" stA="50000" endPos="50000" dist="5000" dir="5400000" sy="-100000" rotWithShape="0"/>
              </a:effectLst>
              <a:latin typeface="Garamond"/>
            </a:endParaRPr>
          </a:p>
        </p:txBody>
      </p:sp>
    </p:spTree>
    <p:extLst>
      <p:ext uri="{BB962C8B-B14F-4D97-AF65-F5344CB8AC3E}">
        <p14:creationId xmlns:p14="http://schemas.microsoft.com/office/powerpoint/2010/main" xmlns="" val="16262367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41"/>
                                        </p:tgtEl>
                                        <p:attrNameLst>
                                          <p:attrName>style.visibility</p:attrName>
                                        </p:attrNameLst>
                                      </p:cBhvr>
                                      <p:to>
                                        <p:strVal val="visible"/>
                                      </p:to>
                                    </p:set>
                                    <p:anim calcmode="lin" valueType="num">
                                      <p:cBhvr>
                                        <p:cTn id="7" dur="1000" fill="hold"/>
                                        <p:tgtEl>
                                          <p:spTgt spid="1041"/>
                                        </p:tgtEl>
                                        <p:attrNameLst>
                                          <p:attrName>ppt_w</p:attrName>
                                        </p:attrNameLst>
                                      </p:cBhvr>
                                      <p:tavLst>
                                        <p:tav tm="0">
                                          <p:val>
                                            <p:fltVal val="0"/>
                                          </p:val>
                                        </p:tav>
                                        <p:tav tm="100000">
                                          <p:val>
                                            <p:strVal val="#ppt_w"/>
                                          </p:val>
                                        </p:tav>
                                      </p:tavLst>
                                    </p:anim>
                                    <p:anim calcmode="lin" valueType="num">
                                      <p:cBhvr>
                                        <p:cTn id="8" dur="1000" fill="hold"/>
                                        <p:tgtEl>
                                          <p:spTgt spid="1041"/>
                                        </p:tgtEl>
                                        <p:attrNameLst>
                                          <p:attrName>ppt_h</p:attrName>
                                        </p:attrNameLst>
                                      </p:cBhvr>
                                      <p:tavLst>
                                        <p:tav tm="0">
                                          <p:val>
                                            <p:fltVal val="0"/>
                                          </p:val>
                                        </p:tav>
                                        <p:tav tm="100000">
                                          <p:val>
                                            <p:strVal val="#ppt_h"/>
                                          </p:val>
                                        </p:tav>
                                      </p:tavLst>
                                    </p:anim>
                                    <p:anim calcmode="lin" valueType="num">
                                      <p:cBhvr>
                                        <p:cTn id="9" dur="1000" fill="hold"/>
                                        <p:tgtEl>
                                          <p:spTgt spid="1041"/>
                                        </p:tgtEl>
                                        <p:attrNameLst>
                                          <p:attrName>style.rotation</p:attrName>
                                        </p:attrNameLst>
                                      </p:cBhvr>
                                      <p:tavLst>
                                        <p:tav tm="0">
                                          <p:val>
                                            <p:fltVal val="90"/>
                                          </p:val>
                                        </p:tav>
                                        <p:tav tm="100000">
                                          <p:val>
                                            <p:fltVal val="0"/>
                                          </p:val>
                                        </p:tav>
                                      </p:tavLst>
                                    </p:anim>
                                    <p:animEffect transition="in" filter="fade">
                                      <p:cBhvr>
                                        <p:cTn id="10" dur="1000"/>
                                        <p:tgtEl>
                                          <p:spTgt spid="1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Rectangle 1040"/>
          <p:cNvSpPr/>
          <p:nvPr/>
        </p:nvSpPr>
        <p:spPr>
          <a:xfrm>
            <a:off x="235527" y="2895600"/>
            <a:ext cx="8686800" cy="369332"/>
          </a:xfrm>
          <a:prstGeom prst="rect">
            <a:avLst/>
          </a:prstGeom>
        </p:spPr>
        <p:txBody>
          <a:bodyPr wrap="square">
            <a:spAutoFit/>
          </a:bodyPr>
          <a:lstStyle/>
          <a:p>
            <a:r>
              <a:rPr lang="en-US" dirty="0" smtClean="0">
                <a:solidFill>
                  <a:srgbClr val="002060"/>
                </a:solidFill>
              </a:rPr>
              <a:t>                 </a:t>
            </a:r>
          </a:p>
        </p:txBody>
      </p:sp>
      <p:pic>
        <p:nvPicPr>
          <p:cNvPr id="51" name="Picture 4" descr="G:\Hussein Flesh\أوراق شفرة\صورة.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 t="3675" r="27711" b="-1"/>
          <a:stretch/>
        </p:blipFill>
        <p:spPr bwMode="auto">
          <a:xfrm>
            <a:off x="7467601" y="5708074"/>
            <a:ext cx="1662546" cy="114992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457200" y="1285860"/>
            <a:ext cx="8229600" cy="646331"/>
          </a:xfrm>
          <a:prstGeom prst="rect">
            <a:avLst/>
          </a:prstGeom>
        </p:spPr>
        <p:txBody>
          <a:bodyPr wrap="square">
            <a:spAutoFit/>
          </a:bodyPr>
          <a:lstStyle/>
          <a:p>
            <a:pPr algn="ctr"/>
            <a:r>
              <a:rPr lang="en-US" b="1" i="1" dirty="0" smtClean="0">
                <a:solidFill>
                  <a:srgbClr val="FF0000"/>
                </a:solidFill>
                <a:effectLst>
                  <a:outerShdw blurRad="38100" dist="38100" dir="2700000" algn="tl">
                    <a:srgbClr val="000000">
                      <a:alpha val="43137"/>
                    </a:srgbClr>
                  </a:outerShdw>
                </a:effectLst>
              </a:rPr>
              <a:t>The technical solutions that we developed have been used to design a number of</a:t>
            </a:r>
          </a:p>
          <a:p>
            <a:r>
              <a:rPr lang="en-US" b="1" i="1" dirty="0" smtClean="0">
                <a:solidFill>
                  <a:srgbClr val="FF0000"/>
                </a:solidFill>
                <a:effectLst>
                  <a:outerShdw blurRad="38100" dist="38100" dir="2700000" algn="tl">
                    <a:srgbClr val="000000">
                      <a:alpha val="43137"/>
                    </a:srgbClr>
                  </a:outerShdw>
                </a:effectLst>
              </a:rPr>
              <a:t> industrial and </a:t>
            </a:r>
            <a:r>
              <a:rPr lang="en-US" b="1" i="1" dirty="0">
                <a:solidFill>
                  <a:srgbClr val="FF0000"/>
                </a:solidFill>
                <a:effectLst>
                  <a:outerShdw blurRad="38100" dist="38100" dir="2700000" algn="tl">
                    <a:srgbClr val="000000">
                      <a:alpha val="43137"/>
                    </a:srgbClr>
                  </a:outerShdw>
                </a:effectLst>
              </a:rPr>
              <a:t>household appliances, including:</a:t>
            </a:r>
            <a:endParaRPr lang="ru-RU" i="1" dirty="0">
              <a:solidFill>
                <a:srgbClr val="FF0000"/>
              </a:solidFill>
              <a:effectLst>
                <a:outerShdw blurRad="38100" dist="38100" dir="2700000" algn="tl">
                  <a:srgbClr val="000000">
                    <a:alpha val="43137"/>
                  </a:srgbClr>
                </a:outerShdw>
              </a:effectLst>
            </a:endParaRPr>
          </a:p>
        </p:txBody>
      </p:sp>
      <p:sp>
        <p:nvSpPr>
          <p:cNvPr id="5" name="Rectangle 4"/>
          <p:cNvSpPr/>
          <p:nvPr/>
        </p:nvSpPr>
        <p:spPr>
          <a:xfrm>
            <a:off x="381000" y="2110770"/>
            <a:ext cx="4419600" cy="3293209"/>
          </a:xfrm>
          <a:prstGeom prst="rect">
            <a:avLst/>
          </a:prstGeom>
        </p:spPr>
        <p:txBody>
          <a:bodyPr wrap="square">
            <a:spAutoFit/>
          </a:bodyPr>
          <a:lstStyle/>
          <a:p>
            <a:pPr algn="just">
              <a:buFontTx/>
              <a:buChar char="-"/>
            </a:pPr>
            <a:r>
              <a:rPr lang="en-US" sz="1600" b="1" dirty="0">
                <a:solidFill>
                  <a:srgbClr val="002060"/>
                </a:solidFill>
              </a:rPr>
              <a:t>A water purifying household appliance (OV-10) </a:t>
            </a:r>
            <a:r>
              <a:rPr lang="en-US" sz="1600" dirty="0">
                <a:solidFill>
                  <a:srgbClr val="002060"/>
                </a:solidFill>
              </a:rPr>
              <a:t>with a capacity of up to 30 l/hr. The instrument was certified by </a:t>
            </a:r>
            <a:r>
              <a:rPr lang="en-US" sz="1600" dirty="0" err="1" smtClean="0">
                <a:solidFill>
                  <a:srgbClr val="002060"/>
                </a:solidFill>
              </a:rPr>
              <a:t>Gosstandart</a:t>
            </a:r>
            <a:r>
              <a:rPr lang="en-US" sz="1600" dirty="0" smtClean="0">
                <a:solidFill>
                  <a:srgbClr val="002060"/>
                </a:solidFill>
              </a:rPr>
              <a:t> </a:t>
            </a:r>
            <a:r>
              <a:rPr lang="en-US" sz="1600" dirty="0">
                <a:solidFill>
                  <a:srgbClr val="002060"/>
                </a:solidFill>
              </a:rPr>
              <a:t>of the Russian Federation. </a:t>
            </a:r>
          </a:p>
          <a:p>
            <a:pPr algn="just"/>
            <a:r>
              <a:rPr lang="en-US" sz="1600" dirty="0">
                <a:solidFill>
                  <a:srgbClr val="002060"/>
                </a:solidFill>
              </a:rPr>
              <a:t>   When testing the appliance it was determined that the chemical oxygen demand is reduced insignificantly (due to the low dosage of ozone injected) while there is a strong depletion in the concentrations of poisonous (</a:t>
            </a:r>
            <a:r>
              <a:rPr lang="en-US" sz="1600" dirty="0" err="1">
                <a:solidFill>
                  <a:srgbClr val="002060"/>
                </a:solidFill>
              </a:rPr>
              <a:t>chloroorganic</a:t>
            </a:r>
            <a:r>
              <a:rPr lang="en-US" sz="1600" dirty="0">
                <a:solidFill>
                  <a:srgbClr val="002060"/>
                </a:solidFill>
              </a:rPr>
              <a:t> and </a:t>
            </a:r>
            <a:r>
              <a:rPr lang="en-US" sz="1600" dirty="0" err="1">
                <a:solidFill>
                  <a:srgbClr val="002060"/>
                </a:solidFill>
              </a:rPr>
              <a:t>organophosphorous</a:t>
            </a:r>
            <a:r>
              <a:rPr lang="en-US" sz="1600" dirty="0">
                <a:solidFill>
                  <a:srgbClr val="002060"/>
                </a:solidFill>
              </a:rPr>
              <a:t>) chemicals; depletion rates vary from several orders of magnitude, up to complete elimination (</a:t>
            </a:r>
            <a:r>
              <a:rPr lang="en-US" sz="1600" dirty="0" err="1">
                <a:solidFill>
                  <a:srgbClr val="002060"/>
                </a:solidFill>
              </a:rPr>
              <a:t>carbophos</a:t>
            </a:r>
            <a:r>
              <a:rPr lang="en-US" sz="1600" dirty="0">
                <a:solidFill>
                  <a:srgbClr val="002060"/>
                </a:solidFill>
              </a:rPr>
              <a:t>, </a:t>
            </a:r>
            <a:r>
              <a:rPr lang="en-US" sz="1600" dirty="0" err="1">
                <a:solidFill>
                  <a:srgbClr val="002060"/>
                </a:solidFill>
              </a:rPr>
              <a:t>rogor</a:t>
            </a:r>
            <a:r>
              <a:rPr lang="en-US" sz="1600" dirty="0">
                <a:solidFill>
                  <a:srgbClr val="002060"/>
                </a:solidFill>
              </a:rPr>
              <a:t>, </a:t>
            </a:r>
            <a:r>
              <a:rPr lang="en-US" sz="1600" dirty="0" err="1">
                <a:solidFill>
                  <a:srgbClr val="002060"/>
                </a:solidFill>
              </a:rPr>
              <a:t>hexachlorocyclohexane</a:t>
            </a:r>
            <a:r>
              <a:rPr lang="en-US" sz="1600" dirty="0">
                <a:solidFill>
                  <a:srgbClr val="002060"/>
                </a:solidFill>
              </a:rPr>
              <a:t>, DDT, DDD, DDE).</a:t>
            </a:r>
          </a:p>
        </p:txBody>
      </p:sp>
      <p:pic>
        <p:nvPicPr>
          <p:cNvPr id="8" name="Picture 7" descr="oazis"/>
          <p:cNvPicPr>
            <a:picLocks noChangeAspect="1" noChangeArrowheads="1"/>
          </p:cNvPicPr>
          <p:nvPr/>
        </p:nvPicPr>
        <p:blipFill>
          <a:blip r:embed="rId3" cstate="print">
            <a:lum bright="12000" contrast="42000"/>
            <a:extLst>
              <a:ext uri="{28A0092B-C50C-407E-A947-70E740481C1C}">
                <a14:useLocalDpi xmlns:a14="http://schemas.microsoft.com/office/drawing/2010/main" xmlns="" val="0"/>
              </a:ext>
            </a:extLst>
          </a:blip>
          <a:srcRect r="4233"/>
          <a:stretch>
            <a:fillRect/>
          </a:stretch>
        </p:blipFill>
        <p:spPr bwMode="auto">
          <a:xfrm>
            <a:off x="5798126" y="1789331"/>
            <a:ext cx="2888674" cy="3693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 descr="C:\Users\Пользователь\Desktop\Бланк HRS\док HRS OY\лого.jpg"/>
          <p:cNvPicPr>
            <a:picLocks noChangeAspect="1" noChangeArrowheads="1"/>
          </p:cNvPicPr>
          <p:nvPr/>
        </p:nvPicPr>
        <p:blipFill>
          <a:blip r:embed="rId4" cstate="print"/>
          <a:srcRect/>
          <a:stretch>
            <a:fillRect/>
          </a:stretch>
        </p:blipFill>
        <p:spPr bwMode="auto">
          <a:xfrm>
            <a:off x="3857620" y="142852"/>
            <a:ext cx="1071570" cy="905391"/>
          </a:xfrm>
          <a:prstGeom prst="rect">
            <a:avLst/>
          </a:prstGeom>
          <a:noFill/>
        </p:spPr>
      </p:pic>
      <p:sp>
        <p:nvSpPr>
          <p:cNvPr id="10" name="Прямоугольник 9"/>
          <p:cNvSpPr/>
          <p:nvPr/>
        </p:nvSpPr>
        <p:spPr>
          <a:xfrm>
            <a:off x="285720" y="285728"/>
            <a:ext cx="8572560" cy="923330"/>
          </a:xfrm>
          <a:prstGeom prst="rect">
            <a:avLst/>
          </a:prstGeom>
        </p:spPr>
        <p:txBody>
          <a:bodyPr wrap="square">
            <a:spAutoFit/>
          </a:bodyPr>
          <a:lstStyle/>
          <a:p>
            <a:pPr lvl="0" algn="just">
              <a:defRPr/>
            </a:pPr>
            <a:r>
              <a:rPr lang="ru-RU" b="1" cap="all" dirty="0" smtClean="0">
                <a:ln w="0"/>
                <a:solidFill>
                  <a:srgbClr val="002060"/>
                </a:solidFill>
                <a:effectLst>
                  <a:reflection blurRad="12700" stA="50000" endPos="50000" dist="5000" dir="5400000" sy="-100000" rotWithShape="0"/>
                </a:effectLst>
                <a:latin typeface="Garamond"/>
              </a:rPr>
              <a:t>      </a:t>
            </a:r>
            <a:r>
              <a:rPr lang="en-US" b="1" cap="all" dirty="0" smtClean="0">
                <a:ln w="0"/>
                <a:solidFill>
                  <a:srgbClr val="002060"/>
                </a:solidFill>
                <a:effectLst>
                  <a:reflection blurRad="12700" stA="50000" endPos="50000" dist="5000" dir="5400000" sy="-100000" rotWithShape="0"/>
                </a:effectLst>
                <a:latin typeface="Garamond"/>
              </a:rPr>
              <a:t>HOOD RIVER FINLAND</a:t>
            </a:r>
            <a:r>
              <a:rPr lang="ru-RU" b="1" cap="all" dirty="0" smtClean="0">
                <a:ln w="0"/>
                <a:solidFill>
                  <a:srgbClr val="002060"/>
                </a:solidFill>
                <a:effectLst>
                  <a:reflection blurRad="12700" stA="50000" endPos="50000" dist="5000" dir="5400000" sy="-100000" rotWithShape="0"/>
                </a:effectLst>
                <a:latin typeface="Garamond"/>
              </a:rPr>
              <a:t>                                   </a:t>
            </a:r>
            <a:r>
              <a:rPr lang="en-US" b="1" cap="all" dirty="0" smtClean="0">
                <a:ln w="0"/>
                <a:solidFill>
                  <a:srgbClr val="002060"/>
                </a:solidFill>
                <a:effectLst>
                  <a:reflection blurRad="12700" stA="50000" endPos="50000" dist="5000" dir="5400000" sy="-100000" rotWithShape="0"/>
                </a:effectLst>
                <a:latin typeface="Garamond"/>
              </a:rPr>
              <a:t> SHFRA  MULTI  ACTIVITES </a:t>
            </a:r>
            <a:endParaRPr lang="ru-RU" b="1" cap="all" dirty="0" smtClean="0">
              <a:ln w="0"/>
              <a:solidFill>
                <a:srgbClr val="002060"/>
              </a:solidFill>
              <a:effectLst>
                <a:reflection blurRad="12700" stA="50000" endPos="50000" dist="5000" dir="5400000" sy="-100000" rotWithShape="0"/>
              </a:effectLst>
              <a:latin typeface="Garamond"/>
            </a:endParaRPr>
          </a:p>
          <a:p>
            <a:pPr lvl="0" algn="just">
              <a:defRPr/>
            </a:pPr>
            <a:r>
              <a:rPr lang="ru-RU" b="1" cap="all" dirty="0" smtClean="0">
                <a:ln w="0"/>
                <a:solidFill>
                  <a:srgbClr val="002060"/>
                </a:solidFill>
                <a:effectLst>
                  <a:reflection blurRad="12700" stA="50000" endPos="50000" dist="5000" dir="5400000" sy="-100000" rotWithShape="0"/>
                </a:effectLst>
                <a:latin typeface="Garamond"/>
              </a:rPr>
              <a:t>                          </a:t>
            </a:r>
            <a:r>
              <a:rPr lang="en-US" b="1" cap="all" dirty="0" smtClean="0">
                <a:ln w="0"/>
                <a:solidFill>
                  <a:srgbClr val="002060"/>
                </a:solidFill>
                <a:effectLst>
                  <a:reflection blurRad="12700" stA="50000" endPos="50000" dist="5000" dir="5400000" sy="-100000" rotWithShape="0"/>
                </a:effectLst>
                <a:latin typeface="Garamond"/>
              </a:rPr>
              <a:t>LTD</a:t>
            </a:r>
            <a:r>
              <a:rPr lang="ru-RU" b="1" cap="all" dirty="0" smtClean="0">
                <a:ln w="0"/>
                <a:solidFill>
                  <a:srgbClr val="002060"/>
                </a:solidFill>
                <a:effectLst>
                  <a:reflection blurRad="12700" stA="50000" endPos="50000" dist="5000" dir="5400000" sy="-100000" rotWithShape="0"/>
                </a:effectLst>
                <a:latin typeface="Garamond"/>
              </a:rPr>
              <a:t>  </a:t>
            </a:r>
            <a:r>
              <a:rPr lang="en-US" b="1" cap="all" dirty="0" smtClean="0">
                <a:ln w="0"/>
                <a:solidFill>
                  <a:srgbClr val="002060"/>
                </a:solidFill>
                <a:effectLst>
                  <a:reflection blurRad="12700" stA="50000" endPos="50000" dist="5000" dir="5400000" sy="-100000" rotWithShape="0"/>
                </a:effectLst>
                <a:latin typeface="Garamond"/>
              </a:rPr>
              <a:t> </a:t>
            </a:r>
            <a:r>
              <a:rPr lang="ru-RU" b="1" cap="all" dirty="0" smtClean="0">
                <a:ln w="0"/>
                <a:solidFill>
                  <a:srgbClr val="002060"/>
                </a:solidFill>
                <a:effectLst>
                  <a:reflection blurRad="12700" stA="50000" endPos="50000" dist="5000" dir="5400000" sy="-100000" rotWithShape="0"/>
                </a:effectLst>
                <a:latin typeface="Garamond"/>
              </a:rPr>
              <a:t>                                                                      </a:t>
            </a:r>
            <a:r>
              <a:rPr lang="en-US" b="1" cap="all" dirty="0" smtClean="0">
                <a:ln w="0"/>
                <a:solidFill>
                  <a:srgbClr val="002060"/>
                </a:solidFill>
                <a:effectLst>
                  <a:reflection blurRad="12700" stA="50000" endPos="50000" dist="5000" dir="5400000" sy="-100000" rotWithShape="0"/>
                </a:effectLst>
                <a:latin typeface="Garamond"/>
              </a:rPr>
              <a:t>Co. Ltd</a:t>
            </a:r>
            <a:r>
              <a:rPr lang="ru-RU" b="1" cap="all" dirty="0" smtClean="0">
                <a:ln w="0"/>
                <a:solidFill>
                  <a:srgbClr val="002060"/>
                </a:solidFill>
                <a:effectLst>
                  <a:reflection blurRad="12700" stA="50000" endPos="50000" dist="5000" dir="5400000" sy="-100000" rotWithShape="0"/>
                </a:effectLst>
                <a:latin typeface="Garamond"/>
              </a:rPr>
              <a:t> </a:t>
            </a:r>
          </a:p>
          <a:p>
            <a:pPr lvl="0" algn="just">
              <a:defRPr/>
            </a:pPr>
            <a:r>
              <a:rPr lang="en-US" b="1" cap="all" dirty="0" smtClean="0">
                <a:ln w="0"/>
                <a:solidFill>
                  <a:srgbClr val="002060"/>
                </a:solidFill>
                <a:effectLst>
                  <a:reflection blurRad="12700" stA="50000" endPos="50000" dist="5000" dir="5400000" sy="-100000" rotWithShape="0"/>
                </a:effectLst>
                <a:latin typeface="Garamond"/>
              </a:rPr>
              <a:t> </a:t>
            </a:r>
            <a:r>
              <a:rPr lang="ru-RU" b="1" cap="all" dirty="0" smtClean="0">
                <a:ln w="0"/>
                <a:solidFill>
                  <a:srgbClr val="002060"/>
                </a:solidFill>
                <a:effectLst>
                  <a:reflection blurRad="12700" stA="50000" endPos="50000" dist="5000" dir="5400000" sy="-100000" rotWithShape="0"/>
                </a:effectLst>
                <a:latin typeface="Garamond"/>
              </a:rPr>
              <a:t>                                                                     </a:t>
            </a:r>
            <a:r>
              <a:rPr lang="en-US" b="1" cap="all" dirty="0" smtClean="0">
                <a:ln w="0"/>
                <a:solidFill>
                  <a:srgbClr val="002060"/>
                </a:solidFill>
                <a:effectLst>
                  <a:reflection blurRad="12700" stA="50000" endPos="50000" dist="5000" dir="5400000" sy="-100000" rotWithShape="0"/>
                </a:effectLst>
                <a:latin typeface="Garamond"/>
              </a:rPr>
              <a:t>&amp;</a:t>
            </a:r>
            <a:endParaRPr lang="en-US" b="1" cap="all" dirty="0">
              <a:ln w="0"/>
              <a:solidFill>
                <a:srgbClr val="002060"/>
              </a:solidFill>
              <a:effectLst>
                <a:reflection blurRad="12700" stA="50000" endPos="50000" dist="5000" dir="5400000" sy="-100000" rotWithShape="0"/>
              </a:effectLst>
              <a:latin typeface="Garamond"/>
            </a:endParaRPr>
          </a:p>
        </p:txBody>
      </p:sp>
    </p:spTree>
    <p:extLst>
      <p:ext uri="{BB962C8B-B14F-4D97-AF65-F5344CB8AC3E}">
        <p14:creationId xmlns:p14="http://schemas.microsoft.com/office/powerpoint/2010/main" xmlns="" val="16262367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Rectangle 1040"/>
          <p:cNvSpPr/>
          <p:nvPr/>
        </p:nvSpPr>
        <p:spPr>
          <a:xfrm>
            <a:off x="235527" y="2895600"/>
            <a:ext cx="8686800" cy="369332"/>
          </a:xfrm>
          <a:prstGeom prst="rect">
            <a:avLst/>
          </a:prstGeom>
        </p:spPr>
        <p:txBody>
          <a:bodyPr wrap="square">
            <a:spAutoFit/>
          </a:bodyPr>
          <a:lstStyle/>
          <a:p>
            <a:r>
              <a:rPr lang="en-US" dirty="0" smtClean="0">
                <a:solidFill>
                  <a:srgbClr val="002060"/>
                </a:solidFill>
              </a:rPr>
              <a:t>                 </a:t>
            </a:r>
          </a:p>
        </p:txBody>
      </p:sp>
      <p:pic>
        <p:nvPicPr>
          <p:cNvPr id="51" name="Picture 4" descr="G:\Hussein Flesh\أوراق شفرة\صورة.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 t="3675" r="27711" b="-1"/>
          <a:stretch/>
        </p:blipFill>
        <p:spPr bwMode="auto">
          <a:xfrm>
            <a:off x="7467601" y="5708074"/>
            <a:ext cx="1662546" cy="114992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533399" y="1295400"/>
            <a:ext cx="8388927" cy="307777"/>
          </a:xfrm>
          <a:prstGeom prst="rect">
            <a:avLst/>
          </a:prstGeom>
        </p:spPr>
        <p:txBody>
          <a:bodyPr wrap="square">
            <a:spAutoFit/>
          </a:bodyPr>
          <a:lstStyle/>
          <a:p>
            <a:pPr lvl="0" algn="ctr" fontAlgn="base">
              <a:spcBef>
                <a:spcPct val="0"/>
              </a:spcBef>
              <a:spcAft>
                <a:spcPct val="0"/>
              </a:spcAft>
            </a:pPr>
            <a:endParaRPr lang="ru-RU" sz="1400" dirty="0">
              <a:solidFill>
                <a:srgbClr val="000000"/>
              </a:solidFill>
            </a:endParaRPr>
          </a:p>
        </p:txBody>
      </p:sp>
      <p:sp>
        <p:nvSpPr>
          <p:cNvPr id="4" name="Rectangle 3"/>
          <p:cNvSpPr/>
          <p:nvPr/>
        </p:nvSpPr>
        <p:spPr>
          <a:xfrm>
            <a:off x="381000" y="1471859"/>
            <a:ext cx="8305800" cy="1708160"/>
          </a:xfrm>
          <a:prstGeom prst="rect">
            <a:avLst/>
          </a:prstGeom>
        </p:spPr>
        <p:txBody>
          <a:bodyPr wrap="square">
            <a:spAutoFit/>
          </a:bodyPr>
          <a:lstStyle/>
          <a:p>
            <a:pPr algn="just">
              <a:buFontTx/>
              <a:buChar char="-"/>
            </a:pPr>
            <a:r>
              <a:rPr lang="en-US" sz="1500" b="1" dirty="0">
                <a:solidFill>
                  <a:srgbClr val="002060"/>
                </a:solidFill>
              </a:rPr>
              <a:t>A mobile system for natural water decontamination and purification (SOOPV-2) including a MTsPT-5.5 cistern module, commissioned by the Russian Ministry of </a:t>
            </a:r>
            <a:r>
              <a:rPr lang="en-US" sz="1500" b="1" dirty="0" err="1">
                <a:solidFill>
                  <a:srgbClr val="002060"/>
                </a:solidFill>
              </a:rPr>
              <a:t>Defence</a:t>
            </a:r>
            <a:r>
              <a:rPr lang="en-US" sz="1500" b="1" dirty="0">
                <a:solidFill>
                  <a:srgbClr val="002060"/>
                </a:solidFill>
              </a:rPr>
              <a:t>.</a:t>
            </a:r>
            <a:r>
              <a:rPr lang="en-US" sz="1500" dirty="0">
                <a:solidFill>
                  <a:srgbClr val="002060"/>
                </a:solidFill>
              </a:rPr>
              <a:t> One of the test facilities </a:t>
            </a:r>
            <a:r>
              <a:rPr lang="en-US" sz="1500" b="1" dirty="0">
                <a:solidFill>
                  <a:srgbClr val="002060"/>
                </a:solidFill>
              </a:rPr>
              <a:t>underwent </a:t>
            </a:r>
            <a:r>
              <a:rPr lang="en-US" sz="1500" b="1" dirty="0" err="1">
                <a:solidFill>
                  <a:srgbClr val="002060"/>
                </a:solidFill>
              </a:rPr>
              <a:t>organisational</a:t>
            </a:r>
            <a:r>
              <a:rPr lang="en-US" sz="1500" b="1" dirty="0">
                <a:solidFill>
                  <a:srgbClr val="002060"/>
                </a:solidFill>
              </a:rPr>
              <a:t> testing and demonstrated its full adherence to SOW performance standards.</a:t>
            </a:r>
            <a:r>
              <a:rPr lang="en-US" sz="1500" dirty="0">
                <a:solidFill>
                  <a:srgbClr val="002060"/>
                </a:solidFill>
              </a:rPr>
              <a:t> It decontaminates and purifies water taken from natural sources with extremely high initial bacterial contamination (</a:t>
            </a:r>
            <a:r>
              <a:rPr lang="en-US" sz="1500" dirty="0" err="1">
                <a:solidFill>
                  <a:srgbClr val="002060"/>
                </a:solidFill>
              </a:rPr>
              <a:t>E.Coli</a:t>
            </a:r>
            <a:r>
              <a:rPr lang="en-US" sz="1500" dirty="0">
                <a:solidFill>
                  <a:srgbClr val="002060"/>
                </a:solidFill>
              </a:rPr>
              <a:t> index in excess of 1100) and meets the Russian </a:t>
            </a:r>
            <a:r>
              <a:rPr lang="en-US" sz="1500" dirty="0" err="1">
                <a:solidFill>
                  <a:srgbClr val="002060"/>
                </a:solidFill>
              </a:rPr>
              <a:t>SanPin</a:t>
            </a:r>
            <a:r>
              <a:rPr lang="en-US" sz="1500" dirty="0">
                <a:solidFill>
                  <a:srgbClr val="002060"/>
                </a:solidFill>
              </a:rPr>
              <a:t> 2.1.4.559-96 </a:t>
            </a:r>
            <a:r>
              <a:rPr lang="en-US" altLang="en-US" sz="1500" dirty="0">
                <a:solidFill>
                  <a:srgbClr val="002060"/>
                </a:solidFill>
              </a:rPr>
              <a:t>“</a:t>
            </a:r>
            <a:r>
              <a:rPr lang="en-US" sz="1500" dirty="0">
                <a:solidFill>
                  <a:srgbClr val="002060"/>
                </a:solidFill>
              </a:rPr>
              <a:t>Drinkable Water</a:t>
            </a:r>
            <a:r>
              <a:rPr lang="en-US" altLang="en-US" sz="1500" dirty="0">
                <a:solidFill>
                  <a:srgbClr val="002060"/>
                </a:solidFill>
              </a:rPr>
              <a:t>”</a:t>
            </a:r>
            <a:r>
              <a:rPr lang="en-US" sz="1500" dirty="0">
                <a:solidFill>
                  <a:srgbClr val="002060"/>
                </a:solidFill>
              </a:rPr>
              <a:t> standard. After testing the system has now been approved for mass production.</a:t>
            </a:r>
          </a:p>
        </p:txBody>
      </p:sp>
      <p:pic>
        <p:nvPicPr>
          <p:cNvPr id="7" name="Picture 1034" descr="машина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399" y="3298355"/>
            <a:ext cx="3252701" cy="1673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035" descr="12080018-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84516" y="3298355"/>
            <a:ext cx="3014358" cy="1707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Рисунок 2" descr="контейнер-1"/>
          <p:cNvPicPr>
            <a:picLocks noChangeAspect="1" noChangeArrowheads="1"/>
          </p:cNvPicPr>
          <p:nvPr/>
        </p:nvPicPr>
        <p:blipFill>
          <a:blip r:embed="rId5" cstate="print">
            <a:extLst>
              <a:ext uri="{28A0092B-C50C-407E-A947-70E740481C1C}">
                <a14:useLocalDpi xmlns:a14="http://schemas.microsoft.com/office/drawing/2010/main" xmlns="" val="0"/>
              </a:ext>
            </a:extLst>
          </a:blip>
          <a:srcRect l="1866" b="6227"/>
          <a:stretch>
            <a:fillRect/>
          </a:stretch>
        </p:blipFill>
        <p:spPr bwMode="auto">
          <a:xfrm>
            <a:off x="2590800" y="5160145"/>
            <a:ext cx="3395661" cy="1483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descr="C:\Users\Пользователь\Desktop\Бланк HRS\док HRS OY\лого.jpg"/>
          <p:cNvPicPr>
            <a:picLocks noChangeAspect="1" noChangeArrowheads="1"/>
          </p:cNvPicPr>
          <p:nvPr/>
        </p:nvPicPr>
        <p:blipFill>
          <a:blip r:embed="rId6" cstate="print"/>
          <a:srcRect/>
          <a:stretch>
            <a:fillRect/>
          </a:stretch>
        </p:blipFill>
        <p:spPr bwMode="auto">
          <a:xfrm>
            <a:off x="428596" y="5643578"/>
            <a:ext cx="1071570" cy="905391"/>
          </a:xfrm>
          <a:prstGeom prst="rect">
            <a:avLst/>
          </a:prstGeom>
          <a:noFill/>
        </p:spPr>
      </p:pic>
      <p:sp>
        <p:nvSpPr>
          <p:cNvPr id="11" name="Прямоугольник 10"/>
          <p:cNvSpPr/>
          <p:nvPr/>
        </p:nvSpPr>
        <p:spPr>
          <a:xfrm>
            <a:off x="285720" y="214291"/>
            <a:ext cx="8572560" cy="369332"/>
          </a:xfrm>
          <a:prstGeom prst="rect">
            <a:avLst/>
          </a:prstGeom>
        </p:spPr>
        <p:txBody>
          <a:bodyPr wrap="square">
            <a:spAutoFit/>
          </a:bodyPr>
          <a:lstStyle/>
          <a:p>
            <a:pPr lvl="0" algn="ctr">
              <a:defRPr/>
            </a:pPr>
            <a:r>
              <a:rPr lang="en-US" b="1" cap="all" dirty="0" smtClean="0">
                <a:ln w="0"/>
                <a:solidFill>
                  <a:srgbClr val="002060"/>
                </a:solidFill>
                <a:effectLst>
                  <a:reflection blurRad="12700" stA="50000" endPos="50000" dist="5000" dir="5400000" sy="-100000" rotWithShape="0"/>
                </a:effectLst>
                <a:latin typeface="Garamond"/>
              </a:rPr>
              <a:t>HOOD RIVER FINLAND LTD  &amp;  SHFRA  MULTI  ACTIVITES Co. ltd</a:t>
            </a:r>
            <a:endParaRPr lang="en-US" b="1" cap="all" dirty="0">
              <a:ln w="0"/>
              <a:solidFill>
                <a:srgbClr val="002060"/>
              </a:solidFill>
              <a:effectLst>
                <a:reflection blurRad="12700" stA="50000" endPos="50000" dist="5000" dir="5400000" sy="-100000" rotWithShape="0"/>
              </a:effectLst>
              <a:latin typeface="Garamond"/>
            </a:endParaRPr>
          </a:p>
        </p:txBody>
      </p:sp>
    </p:spTree>
    <p:extLst>
      <p:ext uri="{BB962C8B-B14F-4D97-AF65-F5344CB8AC3E}">
        <p14:creationId xmlns:p14="http://schemas.microsoft.com/office/powerpoint/2010/main" xmlns="" val="16262367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41"/>
                                        </p:tgtEl>
                                        <p:attrNameLst>
                                          <p:attrName>style.visibility</p:attrName>
                                        </p:attrNameLst>
                                      </p:cBhvr>
                                      <p:to>
                                        <p:strVal val="visible"/>
                                      </p:to>
                                    </p:set>
                                    <p:anim calcmode="lin" valueType="num">
                                      <p:cBhvr>
                                        <p:cTn id="7" dur="1000" fill="hold"/>
                                        <p:tgtEl>
                                          <p:spTgt spid="1041"/>
                                        </p:tgtEl>
                                        <p:attrNameLst>
                                          <p:attrName>ppt_w</p:attrName>
                                        </p:attrNameLst>
                                      </p:cBhvr>
                                      <p:tavLst>
                                        <p:tav tm="0">
                                          <p:val>
                                            <p:fltVal val="0"/>
                                          </p:val>
                                        </p:tav>
                                        <p:tav tm="100000">
                                          <p:val>
                                            <p:strVal val="#ppt_w"/>
                                          </p:val>
                                        </p:tav>
                                      </p:tavLst>
                                    </p:anim>
                                    <p:anim calcmode="lin" valueType="num">
                                      <p:cBhvr>
                                        <p:cTn id="8" dur="1000" fill="hold"/>
                                        <p:tgtEl>
                                          <p:spTgt spid="1041"/>
                                        </p:tgtEl>
                                        <p:attrNameLst>
                                          <p:attrName>ppt_h</p:attrName>
                                        </p:attrNameLst>
                                      </p:cBhvr>
                                      <p:tavLst>
                                        <p:tav tm="0">
                                          <p:val>
                                            <p:fltVal val="0"/>
                                          </p:val>
                                        </p:tav>
                                        <p:tav tm="100000">
                                          <p:val>
                                            <p:strVal val="#ppt_h"/>
                                          </p:val>
                                        </p:tav>
                                      </p:tavLst>
                                    </p:anim>
                                    <p:anim calcmode="lin" valueType="num">
                                      <p:cBhvr>
                                        <p:cTn id="9" dur="1000" fill="hold"/>
                                        <p:tgtEl>
                                          <p:spTgt spid="1041"/>
                                        </p:tgtEl>
                                        <p:attrNameLst>
                                          <p:attrName>style.rotation</p:attrName>
                                        </p:attrNameLst>
                                      </p:cBhvr>
                                      <p:tavLst>
                                        <p:tav tm="0">
                                          <p:val>
                                            <p:fltVal val="90"/>
                                          </p:val>
                                        </p:tav>
                                        <p:tav tm="100000">
                                          <p:val>
                                            <p:fltVal val="0"/>
                                          </p:val>
                                        </p:tav>
                                      </p:tavLst>
                                    </p:anim>
                                    <p:animEffect transition="in" filter="fade">
                                      <p:cBhvr>
                                        <p:cTn id="10" dur="1000"/>
                                        <p:tgtEl>
                                          <p:spTgt spid="1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Rectangle 1040"/>
          <p:cNvSpPr/>
          <p:nvPr/>
        </p:nvSpPr>
        <p:spPr>
          <a:xfrm>
            <a:off x="235527" y="2895600"/>
            <a:ext cx="8686800" cy="369332"/>
          </a:xfrm>
          <a:prstGeom prst="rect">
            <a:avLst/>
          </a:prstGeom>
        </p:spPr>
        <p:txBody>
          <a:bodyPr wrap="square">
            <a:spAutoFit/>
          </a:bodyPr>
          <a:lstStyle/>
          <a:p>
            <a:r>
              <a:rPr lang="en-US" dirty="0" smtClean="0">
                <a:solidFill>
                  <a:srgbClr val="002060"/>
                </a:solidFill>
              </a:rPr>
              <a:t>                 </a:t>
            </a:r>
          </a:p>
        </p:txBody>
      </p:sp>
      <p:pic>
        <p:nvPicPr>
          <p:cNvPr id="51" name="Picture 4" descr="G:\Hussein Flesh\أوراق شفرة\صورة.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 t="3675" r="27711" b="-1"/>
          <a:stretch/>
        </p:blipFill>
        <p:spPr bwMode="auto">
          <a:xfrm>
            <a:off x="7467601" y="5708074"/>
            <a:ext cx="1662546" cy="114992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518160" y="1219200"/>
            <a:ext cx="8388927" cy="1015663"/>
          </a:xfrm>
          <a:prstGeom prst="rect">
            <a:avLst/>
          </a:prstGeom>
        </p:spPr>
        <p:txBody>
          <a:bodyPr wrap="square">
            <a:spAutoFit/>
          </a:bodyPr>
          <a:lstStyle/>
          <a:p>
            <a:pPr fontAlgn="base">
              <a:spcBef>
                <a:spcPct val="0"/>
              </a:spcBef>
              <a:spcAft>
                <a:spcPct val="0"/>
              </a:spcAft>
            </a:pPr>
            <a:r>
              <a:rPr lang="en-US" sz="1500" dirty="0">
                <a:solidFill>
                  <a:srgbClr val="002060"/>
                </a:solidFill>
              </a:rPr>
              <a:t>Standard </a:t>
            </a:r>
            <a:r>
              <a:rPr lang="en-US" sz="1500" b="1" dirty="0">
                <a:solidFill>
                  <a:srgbClr val="002060"/>
                </a:solidFill>
              </a:rPr>
              <a:t>equipment for reagent-free purification of natural water in the Extreme North of Russia.</a:t>
            </a:r>
            <a:r>
              <a:rPr lang="en-US" sz="1500" dirty="0">
                <a:solidFill>
                  <a:srgbClr val="002060"/>
                </a:solidFill>
              </a:rPr>
              <a:t> The pilot installation underwent testing and was commissioned into operation in a 500-pupil capacity boarding </a:t>
            </a:r>
            <a:r>
              <a:rPr lang="en-US" sz="1500" dirty="0" err="1" smtClean="0">
                <a:solidFill>
                  <a:srgbClr val="002060"/>
                </a:solidFill>
              </a:rPr>
              <a:t>schoolin</a:t>
            </a:r>
            <a:r>
              <a:rPr lang="en-US" sz="1500" dirty="0" smtClean="0">
                <a:solidFill>
                  <a:srgbClr val="002060"/>
                </a:solidFill>
              </a:rPr>
              <a:t> </a:t>
            </a:r>
            <a:r>
              <a:rPr lang="en-US" sz="1500" dirty="0">
                <a:solidFill>
                  <a:srgbClr val="002060"/>
                </a:solidFill>
              </a:rPr>
              <a:t>the town of </a:t>
            </a:r>
            <a:r>
              <a:rPr lang="en-US" sz="1500" dirty="0" err="1">
                <a:solidFill>
                  <a:srgbClr val="002060"/>
                </a:solidFill>
              </a:rPr>
              <a:t>Nyda</a:t>
            </a:r>
            <a:r>
              <a:rPr lang="en-US" sz="1500" dirty="0">
                <a:solidFill>
                  <a:srgbClr val="002060"/>
                </a:solidFill>
              </a:rPr>
              <a:t> in the </a:t>
            </a:r>
            <a:r>
              <a:rPr lang="en-US" sz="1500" dirty="0" err="1">
                <a:solidFill>
                  <a:srgbClr val="002060"/>
                </a:solidFill>
              </a:rPr>
              <a:t>Yamal-Nenets</a:t>
            </a:r>
            <a:r>
              <a:rPr lang="en-US" sz="1500" dirty="0">
                <a:solidFill>
                  <a:srgbClr val="002060"/>
                </a:solidFill>
              </a:rPr>
              <a:t> National Autonomous Province.</a:t>
            </a:r>
          </a:p>
          <a:p>
            <a:pPr lvl="0" fontAlgn="base">
              <a:spcBef>
                <a:spcPct val="0"/>
              </a:spcBef>
              <a:spcAft>
                <a:spcPct val="0"/>
              </a:spcAft>
            </a:pPr>
            <a:endParaRPr lang="ru-RU" sz="1500" dirty="0">
              <a:solidFill>
                <a:srgbClr val="002060"/>
              </a:solidFill>
            </a:endParaRPr>
          </a:p>
        </p:txBody>
      </p:sp>
      <p:pic>
        <p:nvPicPr>
          <p:cNvPr id="6" name="Picture 29" descr="03250010"/>
          <p:cNvPicPr>
            <a:picLocks noChangeAspect="1" noChangeArrowheads="1"/>
          </p:cNvPicPr>
          <p:nvPr/>
        </p:nvPicPr>
        <p:blipFill>
          <a:blip r:embed="rId3" cstate="print">
            <a:lum bright="12000" contrast="30000"/>
            <a:extLst>
              <a:ext uri="{28A0092B-C50C-407E-A947-70E740481C1C}">
                <a14:useLocalDpi xmlns:a14="http://schemas.microsoft.com/office/drawing/2010/main" xmlns="" val="0"/>
              </a:ext>
            </a:extLst>
          </a:blip>
          <a:srcRect/>
          <a:stretch>
            <a:fillRect/>
          </a:stretch>
        </p:blipFill>
        <p:spPr bwMode="auto">
          <a:xfrm>
            <a:off x="617058" y="2133600"/>
            <a:ext cx="3712708" cy="2833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30" descr="03210009"/>
          <p:cNvPicPr>
            <a:picLocks noChangeAspect="1" noChangeArrowheads="1"/>
          </p:cNvPicPr>
          <p:nvPr/>
        </p:nvPicPr>
        <p:blipFill>
          <a:blip r:embed="rId4" cstate="print">
            <a:lum bright="6000" contrast="24000"/>
            <a:extLst>
              <a:ext uri="{28A0092B-C50C-407E-A947-70E740481C1C}">
                <a14:useLocalDpi xmlns:a14="http://schemas.microsoft.com/office/drawing/2010/main" xmlns="" val="0"/>
              </a:ext>
            </a:extLst>
          </a:blip>
          <a:srcRect/>
          <a:stretch>
            <a:fillRect/>
          </a:stretch>
        </p:blipFill>
        <p:spPr bwMode="auto">
          <a:xfrm>
            <a:off x="6774874" y="2124892"/>
            <a:ext cx="2147453" cy="2833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Рисунок 4" descr="Рисунок1_1"/>
          <p:cNvPicPr>
            <a:picLocks noChangeAspect="1" noChangeArrowheads="1"/>
          </p:cNvPicPr>
          <p:nvPr/>
        </p:nvPicPr>
        <p:blipFill>
          <a:blip r:embed="rId5">
            <a:extLst>
              <a:ext uri="{28A0092B-C50C-407E-A947-70E740481C1C}">
                <a14:useLocalDpi xmlns:a14="http://schemas.microsoft.com/office/drawing/2010/main" xmlns="" val="0"/>
              </a:ext>
            </a:extLst>
          </a:blip>
          <a:srcRect l="18477" t="12959" r="7617"/>
          <a:stretch>
            <a:fillRect/>
          </a:stretch>
        </p:blipFill>
        <p:spPr bwMode="auto">
          <a:xfrm>
            <a:off x="4712623" y="2133600"/>
            <a:ext cx="1809750" cy="2844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10887" y="5181600"/>
            <a:ext cx="7467601" cy="1389611"/>
          </a:xfrm>
          <a:prstGeom prst="rect">
            <a:avLst/>
          </a:prstGeom>
        </p:spPr>
        <p:txBody>
          <a:bodyPr wrap="square">
            <a:spAutoFit/>
          </a:bodyPr>
          <a:lstStyle/>
          <a:p>
            <a:pPr marL="533400" indent="-533400">
              <a:lnSpc>
                <a:spcPct val="80000"/>
              </a:lnSpc>
            </a:pPr>
            <a:r>
              <a:rPr lang="en-US" sz="1400" dirty="0" smtClean="0"/>
              <a:t>              </a:t>
            </a:r>
            <a:r>
              <a:rPr lang="en-US" sz="1500" dirty="0" smtClean="0">
                <a:solidFill>
                  <a:srgbClr val="002060"/>
                </a:solidFill>
              </a:rPr>
              <a:t>Minor </a:t>
            </a:r>
            <a:r>
              <a:rPr lang="en-US" sz="1500" dirty="0">
                <a:solidFill>
                  <a:srgbClr val="002060"/>
                </a:solidFill>
              </a:rPr>
              <a:t>series of </a:t>
            </a:r>
            <a:r>
              <a:rPr lang="en-US" sz="1500" b="1" dirty="0">
                <a:solidFill>
                  <a:srgbClr val="002060"/>
                </a:solidFill>
              </a:rPr>
              <a:t>photochemical water purification appliances of varying capacity and applications.</a:t>
            </a:r>
          </a:p>
          <a:p>
            <a:pPr marL="533400" indent="-533400">
              <a:lnSpc>
                <a:spcPct val="80000"/>
              </a:lnSpc>
            </a:pPr>
            <a:r>
              <a:rPr lang="en-US" sz="1500" b="1" dirty="0" smtClean="0">
                <a:solidFill>
                  <a:srgbClr val="002060"/>
                </a:solidFill>
              </a:rPr>
              <a:t>              The </a:t>
            </a:r>
            <a:r>
              <a:rPr lang="en-US" sz="1500" b="1" dirty="0">
                <a:solidFill>
                  <a:srgbClr val="002060"/>
                </a:solidFill>
              </a:rPr>
              <a:t>modular assembly principle </a:t>
            </a:r>
            <a:r>
              <a:rPr lang="en-US" sz="1500" dirty="0">
                <a:solidFill>
                  <a:srgbClr val="002060"/>
                </a:solidFill>
              </a:rPr>
              <a:t>of the appliances with their scalable capacity makes it possible </a:t>
            </a:r>
            <a:r>
              <a:rPr lang="en-US" sz="1500" dirty="0" smtClean="0">
                <a:solidFill>
                  <a:srgbClr val="002060"/>
                </a:solidFill>
              </a:rPr>
              <a:t>to use </a:t>
            </a:r>
            <a:r>
              <a:rPr lang="en-US" sz="1500" dirty="0">
                <a:solidFill>
                  <a:srgbClr val="002060"/>
                </a:solidFill>
              </a:rPr>
              <a:t>them for a wide range of applications from high quality drinking water production, water purification, and even sterilization systems </a:t>
            </a:r>
            <a:r>
              <a:rPr lang="en-US" sz="1500" b="1" dirty="0">
                <a:solidFill>
                  <a:srgbClr val="002060"/>
                </a:solidFill>
              </a:rPr>
              <a:t>in swimming pools</a:t>
            </a:r>
            <a:r>
              <a:rPr lang="en-US" sz="1500" dirty="0">
                <a:solidFill>
                  <a:srgbClr val="002060"/>
                </a:solidFill>
              </a:rPr>
              <a:t>, to </a:t>
            </a:r>
            <a:r>
              <a:rPr lang="en-US" sz="1500" b="1" dirty="0">
                <a:solidFill>
                  <a:srgbClr val="002060"/>
                </a:solidFill>
              </a:rPr>
              <a:t>purification and decontaminating sewage water facilities with high levels of organic pollutants.</a:t>
            </a:r>
          </a:p>
        </p:txBody>
      </p:sp>
      <p:pic>
        <p:nvPicPr>
          <p:cNvPr id="10" name="Picture 2" descr="C:\Users\Пользователь\Desktop\Бланк HRS\док HRS OY\лого.jpg"/>
          <p:cNvPicPr>
            <a:picLocks noChangeAspect="1" noChangeArrowheads="1"/>
          </p:cNvPicPr>
          <p:nvPr/>
        </p:nvPicPr>
        <p:blipFill>
          <a:blip r:embed="rId6" cstate="print"/>
          <a:srcRect/>
          <a:stretch>
            <a:fillRect/>
          </a:stretch>
        </p:blipFill>
        <p:spPr bwMode="auto">
          <a:xfrm>
            <a:off x="4143372" y="142852"/>
            <a:ext cx="1071570" cy="905391"/>
          </a:xfrm>
          <a:prstGeom prst="rect">
            <a:avLst/>
          </a:prstGeom>
          <a:noFill/>
        </p:spPr>
      </p:pic>
      <p:sp>
        <p:nvSpPr>
          <p:cNvPr id="11" name="Прямоугольник 10"/>
          <p:cNvSpPr/>
          <p:nvPr/>
        </p:nvSpPr>
        <p:spPr>
          <a:xfrm>
            <a:off x="285720" y="214291"/>
            <a:ext cx="8572560" cy="1107996"/>
          </a:xfrm>
          <a:prstGeom prst="rect">
            <a:avLst/>
          </a:prstGeom>
        </p:spPr>
        <p:txBody>
          <a:bodyPr wrap="square">
            <a:spAutoFit/>
          </a:bodyPr>
          <a:lstStyle/>
          <a:p>
            <a:pPr lvl="0" algn="just">
              <a:defRPr/>
            </a:pPr>
            <a:r>
              <a:rPr lang="ru-RU" b="1" cap="all" dirty="0" smtClean="0">
                <a:ln w="0"/>
                <a:solidFill>
                  <a:srgbClr val="002060"/>
                </a:solidFill>
                <a:effectLst>
                  <a:reflection blurRad="12700" stA="50000" endPos="50000" dist="5000" dir="5400000" sy="-100000" rotWithShape="0"/>
                </a:effectLst>
                <a:latin typeface="Garamond"/>
              </a:rPr>
              <a:t>        </a:t>
            </a:r>
            <a:r>
              <a:rPr lang="en-US" b="1" cap="all" dirty="0" smtClean="0">
                <a:ln w="0"/>
                <a:solidFill>
                  <a:srgbClr val="002060"/>
                </a:solidFill>
                <a:effectLst>
                  <a:reflection blurRad="12700" stA="50000" endPos="50000" dist="5000" dir="5400000" sy="-100000" rotWithShape="0"/>
                </a:effectLst>
                <a:latin typeface="Garamond"/>
              </a:rPr>
              <a:t>HOOD RIVER FINLAND </a:t>
            </a:r>
            <a:r>
              <a:rPr lang="ru-RU" b="1" cap="all" dirty="0" smtClean="0">
                <a:ln w="0"/>
                <a:solidFill>
                  <a:srgbClr val="002060"/>
                </a:solidFill>
                <a:effectLst>
                  <a:reflection blurRad="12700" stA="50000" endPos="50000" dist="5000" dir="5400000" sy="-100000" rotWithShape="0"/>
                </a:effectLst>
                <a:latin typeface="Garamond"/>
              </a:rPr>
              <a:t>                                  </a:t>
            </a:r>
            <a:r>
              <a:rPr lang="en-US" b="1" cap="all" dirty="0" smtClean="0">
                <a:ln w="0"/>
                <a:solidFill>
                  <a:srgbClr val="002060"/>
                </a:solidFill>
                <a:effectLst>
                  <a:reflection blurRad="12700" stA="50000" endPos="50000" dist="5000" dir="5400000" sy="-100000" rotWithShape="0"/>
                </a:effectLst>
                <a:latin typeface="Garamond"/>
              </a:rPr>
              <a:t>SHFRA  MULTI  ACTIVITES </a:t>
            </a:r>
            <a:endParaRPr lang="ru-RU" b="1" cap="all" dirty="0" smtClean="0">
              <a:ln w="0"/>
              <a:solidFill>
                <a:srgbClr val="002060"/>
              </a:solidFill>
              <a:effectLst>
                <a:reflection blurRad="12700" stA="50000" endPos="50000" dist="5000" dir="5400000" sy="-100000" rotWithShape="0"/>
              </a:effectLst>
              <a:latin typeface="Garamond"/>
            </a:endParaRPr>
          </a:p>
          <a:p>
            <a:pPr lvl="0" algn="just">
              <a:defRPr/>
            </a:pPr>
            <a:r>
              <a:rPr lang="ru-RU" b="1" cap="all" dirty="0" smtClean="0">
                <a:ln w="0"/>
                <a:solidFill>
                  <a:srgbClr val="002060"/>
                </a:solidFill>
                <a:effectLst>
                  <a:reflection blurRad="12700" stA="50000" endPos="50000" dist="5000" dir="5400000" sy="-100000" rotWithShape="0"/>
                </a:effectLst>
                <a:latin typeface="Garamond"/>
              </a:rPr>
              <a:t>                            </a:t>
            </a:r>
            <a:r>
              <a:rPr lang="en-US" b="1" cap="all" dirty="0" smtClean="0">
                <a:ln w="0"/>
                <a:solidFill>
                  <a:srgbClr val="002060"/>
                </a:solidFill>
                <a:effectLst>
                  <a:reflection blurRad="12700" stA="50000" endPos="50000" dist="5000" dir="5400000" sy="-100000" rotWithShape="0"/>
                </a:effectLst>
                <a:latin typeface="Garamond"/>
              </a:rPr>
              <a:t>LTD </a:t>
            </a:r>
            <a:r>
              <a:rPr lang="ru-RU" b="1" cap="all" dirty="0" smtClean="0">
                <a:ln w="0"/>
                <a:solidFill>
                  <a:srgbClr val="002060"/>
                </a:solidFill>
                <a:effectLst>
                  <a:reflection blurRad="12700" stA="50000" endPos="50000" dist="5000" dir="5400000" sy="-100000" rotWithShape="0"/>
                </a:effectLst>
                <a:latin typeface="Garamond"/>
              </a:rPr>
              <a:t>                                                                       </a:t>
            </a:r>
            <a:r>
              <a:rPr lang="en-US" b="1" cap="all" dirty="0" smtClean="0">
                <a:ln w="0"/>
                <a:solidFill>
                  <a:srgbClr val="002060"/>
                </a:solidFill>
                <a:effectLst>
                  <a:reflection blurRad="12700" stA="50000" endPos="50000" dist="5000" dir="5400000" sy="-100000" rotWithShape="0"/>
                </a:effectLst>
                <a:latin typeface="Garamond"/>
              </a:rPr>
              <a:t>Co. Ltd</a:t>
            </a:r>
            <a:r>
              <a:rPr lang="ru-RU" b="1" cap="all" dirty="0" smtClean="0">
                <a:ln w="0"/>
                <a:solidFill>
                  <a:srgbClr val="002060"/>
                </a:solidFill>
                <a:effectLst>
                  <a:reflection blurRad="12700" stA="50000" endPos="50000" dist="5000" dir="5400000" sy="-100000" rotWithShape="0"/>
                </a:effectLst>
                <a:latin typeface="Garamond"/>
              </a:rPr>
              <a:t> </a:t>
            </a:r>
            <a:r>
              <a:rPr lang="en-US" b="1" cap="all" dirty="0" smtClean="0">
                <a:ln w="0"/>
                <a:solidFill>
                  <a:srgbClr val="002060"/>
                </a:solidFill>
                <a:effectLst>
                  <a:reflection blurRad="12700" stA="50000" endPos="50000" dist="5000" dir="5400000" sy="-100000" rotWithShape="0"/>
                </a:effectLst>
                <a:latin typeface="Garamond"/>
              </a:rPr>
              <a:t> </a:t>
            </a:r>
            <a:endParaRPr lang="ru-RU" b="1" cap="all" dirty="0" smtClean="0">
              <a:ln w="0"/>
              <a:solidFill>
                <a:srgbClr val="002060"/>
              </a:solidFill>
              <a:effectLst>
                <a:reflection blurRad="12700" stA="50000" endPos="50000" dist="5000" dir="5400000" sy="-100000" rotWithShape="0"/>
              </a:effectLst>
              <a:latin typeface="Garamond"/>
            </a:endParaRPr>
          </a:p>
          <a:p>
            <a:pPr lvl="0" algn="just">
              <a:defRPr/>
            </a:pPr>
            <a:endParaRPr lang="ru-RU" sz="1200" b="1" cap="all" dirty="0" smtClean="0">
              <a:ln w="0"/>
              <a:solidFill>
                <a:srgbClr val="002060"/>
              </a:solidFill>
              <a:effectLst>
                <a:reflection blurRad="12700" stA="50000" endPos="50000" dist="5000" dir="5400000" sy="-100000" rotWithShape="0"/>
              </a:effectLst>
              <a:latin typeface="Garamond"/>
            </a:endParaRPr>
          </a:p>
          <a:p>
            <a:pPr lvl="0" algn="just">
              <a:defRPr/>
            </a:pPr>
            <a:r>
              <a:rPr lang="ru-RU" b="1" cap="all" dirty="0" smtClean="0">
                <a:ln w="0"/>
                <a:solidFill>
                  <a:srgbClr val="002060"/>
                </a:solidFill>
                <a:effectLst>
                  <a:reflection blurRad="12700" stA="50000" endPos="50000" dist="5000" dir="5400000" sy="-100000" rotWithShape="0"/>
                </a:effectLst>
                <a:latin typeface="Garamond"/>
              </a:rPr>
              <a:t>                                                                           </a:t>
            </a:r>
            <a:r>
              <a:rPr lang="en-US" b="1" cap="all" dirty="0" smtClean="0">
                <a:ln w="0"/>
                <a:solidFill>
                  <a:srgbClr val="002060"/>
                </a:solidFill>
                <a:effectLst>
                  <a:reflection blurRad="12700" stA="50000" endPos="50000" dist="5000" dir="5400000" sy="-100000" rotWithShape="0"/>
                </a:effectLst>
                <a:latin typeface="Garamond"/>
              </a:rPr>
              <a:t>&amp;</a:t>
            </a:r>
            <a:endParaRPr lang="en-US" b="1" cap="all" dirty="0">
              <a:ln w="0"/>
              <a:solidFill>
                <a:srgbClr val="002060"/>
              </a:solidFill>
              <a:effectLst>
                <a:reflection blurRad="12700" stA="50000" endPos="50000" dist="5000" dir="5400000" sy="-100000" rotWithShape="0"/>
              </a:effectLst>
              <a:latin typeface="Garamond"/>
            </a:endParaRPr>
          </a:p>
        </p:txBody>
      </p:sp>
    </p:spTree>
    <p:extLst>
      <p:ext uri="{BB962C8B-B14F-4D97-AF65-F5344CB8AC3E}">
        <p14:creationId xmlns:p14="http://schemas.microsoft.com/office/powerpoint/2010/main" xmlns="" val="91329930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41"/>
                                        </p:tgtEl>
                                        <p:attrNameLst>
                                          <p:attrName>style.visibility</p:attrName>
                                        </p:attrNameLst>
                                      </p:cBhvr>
                                      <p:to>
                                        <p:strVal val="visible"/>
                                      </p:to>
                                    </p:set>
                                    <p:anim calcmode="lin" valueType="num">
                                      <p:cBhvr>
                                        <p:cTn id="7" dur="1000" fill="hold"/>
                                        <p:tgtEl>
                                          <p:spTgt spid="1041"/>
                                        </p:tgtEl>
                                        <p:attrNameLst>
                                          <p:attrName>ppt_w</p:attrName>
                                        </p:attrNameLst>
                                      </p:cBhvr>
                                      <p:tavLst>
                                        <p:tav tm="0">
                                          <p:val>
                                            <p:fltVal val="0"/>
                                          </p:val>
                                        </p:tav>
                                        <p:tav tm="100000">
                                          <p:val>
                                            <p:strVal val="#ppt_w"/>
                                          </p:val>
                                        </p:tav>
                                      </p:tavLst>
                                    </p:anim>
                                    <p:anim calcmode="lin" valueType="num">
                                      <p:cBhvr>
                                        <p:cTn id="8" dur="1000" fill="hold"/>
                                        <p:tgtEl>
                                          <p:spTgt spid="1041"/>
                                        </p:tgtEl>
                                        <p:attrNameLst>
                                          <p:attrName>ppt_h</p:attrName>
                                        </p:attrNameLst>
                                      </p:cBhvr>
                                      <p:tavLst>
                                        <p:tav tm="0">
                                          <p:val>
                                            <p:fltVal val="0"/>
                                          </p:val>
                                        </p:tav>
                                        <p:tav tm="100000">
                                          <p:val>
                                            <p:strVal val="#ppt_h"/>
                                          </p:val>
                                        </p:tav>
                                      </p:tavLst>
                                    </p:anim>
                                    <p:anim calcmode="lin" valueType="num">
                                      <p:cBhvr>
                                        <p:cTn id="9" dur="1000" fill="hold"/>
                                        <p:tgtEl>
                                          <p:spTgt spid="1041"/>
                                        </p:tgtEl>
                                        <p:attrNameLst>
                                          <p:attrName>style.rotation</p:attrName>
                                        </p:attrNameLst>
                                      </p:cBhvr>
                                      <p:tavLst>
                                        <p:tav tm="0">
                                          <p:val>
                                            <p:fltVal val="90"/>
                                          </p:val>
                                        </p:tav>
                                        <p:tav tm="100000">
                                          <p:val>
                                            <p:fltVal val="0"/>
                                          </p:val>
                                        </p:tav>
                                      </p:tavLst>
                                    </p:anim>
                                    <p:animEffect transition="in" filter="fade">
                                      <p:cBhvr>
                                        <p:cTn id="10" dur="1000"/>
                                        <p:tgtEl>
                                          <p:spTgt spid="1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G:\Hussein Flesh\أوراق شفرة\صورة.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 t="3675" r="27711" b="-1"/>
          <a:stretch/>
        </p:blipFill>
        <p:spPr bwMode="auto">
          <a:xfrm>
            <a:off x="0" y="5347134"/>
            <a:ext cx="1785918" cy="1235258"/>
          </a:xfrm>
          <a:prstGeom prst="rect">
            <a:avLst/>
          </a:prstGeom>
          <a:noFill/>
          <a:extLst>
            <a:ext uri="{909E8E84-426E-40DD-AFC4-6F175D3DCCD1}">
              <a14:hiddenFill xmlns:a14="http://schemas.microsoft.com/office/drawing/2010/main" xmlns="">
                <a:solidFill>
                  <a:srgbClr val="FFFFFF"/>
                </a:solidFill>
              </a14:hiddenFill>
            </a:ext>
          </a:extLst>
        </p:spPr>
      </p:pic>
      <p:sp>
        <p:nvSpPr>
          <p:cNvPr id="1041" name="Rectangle 1040"/>
          <p:cNvSpPr/>
          <p:nvPr/>
        </p:nvSpPr>
        <p:spPr>
          <a:xfrm>
            <a:off x="235527" y="2895600"/>
            <a:ext cx="8686800" cy="369332"/>
          </a:xfrm>
          <a:prstGeom prst="rect">
            <a:avLst/>
          </a:prstGeom>
        </p:spPr>
        <p:txBody>
          <a:bodyPr wrap="square">
            <a:spAutoFit/>
          </a:bodyPr>
          <a:lstStyle/>
          <a:p>
            <a:r>
              <a:rPr lang="en-US" dirty="0" smtClean="0">
                <a:solidFill>
                  <a:srgbClr val="002060"/>
                </a:solidFill>
              </a:rPr>
              <a:t>                 </a:t>
            </a:r>
          </a:p>
        </p:txBody>
      </p:sp>
      <p:pic>
        <p:nvPicPr>
          <p:cNvPr id="51" name="Picture 4" descr="G:\Hussein Flesh\أوراق شفرة\صورة.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 t="3675" r="27711" b="-1"/>
          <a:stretch/>
        </p:blipFill>
        <p:spPr bwMode="auto">
          <a:xfrm>
            <a:off x="7467601" y="5708074"/>
            <a:ext cx="1662546" cy="114992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1" descr="IMG_366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0034" y="857232"/>
            <a:ext cx="2514600" cy="3301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32" descr="08140003"/>
          <p:cNvPicPr>
            <a:picLocks noChangeAspect="1" noChangeArrowheads="1"/>
          </p:cNvPicPr>
          <p:nvPr/>
        </p:nvPicPr>
        <p:blipFill>
          <a:blip r:embed="rId5">
            <a:lum bright="18000" contrast="42000"/>
            <a:extLst>
              <a:ext uri="{28A0092B-C50C-407E-A947-70E740481C1C}">
                <a14:useLocalDpi xmlns:a14="http://schemas.microsoft.com/office/drawing/2010/main" xmlns="" val="0"/>
              </a:ext>
            </a:extLst>
          </a:blip>
          <a:srcRect/>
          <a:stretch>
            <a:fillRect/>
          </a:stretch>
        </p:blipFill>
        <p:spPr bwMode="auto">
          <a:xfrm>
            <a:off x="4571999" y="838200"/>
            <a:ext cx="3673475" cy="275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Рисунок 10" descr="42"/>
          <p:cNvPicPr>
            <a:picLocks noChangeAspect="1" noChangeArrowheads="1"/>
          </p:cNvPicPr>
          <p:nvPr/>
        </p:nvPicPr>
        <p:blipFill>
          <a:blip r:embed="rId6" cstate="print">
            <a:lum bright="6000" contrast="12000"/>
            <a:extLst>
              <a:ext uri="{28A0092B-C50C-407E-A947-70E740481C1C}">
                <a14:useLocalDpi xmlns:a14="http://schemas.microsoft.com/office/drawing/2010/main" xmlns="" val="0"/>
              </a:ext>
            </a:extLst>
          </a:blip>
          <a:srcRect/>
          <a:stretch>
            <a:fillRect/>
          </a:stretch>
        </p:blipFill>
        <p:spPr bwMode="auto">
          <a:xfrm>
            <a:off x="4724400" y="3803914"/>
            <a:ext cx="4197927" cy="2839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Рисунок 12" descr="C:\Users\Администратор\Desktop\проги науки\Наукоград\ВОДА\система очистки сточных вод полигонов\CIMG0167.1.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857356" y="4286256"/>
            <a:ext cx="2057401" cy="2400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descr="C:\Users\Пользователь\Desktop\Бланк HRS\док HRS OY\лого.jpg"/>
          <p:cNvPicPr>
            <a:picLocks noChangeAspect="1" noChangeArrowheads="1"/>
          </p:cNvPicPr>
          <p:nvPr/>
        </p:nvPicPr>
        <p:blipFill>
          <a:blip r:embed="rId8" cstate="print"/>
          <a:srcRect/>
          <a:stretch>
            <a:fillRect/>
          </a:stretch>
        </p:blipFill>
        <p:spPr bwMode="auto">
          <a:xfrm>
            <a:off x="3071802" y="1698444"/>
            <a:ext cx="1428760" cy="1207188"/>
          </a:xfrm>
          <a:prstGeom prst="rect">
            <a:avLst/>
          </a:prstGeom>
          <a:noFill/>
        </p:spPr>
      </p:pic>
      <p:sp>
        <p:nvSpPr>
          <p:cNvPr id="13" name="Прямоугольник 12"/>
          <p:cNvSpPr/>
          <p:nvPr/>
        </p:nvSpPr>
        <p:spPr>
          <a:xfrm>
            <a:off x="357158" y="285729"/>
            <a:ext cx="8501122" cy="369332"/>
          </a:xfrm>
          <a:prstGeom prst="rect">
            <a:avLst/>
          </a:prstGeom>
        </p:spPr>
        <p:txBody>
          <a:bodyPr wrap="square">
            <a:spAutoFit/>
          </a:bodyPr>
          <a:lstStyle/>
          <a:p>
            <a:pPr lvl="0" algn="ctr">
              <a:defRPr/>
            </a:pPr>
            <a:r>
              <a:rPr lang="en-US" b="1" cap="all" dirty="0" smtClean="0">
                <a:ln w="0"/>
                <a:solidFill>
                  <a:srgbClr val="002060"/>
                </a:solidFill>
                <a:effectLst>
                  <a:reflection blurRad="12700" stA="50000" endPos="50000" dist="5000" dir="5400000" sy="-100000" rotWithShape="0"/>
                </a:effectLst>
                <a:latin typeface="Garamond"/>
              </a:rPr>
              <a:t>HOOD RIVER FINLAND LTD  &amp;  SHFRA  MULTI  ACTIVITES Co. ltd</a:t>
            </a:r>
            <a:endParaRPr lang="en-US" b="1" cap="all" dirty="0">
              <a:ln w="0"/>
              <a:solidFill>
                <a:srgbClr val="002060"/>
              </a:solidFill>
              <a:effectLst>
                <a:reflection blurRad="12700" stA="50000" endPos="50000" dist="5000" dir="5400000" sy="-100000" rotWithShape="0"/>
              </a:effectLst>
              <a:latin typeface="Garamond"/>
            </a:endParaRPr>
          </a:p>
        </p:txBody>
      </p:sp>
    </p:spTree>
    <p:extLst>
      <p:ext uri="{BB962C8B-B14F-4D97-AF65-F5344CB8AC3E}">
        <p14:creationId xmlns:p14="http://schemas.microsoft.com/office/powerpoint/2010/main" xmlns="" val="91329930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41"/>
                                        </p:tgtEl>
                                        <p:attrNameLst>
                                          <p:attrName>style.visibility</p:attrName>
                                        </p:attrNameLst>
                                      </p:cBhvr>
                                      <p:to>
                                        <p:strVal val="visible"/>
                                      </p:to>
                                    </p:set>
                                    <p:anim calcmode="lin" valueType="num">
                                      <p:cBhvr>
                                        <p:cTn id="7" dur="1000" fill="hold"/>
                                        <p:tgtEl>
                                          <p:spTgt spid="1041"/>
                                        </p:tgtEl>
                                        <p:attrNameLst>
                                          <p:attrName>ppt_w</p:attrName>
                                        </p:attrNameLst>
                                      </p:cBhvr>
                                      <p:tavLst>
                                        <p:tav tm="0">
                                          <p:val>
                                            <p:fltVal val="0"/>
                                          </p:val>
                                        </p:tav>
                                        <p:tav tm="100000">
                                          <p:val>
                                            <p:strVal val="#ppt_w"/>
                                          </p:val>
                                        </p:tav>
                                      </p:tavLst>
                                    </p:anim>
                                    <p:anim calcmode="lin" valueType="num">
                                      <p:cBhvr>
                                        <p:cTn id="8" dur="1000" fill="hold"/>
                                        <p:tgtEl>
                                          <p:spTgt spid="1041"/>
                                        </p:tgtEl>
                                        <p:attrNameLst>
                                          <p:attrName>ppt_h</p:attrName>
                                        </p:attrNameLst>
                                      </p:cBhvr>
                                      <p:tavLst>
                                        <p:tav tm="0">
                                          <p:val>
                                            <p:fltVal val="0"/>
                                          </p:val>
                                        </p:tav>
                                        <p:tav tm="100000">
                                          <p:val>
                                            <p:strVal val="#ppt_h"/>
                                          </p:val>
                                        </p:tav>
                                      </p:tavLst>
                                    </p:anim>
                                    <p:anim calcmode="lin" valueType="num">
                                      <p:cBhvr>
                                        <p:cTn id="9" dur="1000" fill="hold"/>
                                        <p:tgtEl>
                                          <p:spTgt spid="1041"/>
                                        </p:tgtEl>
                                        <p:attrNameLst>
                                          <p:attrName>style.rotation</p:attrName>
                                        </p:attrNameLst>
                                      </p:cBhvr>
                                      <p:tavLst>
                                        <p:tav tm="0">
                                          <p:val>
                                            <p:fltVal val="90"/>
                                          </p:val>
                                        </p:tav>
                                        <p:tav tm="100000">
                                          <p:val>
                                            <p:fltVal val="0"/>
                                          </p:val>
                                        </p:tav>
                                      </p:tavLst>
                                    </p:anim>
                                    <p:animEffect transition="in" filter="fade">
                                      <p:cBhvr>
                                        <p:cTn id="10" dur="1000"/>
                                        <p:tgtEl>
                                          <p:spTgt spid="1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760</TotalTime>
  <Words>1441</Words>
  <Application>Microsoft Office PowerPoint</Application>
  <PresentationFormat>Экран (4:3)</PresentationFormat>
  <Paragraphs>99</Paragraphs>
  <Slides>12</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Waveform</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Пользователь</cp:lastModifiedBy>
  <cp:revision>58</cp:revision>
  <dcterms:created xsi:type="dcterms:W3CDTF">2012-09-17T21:20:23Z</dcterms:created>
  <dcterms:modified xsi:type="dcterms:W3CDTF">2013-05-12T16:23:36Z</dcterms:modified>
</cp:coreProperties>
</file>